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7" r:id="rId11"/>
    <p:sldId id="279" r:id="rId12"/>
    <p:sldId id="265" r:id="rId13"/>
    <p:sldId id="264" r:id="rId14"/>
    <p:sldId id="266" r:id="rId15"/>
    <p:sldId id="267" r:id="rId16"/>
    <p:sldId id="280" r:id="rId17"/>
    <p:sldId id="268" r:id="rId18"/>
    <p:sldId id="269" r:id="rId19"/>
    <p:sldId id="270" r:id="rId20"/>
    <p:sldId id="281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88C7-742F-467B-BDF3-563D31ECFA2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116D-8B3E-4981-888C-9B8EDC7F4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Построяване на</a:t>
            </a:r>
            <a:r>
              <a:rPr lang="en-US" dirty="0" smtClean="0"/>
              <a:t> </a:t>
            </a:r>
            <a:r>
              <a:rPr lang="en-US" dirty="0"/>
              <a:t>Responsive </a:t>
            </a:r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Autofit/>
          </a:bodyPr>
          <a:lstStyle/>
          <a:p>
            <a:r>
              <a:rPr lang="bg-BG" sz="2000" dirty="0" smtClean="0"/>
              <a:t>Всеки ред ще се обхваща от </a:t>
            </a:r>
            <a:r>
              <a:rPr lang="en-US" sz="2000" dirty="0" smtClean="0"/>
              <a:t>&lt;</a:t>
            </a:r>
            <a:r>
              <a:rPr lang="en-US" sz="2000" dirty="0"/>
              <a:t>div</a:t>
            </a:r>
            <a:r>
              <a:rPr lang="en-US" sz="2000" dirty="0" smtClean="0"/>
              <a:t>&gt;</a:t>
            </a:r>
            <a:endParaRPr lang="bg-BG" sz="2000" dirty="0" smtClean="0"/>
          </a:p>
          <a:p>
            <a:r>
              <a:rPr lang="bg-BG" sz="2000" dirty="0" smtClean="0"/>
              <a:t>Броят на колоните в реда =12 (3+9=12)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en-US" sz="2000" dirty="0">
                <a:solidFill>
                  <a:srgbClr val="C00000"/>
                </a:solidFill>
              </a:rPr>
              <a:t>div class="row"&gt;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&lt;div class="col-3"&gt;...&lt;/div&gt; &lt;!-- 25% --&gt;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&lt;div class="col-9"&gt;...&lt;/div&gt; &lt;!-- 75% --&gt;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&lt;/div&gt;</a:t>
            </a:r>
          </a:p>
          <a:p>
            <a:r>
              <a:rPr lang="bg-BG" sz="2000" dirty="0" smtClean="0"/>
              <a:t>Колоните в реда трябва да имат свойството </a:t>
            </a:r>
            <a:r>
              <a:rPr lang="en-US" sz="2000" dirty="0" smtClean="0"/>
              <a:t>float</a:t>
            </a:r>
            <a:r>
              <a:rPr lang="bg-BG" sz="2000" dirty="0" smtClean="0"/>
              <a:t>:</a:t>
            </a:r>
            <a:r>
              <a:rPr lang="en-US" sz="2000" dirty="0" smtClean="0"/>
              <a:t>left</a:t>
            </a:r>
            <a:r>
              <a:rPr lang="bg-BG" sz="2000" dirty="0" smtClean="0"/>
              <a:t>,  следващите елементи няма да се покажат и затова след това трябва да се изчисти това свойство</a:t>
            </a:r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  <a:r>
              <a:rPr lang="en-US" sz="2000" dirty="0">
                <a:solidFill>
                  <a:srgbClr val="C00000"/>
                </a:solidFill>
              </a:rPr>
              <a:t>row::after {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 content: "";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 clear: both;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 display: table;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Построяване на</a:t>
            </a:r>
            <a:r>
              <a:rPr lang="en-US" dirty="0" smtClean="0"/>
              <a:t> </a:t>
            </a:r>
            <a:r>
              <a:rPr lang="en-US" dirty="0"/>
              <a:t>Responsive </a:t>
            </a:r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4056"/>
            <a:ext cx="9144000" cy="6381328"/>
          </a:xfrm>
        </p:spPr>
        <p:txBody>
          <a:bodyPr>
            <a:noAutofit/>
          </a:bodyPr>
          <a:lstStyle/>
          <a:p>
            <a:r>
              <a:rPr lang="bg-BG" sz="1600" dirty="0" smtClean="0"/>
              <a:t>Стилове за по-добър изглед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/>
              <a:t>html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font-family: "Lucida Sans", sans-serif;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.header {</a:t>
            </a:r>
            <a:br>
              <a:rPr lang="en-US" sz="1600" dirty="0"/>
            </a:br>
            <a:r>
              <a:rPr lang="en-US" sz="1600" dirty="0"/>
              <a:t>    background-color: #9933cc;</a:t>
            </a:r>
            <a:br>
              <a:rPr lang="en-US" sz="1600" dirty="0"/>
            </a:br>
            <a:r>
              <a:rPr lang="en-US" sz="1600" dirty="0"/>
              <a:t>    color: #</a:t>
            </a:r>
            <a:r>
              <a:rPr lang="en-US" sz="1600" dirty="0" err="1"/>
              <a:t>ffffff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    padding: 15px;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.menu </a:t>
            </a:r>
            <a:r>
              <a:rPr lang="en-US" sz="1600" dirty="0" err="1"/>
              <a:t>ul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list-style-type: none;</a:t>
            </a:r>
            <a:br>
              <a:rPr lang="en-US" sz="1600" dirty="0"/>
            </a:br>
            <a:r>
              <a:rPr lang="en-US" sz="1600" dirty="0"/>
              <a:t>    margin: 0;</a:t>
            </a:r>
            <a:br>
              <a:rPr lang="en-US" sz="1600" dirty="0"/>
            </a:br>
            <a:r>
              <a:rPr lang="en-US" sz="1600" dirty="0"/>
              <a:t>    padding: 0;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.menu </a:t>
            </a:r>
            <a:r>
              <a:rPr lang="en-US" sz="1600" dirty="0" err="1"/>
              <a:t>li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padding: 8px;</a:t>
            </a:r>
            <a:br>
              <a:rPr lang="en-US" sz="1600" dirty="0"/>
            </a:br>
            <a:r>
              <a:rPr lang="en-US" sz="1600" dirty="0"/>
              <a:t>    margin-bottom: 7px;</a:t>
            </a:r>
            <a:br>
              <a:rPr lang="en-US" sz="1600" dirty="0"/>
            </a:br>
            <a:r>
              <a:rPr lang="en-US" sz="1600" dirty="0"/>
              <a:t>    background-color :#33b5e5;</a:t>
            </a:r>
            <a:br>
              <a:rPr lang="en-US" sz="1600" dirty="0"/>
            </a:br>
            <a:r>
              <a:rPr lang="en-US" sz="1600" dirty="0"/>
              <a:t>    color: #</a:t>
            </a:r>
            <a:r>
              <a:rPr lang="en-US" sz="1600" dirty="0" err="1"/>
              <a:t>ffffff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    box-shadow: 0 1px 3px </a:t>
            </a:r>
            <a:r>
              <a:rPr lang="en-US" sz="1600" dirty="0" err="1"/>
              <a:t>rgba</a:t>
            </a:r>
            <a:r>
              <a:rPr lang="en-US" sz="1600" dirty="0"/>
              <a:t>(0,0,0,0.12), 0 1px 2px </a:t>
            </a:r>
            <a:r>
              <a:rPr lang="en-US" sz="1600" dirty="0" err="1"/>
              <a:t>rgba</a:t>
            </a:r>
            <a:r>
              <a:rPr lang="en-US" sz="1600" dirty="0"/>
              <a:t>(0,0,0,0.24);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.menu </a:t>
            </a:r>
            <a:r>
              <a:rPr lang="en-US" sz="1600" dirty="0" err="1"/>
              <a:t>li:hover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   background-color: #0099cc;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bg-BG" sz="1600" b="1" dirty="0" smtClean="0"/>
              <a:t>Все още </a:t>
            </a:r>
            <a:r>
              <a:rPr lang="en-US" sz="1600" dirty="0" smtClean="0"/>
              <a:t> </a:t>
            </a:r>
            <a:r>
              <a:rPr lang="bg-BG" sz="1600" dirty="0" smtClean="0"/>
              <a:t>страницата не изглежда добре при преоразмеряване към малка ширина!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Media query </a:t>
            </a:r>
            <a:r>
              <a:rPr lang="bg-BG" dirty="0" smtClean="0"/>
              <a:t>- </a:t>
            </a:r>
            <a:r>
              <a:rPr lang="en-US" dirty="0" smtClean="0"/>
              <a:t>CSS </a:t>
            </a:r>
            <a:r>
              <a:rPr lang="bg-BG" dirty="0" smtClean="0"/>
              <a:t>техника, въведена в </a:t>
            </a:r>
            <a:r>
              <a:rPr lang="en-US" dirty="0" smtClean="0"/>
              <a:t>CSS3</a:t>
            </a:r>
            <a:r>
              <a:rPr lang="bg-BG" dirty="0" smtClean="0"/>
              <a:t>, която използва</a:t>
            </a:r>
            <a:r>
              <a:rPr lang="en-US" dirty="0"/>
              <a:t> @media </a:t>
            </a:r>
            <a:r>
              <a:rPr lang="bg-BG" dirty="0" smtClean="0"/>
              <a:t>правила за да включи блокове със свойства, които зависят от някакви условия</a:t>
            </a:r>
          </a:p>
          <a:p>
            <a:r>
              <a:rPr lang="bg-BG" dirty="0" smtClean="0"/>
              <a:t>Напр.: ако прозореца на браузъра е по-малък от </a:t>
            </a:r>
            <a:r>
              <a:rPr lang="en-US" dirty="0" smtClean="0"/>
              <a:t>500px</a:t>
            </a:r>
            <a:endParaRPr lang="bg-BG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media only screen and (max-width: 500px)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body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    background-color: </a:t>
            </a:r>
            <a:r>
              <a:rPr lang="en-US" dirty="0" err="1">
                <a:solidFill>
                  <a:srgbClr val="C00000"/>
                </a:solidFill>
              </a:rPr>
              <a:t>lightblue</a:t>
            </a:r>
            <a:r>
              <a:rPr lang="en-US" dirty="0">
                <a:solidFill>
                  <a:srgbClr val="C00000"/>
                </a:solidFill>
              </a:rPr>
              <a:t>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Добавяне на</a:t>
            </a:r>
            <a:r>
              <a:rPr lang="en-US" dirty="0" smtClean="0"/>
              <a:t> </a:t>
            </a:r>
            <a:r>
              <a:rPr lang="en-US" dirty="0" smtClean="0"/>
              <a:t>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600" dirty="0" smtClean="0"/>
              <a:t>Media </a:t>
            </a:r>
            <a:r>
              <a:rPr lang="en-US" sz="1600" dirty="0"/>
              <a:t>queries </a:t>
            </a:r>
            <a:r>
              <a:rPr lang="bg-BG" sz="1600" dirty="0" smtClean="0"/>
              <a:t>оправят проблема с лошия изглед на малки екрани</a:t>
            </a:r>
          </a:p>
          <a:p>
            <a:r>
              <a:rPr lang="bg-BG" sz="1600" dirty="0" smtClean="0"/>
              <a:t>Можем да добавим </a:t>
            </a:r>
            <a:r>
              <a:rPr lang="en-US" sz="1600" dirty="0" smtClean="0"/>
              <a:t>breakpoint</a:t>
            </a:r>
            <a:r>
              <a:rPr lang="bg-BG" sz="1600" dirty="0" smtClean="0"/>
              <a:t>, където определени части от дизайна ще се държат различно от двете страни на </a:t>
            </a:r>
            <a:r>
              <a:rPr lang="en-US" sz="1600" dirty="0" smtClean="0"/>
              <a:t>breakpoint</a:t>
            </a:r>
            <a:endParaRPr lang="en-US" sz="1600" dirty="0"/>
          </a:p>
          <a:p>
            <a:r>
              <a:rPr lang="bg-BG" sz="1600" dirty="0" smtClean="0"/>
              <a:t>Пример: Използване на </a:t>
            </a:r>
            <a:r>
              <a:rPr lang="en-US" sz="1600" dirty="0" smtClean="0"/>
              <a:t>media </a:t>
            </a:r>
            <a:r>
              <a:rPr lang="en-US" sz="1600" dirty="0"/>
              <a:t>query </a:t>
            </a:r>
            <a:r>
              <a:rPr lang="bg-BG" sz="1600" dirty="0" smtClean="0"/>
              <a:t>за добавяне на </a:t>
            </a:r>
            <a:r>
              <a:rPr lang="en-US" sz="1600" dirty="0" smtClean="0"/>
              <a:t>breakpoint </a:t>
            </a:r>
            <a:r>
              <a:rPr lang="bg-BG" sz="1600" dirty="0" smtClean="0"/>
              <a:t>в </a:t>
            </a:r>
            <a:r>
              <a:rPr lang="en-US" sz="1600" dirty="0" smtClean="0"/>
              <a:t>768px</a:t>
            </a:r>
            <a:r>
              <a:rPr lang="bg-BG" sz="1600" dirty="0" smtClean="0"/>
              <a:t> (при намалявне на прозореца на броузъра под </a:t>
            </a:r>
            <a:r>
              <a:rPr lang="en-US" sz="1600" dirty="0" smtClean="0"/>
              <a:t>768px</a:t>
            </a:r>
            <a:r>
              <a:rPr lang="en-US" sz="1600" dirty="0"/>
              <a:t>, </a:t>
            </a:r>
            <a:r>
              <a:rPr lang="bg-BG" sz="1600" dirty="0" smtClean="0"/>
              <a:t>всяка колона ще стане широка 100</a:t>
            </a:r>
            <a:r>
              <a:rPr lang="en-US" sz="1600" dirty="0" smtClean="0"/>
              <a:t>%</a:t>
            </a:r>
            <a:r>
              <a:rPr lang="bg-BG" sz="1600" dirty="0" smtClean="0"/>
              <a:t>)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/* </a:t>
            </a:r>
            <a:r>
              <a:rPr lang="en-US" sz="1600" dirty="0">
                <a:solidFill>
                  <a:srgbClr val="C00000"/>
                </a:solidFill>
              </a:rPr>
              <a:t>For desktop: */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 {width: 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.col-2 {width: 16.66%;}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.col-3 {width: 25%;}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.col-4 {width: 33.33%;}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.col-5 {width: 41.66%;}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.col-6 {width: 50%;}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.col-7 {width: 58.33%;}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.col-8 {width: 66.66%;}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.col-9 {width: 75%;}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.col-10 {width: 83.33%;}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.col-11 {width: 91.66%;}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.col-12 {width: 100%;}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/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@media only screen and (max-width: 768px) 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 /* For mobile phones: */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[class*="</a:t>
            </a:r>
            <a:r>
              <a:rPr lang="en-US" sz="1600" dirty="0" err="1">
                <a:solidFill>
                  <a:srgbClr val="C00000"/>
                </a:solidFill>
              </a:rPr>
              <a:t>col</a:t>
            </a:r>
            <a:r>
              <a:rPr lang="en-US" sz="1600" dirty="0">
                <a:solidFill>
                  <a:srgbClr val="C00000"/>
                </a:solidFill>
              </a:rPr>
              <a:t>-"] 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     width: 100%;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 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8161" t="33878" r="31949" b="9388"/>
          <a:stretch>
            <a:fillRect/>
          </a:stretch>
        </p:blipFill>
        <p:spPr bwMode="auto">
          <a:xfrm>
            <a:off x="5148064" y="1988840"/>
            <a:ext cx="3995936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Винаги прави първо дизайна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за </a:t>
            </a:r>
            <a:r>
              <a:rPr lang="bg-BG" dirty="0" smtClean="0"/>
              <a:t>мобилни устройства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Autofit/>
          </a:bodyPr>
          <a:lstStyle/>
          <a:p>
            <a:r>
              <a:rPr lang="bg-BG" sz="1600" dirty="0" smtClean="0"/>
              <a:t>=&gt; по-бързо зареждане за мобилните устройства</a:t>
            </a:r>
          </a:p>
          <a:p>
            <a:r>
              <a:rPr lang="bg-BG" sz="1600" dirty="0" smtClean="0"/>
              <a:t>Ще променяме дизайна при увеличаване на размера, а не при намаляване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/* </a:t>
            </a:r>
            <a:r>
              <a:rPr lang="en-US" sz="1600" dirty="0">
                <a:solidFill>
                  <a:srgbClr val="C00000"/>
                </a:solidFill>
              </a:rPr>
              <a:t>For mobile phones: */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[class*="</a:t>
            </a:r>
            <a:r>
              <a:rPr lang="en-US" sz="1600" dirty="0" err="1">
                <a:solidFill>
                  <a:srgbClr val="C00000"/>
                </a:solidFill>
              </a:rPr>
              <a:t>col</a:t>
            </a:r>
            <a:r>
              <a:rPr lang="en-US" sz="1600" dirty="0">
                <a:solidFill>
                  <a:srgbClr val="C00000"/>
                </a:solidFill>
              </a:rPr>
              <a:t>-"] 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width: 100%;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@media only screen and (min-width: 768px) 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 /* For desktop: */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.col-1 {width: 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.col-2 {width: 16.66%;}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.col-3 {width: 25%;}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.col-4 {width: 33.33%;}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.col-5 {width: 41.66%;}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.col-6 {width: 50%;}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.col-7 {width: 58.33%;}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.col-8 {width: 66.66%;}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.col-9 {width: 75%;}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.col-10 {width: 83.33%;}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.col-11 {width: 91.66%;}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.col-12 {width: 100%;}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984" y="-27384"/>
            <a:ext cx="4258816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Друг </a:t>
            </a:r>
            <a:r>
              <a:rPr lang="en-US" dirty="0" smtClean="0"/>
              <a:t>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4618856" cy="6858000"/>
          </a:xfrm>
        </p:spPr>
        <p:txBody>
          <a:bodyPr>
            <a:noAutofit/>
          </a:bodyPr>
          <a:lstStyle/>
          <a:p>
            <a:r>
              <a:rPr lang="bg-BG" sz="1800" dirty="0" smtClean="0"/>
              <a:t>Могат да се добавят много </a:t>
            </a:r>
            <a:r>
              <a:rPr lang="en-US" sz="1800" dirty="0" smtClean="0"/>
              <a:t>breakpoints</a:t>
            </a:r>
            <a:endParaRPr lang="en-US" sz="1800" dirty="0"/>
          </a:p>
          <a:p>
            <a:r>
              <a:rPr lang="bg-BG" sz="1800" dirty="0" smtClean="0"/>
              <a:t>Пример: Ще допълним и </a:t>
            </a:r>
            <a:r>
              <a:rPr lang="en-US" sz="1800" dirty="0" smtClean="0"/>
              <a:t>breakpoint </a:t>
            </a:r>
            <a:r>
              <a:rPr lang="bg-BG" sz="1800" dirty="0" smtClean="0"/>
              <a:t>между таблетите и мобилните телефони -  </a:t>
            </a:r>
            <a:r>
              <a:rPr lang="en-US" sz="1800" dirty="0" smtClean="0"/>
              <a:t>media query </a:t>
            </a:r>
            <a:r>
              <a:rPr lang="bg-BG" sz="1800" dirty="0" smtClean="0"/>
              <a:t> за размер &gt; 600</a:t>
            </a:r>
            <a:r>
              <a:rPr lang="en-US" sz="1800" dirty="0" err="1" smtClean="0"/>
              <a:t>px</a:t>
            </a:r>
            <a:r>
              <a:rPr lang="bg-BG" sz="1800" dirty="0" smtClean="0"/>
              <a:t> и нови класове за устройствата между </a:t>
            </a:r>
            <a:r>
              <a:rPr lang="en-US" sz="1800" dirty="0" smtClean="0"/>
              <a:t>600px </a:t>
            </a:r>
            <a:r>
              <a:rPr lang="bg-BG" sz="1800" dirty="0" smtClean="0"/>
              <a:t> и </a:t>
            </a:r>
            <a:r>
              <a:rPr lang="en-US" sz="1800" dirty="0" smtClean="0"/>
              <a:t>768px</a:t>
            </a:r>
            <a:endParaRPr lang="en-US" sz="1800" dirty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700" dirty="0" smtClean="0">
                <a:solidFill>
                  <a:srgbClr val="C00000"/>
                </a:solidFill>
              </a:rPr>
              <a:t>/* </a:t>
            </a:r>
            <a:r>
              <a:rPr lang="en-US" sz="1700" dirty="0">
                <a:solidFill>
                  <a:srgbClr val="C00000"/>
                </a:solidFill>
              </a:rPr>
              <a:t>For mobile phones: */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[class*="</a:t>
            </a:r>
            <a:r>
              <a:rPr lang="en-US" sz="1700" dirty="0" err="1">
                <a:solidFill>
                  <a:srgbClr val="C00000"/>
                </a:solidFill>
              </a:rPr>
              <a:t>col</a:t>
            </a:r>
            <a:r>
              <a:rPr lang="en-US" sz="1700" dirty="0">
                <a:solidFill>
                  <a:srgbClr val="C00000"/>
                </a:solidFill>
              </a:rPr>
              <a:t>-"] {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width: 100%;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>
                <a:solidFill>
                  <a:srgbClr val="C00000"/>
                </a:solidFill>
              </a:rPr>
              <a:t>@media only screen and (min-width: 600px) {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 /* For tablets: */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.col-m-1 {width: 8.33%;}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.col-m-2 {width: 16.66%;}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.col-m-3 {width: 25%;}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.col-m-4 {width: 33.33%;}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.col-m-5 {width: 41.66%;}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.col-m-6 {width: 50%;}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.col-m-7 {width: 58.33%;}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.col-m-8 {width: 66.66%;}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.col-m-9 {width: 75%;}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.col-m-10 {width: 83.33%;}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.col-m-11 {width: 91.66%;}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>
                <a:solidFill>
                  <a:srgbClr val="C00000"/>
                </a:solidFill>
              </a:rPr>
              <a:t>    .col-m-12 {width: 100%;}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}</a:t>
            </a:r>
            <a:endParaRPr lang="en-US" sz="1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5144" y="1772816"/>
            <a:ext cx="4618856" cy="4176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only screen and (min-width: 768px) {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/* For desktop: */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.col-1 {width: 8.33%;}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.col-2 {width: 16.66%;}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.col-3 {width: 25%;}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.col-4 {width: 33.33%;}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.col-5 {width: 41.66%;}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.col-6 {width: 50%;}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.col-7 {width: 58.33%;}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.col-8 {width: 66.66%;}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.col-9 {width: 75%;}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.col-10 {width: 83.33%;}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.col-11 {width: 91.66%;}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.col-12 {width: 100%;}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6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 </a:t>
            </a:r>
            <a:r>
              <a:rPr lang="en-US" dirty="0" smtClean="0"/>
              <a:t>Breakpoint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Може да изглежда излишно да имаме идентични класое, но това дава възможност в </a:t>
            </a:r>
            <a:r>
              <a:rPr lang="en-US" dirty="0" smtClean="0"/>
              <a:t>HTML</a:t>
            </a:r>
            <a:r>
              <a:rPr lang="bg-BG" dirty="0" smtClean="0"/>
              <a:t> да се реши, какво ще се случи с колоните във всеки </a:t>
            </a:r>
            <a:r>
              <a:rPr lang="en-US" dirty="0" smtClean="0"/>
              <a:t>breakpoint</a:t>
            </a:r>
            <a:endParaRPr lang="bg-BG" dirty="0" smtClean="0"/>
          </a:p>
          <a:p>
            <a:r>
              <a:rPr lang="bg-BG" b="1" dirty="0" smtClean="0"/>
              <a:t>Пример:</a:t>
            </a:r>
          </a:p>
          <a:p>
            <a:r>
              <a:rPr lang="bg-BG" dirty="0" smtClean="0"/>
              <a:t>За компютърен екран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</a:p>
          <a:p>
            <a:pPr>
              <a:buNone/>
            </a:pPr>
            <a:r>
              <a:rPr lang="bg-BG" dirty="0" smtClean="0"/>
              <a:t>първа секция – 3 колони, 2 секция – 6 колони, 3 секция – 3 колони</a:t>
            </a:r>
            <a:endParaRPr lang="en-US" dirty="0" smtClean="0"/>
          </a:p>
          <a:p>
            <a:r>
              <a:rPr lang="bg-BG" b="1" dirty="0" smtClean="0"/>
              <a:t>За таблет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първа секция – 3 колони, 2 секция – 9 колони, 3 секция – ще отиде отдолу в 12 колони</a:t>
            </a:r>
            <a:endParaRPr lang="en-US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&lt;div class="row"&gt;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&lt;div class="col-3 col-m-3"&gt;...&lt;/div&gt;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&lt;div class="col-6 col-m-9"&gt;...&lt;/div&gt;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&lt;div class="col-3 col-m-12"&gt;...&lt;/div&gt;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&lt;/div&gt;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Ориентация</a:t>
            </a:r>
            <a:r>
              <a:rPr lang="en-US" dirty="0" smtClean="0"/>
              <a:t>: </a:t>
            </a:r>
            <a:r>
              <a:rPr lang="en-US" dirty="0"/>
              <a:t>Portrait /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Media </a:t>
            </a:r>
            <a:r>
              <a:rPr lang="en-US" dirty="0" smtClean="0"/>
              <a:t>queries</a:t>
            </a:r>
            <a:r>
              <a:rPr lang="bg-BG" dirty="0" smtClean="0"/>
              <a:t> може да се използва за промяна на изгледа в зависимост от ориентацията на браузъра</a:t>
            </a:r>
          </a:p>
          <a:p>
            <a:r>
              <a:rPr lang="bg-BG" dirty="0" smtClean="0"/>
              <a:t>Пример: множество от </a:t>
            </a:r>
            <a:r>
              <a:rPr lang="bg-BG" dirty="0" smtClean="0"/>
              <a:t>свойства (фон), </a:t>
            </a:r>
            <a:r>
              <a:rPr lang="bg-BG" dirty="0" smtClean="0"/>
              <a:t>които ще се приложат , когато прозореца на браузъра е по-широк , отколкото е висок (</a:t>
            </a:r>
            <a:r>
              <a:rPr lang="en-US" dirty="0" smtClean="0"/>
              <a:t>Landscape</a:t>
            </a:r>
            <a:r>
              <a:rPr lang="bg-BG" dirty="0" smtClean="0"/>
              <a:t>-ориентация)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media only screen and (orientation: landscape)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 body 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    background-color: </a:t>
            </a:r>
            <a:r>
              <a:rPr lang="en-US" dirty="0" err="1">
                <a:solidFill>
                  <a:srgbClr val="C00000"/>
                </a:solidFill>
              </a:rPr>
              <a:t>lightblue</a:t>
            </a:r>
            <a:r>
              <a:rPr lang="en-US" dirty="0">
                <a:solidFill>
                  <a:srgbClr val="C00000"/>
                </a:solidFill>
              </a:rPr>
              <a:t>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  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144"/>
            <a:ext cx="8229600" cy="5661248"/>
          </a:xfrm>
        </p:spPr>
        <p:txBody>
          <a:bodyPr>
            <a:noAutofit/>
          </a:bodyPr>
          <a:lstStyle/>
          <a:p>
            <a:r>
              <a:rPr lang="bg-BG" sz="2200" b="1" dirty="0" smtClean="0"/>
              <a:t>Използване на свойството </a:t>
            </a:r>
            <a:r>
              <a:rPr lang="en-US" sz="2200" b="1" dirty="0" smtClean="0">
                <a:solidFill>
                  <a:srgbClr val="C00000"/>
                </a:solidFill>
              </a:rPr>
              <a:t>width</a:t>
            </a:r>
            <a:endParaRPr lang="en-US" sz="2200" b="1" dirty="0">
              <a:solidFill>
                <a:srgbClr val="C00000"/>
              </a:solidFill>
            </a:endParaRPr>
          </a:p>
          <a:p>
            <a:r>
              <a:rPr lang="bg-BG" sz="2200" dirty="0" smtClean="0"/>
              <a:t>Изображението ще е </a:t>
            </a:r>
            <a:r>
              <a:rPr lang="en-US" sz="2200" dirty="0" smtClean="0"/>
              <a:t>responsive</a:t>
            </a:r>
            <a:r>
              <a:rPr lang="bg-BG" sz="2200" dirty="0" smtClean="0"/>
              <a:t>, ако има </a:t>
            </a:r>
            <a:r>
              <a:rPr lang="en-US" sz="2200" dirty="0" smtClean="0"/>
              <a:t>width</a:t>
            </a:r>
            <a:r>
              <a:rPr lang="en-US" sz="2200" dirty="0"/>
              <a:t> </a:t>
            </a:r>
            <a:r>
              <a:rPr lang="bg-BG" sz="2200" dirty="0" smtClean="0"/>
              <a:t>= </a:t>
            </a:r>
            <a:r>
              <a:rPr lang="en-US" sz="2200" dirty="0" smtClean="0"/>
              <a:t>100%</a:t>
            </a:r>
            <a:endParaRPr lang="en-US" sz="2200" dirty="0"/>
          </a:p>
          <a:p>
            <a:pPr>
              <a:buNone/>
            </a:pPr>
            <a:r>
              <a:rPr lang="en-US" sz="2200" dirty="0" err="1"/>
              <a:t>img</a:t>
            </a:r>
            <a:r>
              <a:rPr lang="en-US" sz="2200" dirty="0"/>
              <a:t> {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C00000"/>
                </a:solidFill>
              </a:rPr>
              <a:t>width: 100%;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height: auto;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r>
              <a:rPr lang="bg-BG" sz="2200" dirty="0" smtClean="0"/>
              <a:t>Но  ще може да се уголемява над оригиналния размер</a:t>
            </a:r>
          </a:p>
          <a:p>
            <a:r>
              <a:rPr lang="bg-BG" sz="2200" dirty="0" smtClean="0"/>
              <a:t>=&gt; Използвайте свойството </a:t>
            </a:r>
            <a:r>
              <a:rPr lang="en-US" sz="2200" dirty="0" smtClean="0">
                <a:solidFill>
                  <a:srgbClr val="C00000"/>
                </a:solidFill>
              </a:rPr>
              <a:t>max-width</a:t>
            </a:r>
            <a:endParaRPr lang="en-US" sz="2200" dirty="0">
              <a:solidFill>
                <a:srgbClr val="C00000"/>
              </a:solidFill>
            </a:endParaRPr>
          </a:p>
          <a:p>
            <a:r>
              <a:rPr lang="bg-BG" sz="2200" b="1" dirty="0" smtClean="0"/>
              <a:t>Използване на свойството </a:t>
            </a:r>
            <a:r>
              <a:rPr lang="en-US" sz="2200" b="1" dirty="0" smtClean="0">
                <a:solidFill>
                  <a:srgbClr val="C00000"/>
                </a:solidFill>
              </a:rPr>
              <a:t>max-width</a:t>
            </a:r>
            <a:endParaRPr lang="en-US" sz="2200" b="1" dirty="0">
              <a:solidFill>
                <a:srgbClr val="C00000"/>
              </a:solidFill>
            </a:endParaRPr>
          </a:p>
          <a:p>
            <a:r>
              <a:rPr lang="bg-BG" sz="2200" dirty="0" smtClean="0"/>
              <a:t>Изображението ще се мащабира, но до неговия оригинален размер</a:t>
            </a:r>
          </a:p>
          <a:p>
            <a:pPr>
              <a:buNone/>
            </a:pPr>
            <a:r>
              <a:rPr lang="en-US" sz="2200" dirty="0" err="1" smtClean="0"/>
              <a:t>img</a:t>
            </a:r>
            <a:r>
              <a:rPr lang="en-US" sz="2200" dirty="0"/>
              <a:t> {</a:t>
            </a:r>
            <a:r>
              <a:rPr lang="en-US" sz="2200" dirty="0">
                <a:solidFill>
                  <a:srgbClr val="C00000"/>
                </a:solidFill>
              </a:rPr>
              <a:t/>
            </a:r>
            <a:br>
              <a:rPr lang="en-US" sz="22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</a:rPr>
              <a:t>    max-width: 100%;</a:t>
            </a:r>
            <a:br>
              <a:rPr lang="en-US" sz="2200" dirty="0">
                <a:solidFill>
                  <a:srgbClr val="C00000"/>
                </a:solidFill>
              </a:rPr>
            </a:br>
            <a:r>
              <a:rPr lang="en-US" sz="2200" dirty="0">
                <a:solidFill>
                  <a:srgbClr val="C00000"/>
                </a:solidFill>
              </a:rPr>
              <a:t>    </a:t>
            </a:r>
            <a:r>
              <a:rPr lang="en-US" sz="2200" dirty="0"/>
              <a:t>height: auto;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Фонови изображения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bg-BG" sz="2000" dirty="0" smtClean="0"/>
              <a:t>Методи за правене на фоновите изображения да бъдат </a:t>
            </a:r>
            <a:r>
              <a:rPr lang="en-US" sz="2000" dirty="0" smtClean="0"/>
              <a:t>responsive</a:t>
            </a:r>
            <a:r>
              <a:rPr lang="bg-BG" sz="2000" dirty="0" smtClean="0"/>
              <a:t> (да се преоразмеряват и мащабират):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bg-BG" sz="2000" dirty="0" smtClean="0"/>
              <a:t>Свойството </a:t>
            </a:r>
            <a:r>
              <a:rPr lang="en-US" sz="2000" dirty="0" smtClean="0">
                <a:solidFill>
                  <a:srgbClr val="C00000"/>
                </a:solidFill>
              </a:rPr>
              <a:t>background-size</a:t>
            </a:r>
            <a:r>
              <a:rPr lang="bg-BG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>
                <a:solidFill>
                  <a:srgbClr val="C00000"/>
                </a:solidFill>
              </a:rPr>
              <a:t>contain</a:t>
            </a:r>
            <a:r>
              <a:rPr lang="bg-BG" sz="2000" dirty="0" smtClean="0">
                <a:solidFill>
                  <a:srgbClr val="C00000"/>
                </a:solidFill>
              </a:rPr>
              <a:t> </a:t>
            </a:r>
            <a:r>
              <a:rPr lang="bg-BG" sz="2000" dirty="0" smtClean="0"/>
              <a:t>позволява мащабиране (изобращението се мащабира пропорционално, но остават не покрити части от областта на съдържанието)</a:t>
            </a:r>
          </a:p>
          <a:p>
            <a:pPr>
              <a:buNone/>
            </a:pPr>
            <a:r>
              <a:rPr lang="en-US" sz="2000" dirty="0" smtClean="0"/>
              <a:t>div</a:t>
            </a:r>
            <a:r>
              <a:rPr lang="en-US" sz="2000" dirty="0"/>
              <a:t> {</a:t>
            </a:r>
            <a:br>
              <a:rPr lang="en-US" sz="2000" dirty="0"/>
            </a:br>
            <a:r>
              <a:rPr lang="en-US" sz="2000" dirty="0"/>
              <a:t>    width: 100%;</a:t>
            </a:r>
            <a:br>
              <a:rPr lang="en-US" sz="2000" dirty="0"/>
            </a:br>
            <a:r>
              <a:rPr lang="en-US" sz="2000" dirty="0"/>
              <a:t>    height: 400px;</a:t>
            </a:r>
            <a:br>
              <a:rPr lang="en-US" sz="2000" dirty="0"/>
            </a:br>
            <a:r>
              <a:rPr lang="en-US" sz="2000" dirty="0"/>
              <a:t>    background-image: </a:t>
            </a:r>
            <a:r>
              <a:rPr lang="en-US" sz="2000" dirty="0" err="1"/>
              <a:t>url</a:t>
            </a:r>
            <a:r>
              <a:rPr lang="en-US" sz="2000" dirty="0"/>
              <a:t>('img_flowers.jpg');</a:t>
            </a:r>
            <a:br>
              <a:rPr lang="en-US" sz="2000" dirty="0"/>
            </a:br>
            <a:r>
              <a:rPr lang="en-US" sz="2000" dirty="0"/>
              <a:t>    background-repeat: no-repeat;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C00000"/>
                </a:solidFill>
              </a:rPr>
              <a:t>background-size: contain;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border: 1px solid red;</a:t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2871" t="30408" r="58446" b="8571"/>
          <a:stretch>
            <a:fillRect/>
          </a:stretch>
        </p:blipFill>
        <p:spPr bwMode="auto">
          <a:xfrm>
            <a:off x="7126808" y="3094836"/>
            <a:ext cx="1981696" cy="371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Що е 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Добър изглед на всяко устройство:</a:t>
            </a:r>
          </a:p>
          <a:p>
            <a:pPr lvl="1"/>
            <a:r>
              <a:rPr lang="bg-BG" dirty="0" smtClean="0"/>
              <a:t>Компютърен екран</a:t>
            </a:r>
          </a:p>
          <a:p>
            <a:pPr lvl="1"/>
            <a:r>
              <a:rPr lang="bg-BG" dirty="0" smtClean="0"/>
              <a:t>Таблет</a:t>
            </a:r>
          </a:p>
          <a:p>
            <a:pPr lvl="1"/>
            <a:r>
              <a:rPr lang="bg-BG" dirty="0" smtClean="0"/>
              <a:t>Телефон </a:t>
            </a:r>
          </a:p>
          <a:p>
            <a:r>
              <a:rPr lang="bg-BG" dirty="0" smtClean="0"/>
              <a:t>Лесна за употреба страница, независимо от устройството</a:t>
            </a:r>
          </a:p>
          <a:p>
            <a:r>
              <a:rPr lang="bg-BG" dirty="0" smtClean="0"/>
              <a:t>Страницата изпозва само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bg-BG" dirty="0" smtClean="0"/>
              <a:t>Не е програма или </a:t>
            </a:r>
            <a:r>
              <a:rPr lang="en-US" dirty="0" smtClean="0"/>
              <a:t>JavaScript</a:t>
            </a:r>
            <a:endParaRPr lang="en-US" dirty="0"/>
          </a:p>
          <a:p>
            <a:r>
              <a:rPr lang="bg-BG" dirty="0" smtClean="0"/>
              <a:t>Информацията трябва да се адаптира за да се показва подходящо на всяко устройство</a:t>
            </a:r>
          </a:p>
          <a:p>
            <a:r>
              <a:rPr lang="bg-BG" dirty="0" smtClean="0"/>
              <a:t>=&gt;</a:t>
            </a:r>
          </a:p>
          <a:p>
            <a:r>
              <a:rPr lang="bg-BG" dirty="0" smtClean="0"/>
              <a:t>Ще използваме </a:t>
            </a:r>
            <a:r>
              <a:rPr lang="en-US" dirty="0" smtClean="0"/>
              <a:t>CSS </a:t>
            </a:r>
            <a:r>
              <a:rPr lang="bg-BG" dirty="0" smtClean="0"/>
              <a:t>и </a:t>
            </a:r>
            <a:r>
              <a:rPr lang="en-US" dirty="0" smtClean="0"/>
              <a:t>HTML </a:t>
            </a:r>
            <a:r>
              <a:rPr lang="bg-BG" dirty="0" smtClean="0"/>
              <a:t>да оразмеряваме, скриваме, намаляваме,  уголемяваме или преместваме съдържание за да изглежда добре на всеки екран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bg-BG" dirty="0" smtClean="0"/>
              <a:t>Фонови изображения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7884368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bg-BG" sz="2000" dirty="0" smtClean="0"/>
              <a:t>Свойството </a:t>
            </a:r>
            <a:r>
              <a:rPr lang="en-US" sz="2000" dirty="0" smtClean="0">
                <a:solidFill>
                  <a:srgbClr val="C00000"/>
                </a:solidFill>
              </a:rPr>
              <a:t>background-size</a:t>
            </a:r>
            <a:r>
              <a:rPr lang="bg-BG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>
                <a:solidFill>
                  <a:srgbClr val="C00000"/>
                </a:solidFill>
              </a:rPr>
              <a:t>100</a:t>
            </a:r>
            <a:r>
              <a:rPr lang="en-US" sz="2000" dirty="0">
                <a:solidFill>
                  <a:srgbClr val="C00000"/>
                </a:solidFill>
              </a:rPr>
              <a:t>% 100</a:t>
            </a:r>
            <a:r>
              <a:rPr lang="en-US" sz="2000" dirty="0" smtClean="0">
                <a:solidFill>
                  <a:srgbClr val="C00000"/>
                </a:solidFill>
              </a:rPr>
              <a:t>%</a:t>
            </a:r>
            <a:r>
              <a:rPr lang="bg-BG" sz="2000" dirty="0" smtClean="0">
                <a:solidFill>
                  <a:srgbClr val="C00000"/>
                </a:solidFill>
              </a:rPr>
              <a:t> </a:t>
            </a:r>
            <a:r>
              <a:rPr lang="bg-BG" sz="2000" dirty="0" smtClean="0"/>
              <a:t>- изображението ще покрие цялата област за съдържание, не се запазват пропорциите</a:t>
            </a:r>
          </a:p>
          <a:p>
            <a:pPr>
              <a:buNone/>
            </a:pPr>
            <a:r>
              <a:rPr lang="en-US" sz="2000" dirty="0" smtClean="0"/>
              <a:t>div</a:t>
            </a:r>
            <a:r>
              <a:rPr lang="en-US" sz="2000" dirty="0"/>
              <a:t> {</a:t>
            </a:r>
            <a:br>
              <a:rPr lang="en-US" sz="2000" dirty="0"/>
            </a:br>
            <a:r>
              <a:rPr lang="en-US" sz="2000" dirty="0"/>
              <a:t>    width: 100%;</a:t>
            </a:r>
            <a:br>
              <a:rPr lang="en-US" sz="2000" dirty="0"/>
            </a:br>
            <a:r>
              <a:rPr lang="en-US" sz="2000" dirty="0"/>
              <a:t>    height: 400px;</a:t>
            </a:r>
            <a:br>
              <a:rPr lang="en-US" sz="2000" dirty="0"/>
            </a:br>
            <a:r>
              <a:rPr lang="en-US" sz="2000" dirty="0"/>
              <a:t>    background-image: </a:t>
            </a:r>
            <a:r>
              <a:rPr lang="en-US" sz="2000" dirty="0" err="1"/>
              <a:t>url</a:t>
            </a:r>
            <a:r>
              <a:rPr lang="en-US" sz="2000" dirty="0"/>
              <a:t>('img_flowers.jpg');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C00000"/>
                </a:solidFill>
              </a:rPr>
              <a:t>background-size: 100% 100%;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border: 1px solid red;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 smtClean="0"/>
              <a:t>3</a:t>
            </a:r>
            <a:r>
              <a:rPr lang="en-US" sz="2000" dirty="0"/>
              <a:t>. </a:t>
            </a:r>
            <a:r>
              <a:rPr lang="bg-BG" sz="2000" dirty="0" smtClean="0"/>
              <a:t>Свойството </a:t>
            </a:r>
            <a:r>
              <a:rPr lang="en-US" sz="2000" dirty="0" smtClean="0">
                <a:solidFill>
                  <a:srgbClr val="C00000"/>
                </a:solidFill>
              </a:rPr>
              <a:t>background-size</a:t>
            </a:r>
            <a:r>
              <a:rPr lang="bg-BG" sz="2000" dirty="0" smtClean="0">
                <a:solidFill>
                  <a:srgbClr val="C00000"/>
                </a:solidFill>
              </a:rPr>
              <a:t>=</a:t>
            </a:r>
            <a:r>
              <a:rPr lang="en-US" sz="2000" dirty="0" smtClean="0">
                <a:solidFill>
                  <a:srgbClr val="C00000"/>
                </a:solidFill>
              </a:rPr>
              <a:t>cover</a:t>
            </a:r>
            <a:r>
              <a:rPr lang="bg-BG" sz="2000" dirty="0" smtClean="0">
                <a:solidFill>
                  <a:srgbClr val="C00000"/>
                </a:solidFill>
              </a:rPr>
              <a:t> </a:t>
            </a:r>
            <a:r>
              <a:rPr lang="bg-BG" sz="2000" dirty="0" smtClean="0"/>
              <a:t>– изображението се мащабира за да покрие цялата област за съдържание, като се запазват пропорциите на изображението</a:t>
            </a:r>
            <a:r>
              <a:rPr lang="en-US" sz="2000" dirty="0" smtClean="0"/>
              <a:t>,</a:t>
            </a:r>
            <a:r>
              <a:rPr lang="bg-BG" sz="2000" dirty="0" smtClean="0"/>
              <a:t> но някои части от изображението могат да бъдат отрязани 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div</a:t>
            </a:r>
            <a:r>
              <a:rPr lang="en-US" sz="2000" dirty="0"/>
              <a:t> {</a:t>
            </a:r>
            <a:br>
              <a:rPr lang="en-US" sz="2000" dirty="0"/>
            </a:br>
            <a:r>
              <a:rPr lang="en-US" sz="2000" dirty="0"/>
              <a:t>    width: 100%;</a:t>
            </a:r>
            <a:br>
              <a:rPr lang="en-US" sz="2000" dirty="0"/>
            </a:br>
            <a:r>
              <a:rPr lang="en-US" sz="2000" dirty="0"/>
              <a:t>    height: 400px;</a:t>
            </a:r>
            <a:br>
              <a:rPr lang="en-US" sz="2000" dirty="0"/>
            </a:br>
            <a:r>
              <a:rPr lang="en-US" sz="2000" dirty="0"/>
              <a:t>    background-image: </a:t>
            </a:r>
            <a:r>
              <a:rPr lang="en-US" sz="2000" dirty="0" err="1"/>
              <a:t>url</a:t>
            </a:r>
            <a:r>
              <a:rPr lang="en-US" sz="2000" dirty="0"/>
              <a:t>('img_flowers.jpg');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C00000"/>
                </a:solidFill>
              </a:rPr>
              <a:t>background-size: cover;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  border: 1px solid red;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2782" t="30204" r="58457" b="8367"/>
          <a:stretch>
            <a:fillRect/>
          </a:stretch>
        </p:blipFill>
        <p:spPr bwMode="auto">
          <a:xfrm>
            <a:off x="7740352" y="4149080"/>
            <a:ext cx="1403648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22631" t="30000" r="58436" b="8367"/>
          <a:stretch>
            <a:fillRect/>
          </a:stretch>
        </p:blipFill>
        <p:spPr bwMode="auto">
          <a:xfrm>
            <a:off x="7668344" y="836712"/>
            <a:ext cx="1491610" cy="273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2008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Различни изображения за различните устройства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008" y="548680"/>
            <a:ext cx="9324528" cy="6309320"/>
          </a:xfrm>
        </p:spPr>
        <p:txBody>
          <a:bodyPr>
            <a:normAutofit fontScale="25000" lnSpcReduction="20000"/>
          </a:bodyPr>
          <a:lstStyle/>
          <a:p>
            <a:r>
              <a:rPr lang="bg-BG" sz="8000" dirty="0" smtClean="0"/>
              <a:t>Пример: Голямо изображение за голям компютърен екран и малко изображение за други устройства - чрез </a:t>
            </a:r>
            <a:r>
              <a:rPr lang="en-US" sz="8000" dirty="0" smtClean="0"/>
              <a:t>media query</a:t>
            </a:r>
            <a:endParaRPr lang="bg-BG" sz="8000" dirty="0" smtClean="0"/>
          </a:p>
          <a:p>
            <a:pPr>
              <a:buNone/>
            </a:pPr>
            <a:r>
              <a:rPr lang="bg-BG" sz="8000" dirty="0" smtClean="0"/>
              <a:t>	</a:t>
            </a:r>
            <a:r>
              <a:rPr lang="en-US" sz="8000" dirty="0" smtClean="0">
                <a:solidFill>
                  <a:srgbClr val="C00000"/>
                </a:solidFill>
              </a:rPr>
              <a:t>/* </a:t>
            </a:r>
            <a:r>
              <a:rPr lang="en-US" sz="8000" dirty="0">
                <a:solidFill>
                  <a:srgbClr val="C00000"/>
                </a:solidFill>
              </a:rPr>
              <a:t>For width smaller than 400px: */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body {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 background-image: </a:t>
            </a:r>
            <a:r>
              <a:rPr lang="en-US" sz="8000" dirty="0" err="1">
                <a:solidFill>
                  <a:srgbClr val="C00000"/>
                </a:solidFill>
              </a:rPr>
              <a:t>url</a:t>
            </a:r>
            <a:r>
              <a:rPr lang="en-US" sz="8000" dirty="0">
                <a:solidFill>
                  <a:srgbClr val="C00000"/>
                </a:solidFill>
              </a:rPr>
              <a:t>('img_smallflower.jpg');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}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>
                <a:solidFill>
                  <a:srgbClr val="C00000"/>
                </a:solidFill>
              </a:rPr>
              <a:t>/* </a:t>
            </a:r>
            <a:r>
              <a:rPr lang="en-US" sz="8000" dirty="0">
                <a:solidFill>
                  <a:srgbClr val="C00000"/>
                </a:solidFill>
              </a:rPr>
              <a:t>For width 400px and larger: */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@media only screen and (min-width: 400px) {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 body {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     background-image: </a:t>
            </a:r>
            <a:r>
              <a:rPr lang="en-US" sz="8000" dirty="0" err="1">
                <a:solidFill>
                  <a:srgbClr val="C00000"/>
                </a:solidFill>
              </a:rPr>
              <a:t>url</a:t>
            </a:r>
            <a:r>
              <a:rPr lang="en-US" sz="8000" dirty="0">
                <a:solidFill>
                  <a:srgbClr val="C00000"/>
                </a:solidFill>
              </a:rPr>
              <a:t>('img_flowers.jpg');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 }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}</a:t>
            </a:r>
          </a:p>
          <a:p>
            <a:r>
              <a:rPr lang="bg-BG" sz="8000" dirty="0" smtClean="0"/>
              <a:t>Чрез </a:t>
            </a:r>
            <a:r>
              <a:rPr lang="en-US" sz="8000" dirty="0" smtClean="0"/>
              <a:t>min-device-width</a:t>
            </a:r>
            <a:r>
              <a:rPr lang="bg-BG" sz="8000" dirty="0" smtClean="0"/>
              <a:t> се проверява ширината на устройството вместо ширината на браузъра =&gt; изображението няма да се променя при преоразмеряване на размера на прозореца на браузъра</a:t>
            </a:r>
            <a:endParaRPr lang="en-US" sz="8000" dirty="0"/>
          </a:p>
          <a:p>
            <a:pPr>
              <a:buNone/>
            </a:pPr>
            <a:r>
              <a:rPr lang="bg-BG" sz="8000" dirty="0" smtClean="0"/>
              <a:t>	</a:t>
            </a:r>
            <a:r>
              <a:rPr lang="en-US" sz="8000" dirty="0" smtClean="0">
                <a:solidFill>
                  <a:srgbClr val="C00000"/>
                </a:solidFill>
              </a:rPr>
              <a:t>/* </a:t>
            </a:r>
            <a:r>
              <a:rPr lang="en-US" sz="8000" dirty="0">
                <a:solidFill>
                  <a:srgbClr val="C00000"/>
                </a:solidFill>
              </a:rPr>
              <a:t>For devices smaller than 400px: */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body {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 background-image: </a:t>
            </a:r>
            <a:r>
              <a:rPr lang="en-US" sz="8000" dirty="0" err="1">
                <a:solidFill>
                  <a:srgbClr val="C00000"/>
                </a:solidFill>
              </a:rPr>
              <a:t>url</a:t>
            </a:r>
            <a:r>
              <a:rPr lang="en-US" sz="8000" dirty="0">
                <a:solidFill>
                  <a:srgbClr val="C00000"/>
                </a:solidFill>
              </a:rPr>
              <a:t>('img_smallflower.jpg');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}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 smtClean="0">
                <a:solidFill>
                  <a:srgbClr val="C00000"/>
                </a:solidFill>
              </a:rPr>
              <a:t>/* </a:t>
            </a:r>
            <a:r>
              <a:rPr lang="en-US" sz="8000" dirty="0">
                <a:solidFill>
                  <a:srgbClr val="C00000"/>
                </a:solidFill>
              </a:rPr>
              <a:t>For devices 400px and larger: */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@media only screen and (min-device-width: 400px) {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 body {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     background-image: </a:t>
            </a:r>
            <a:r>
              <a:rPr lang="en-US" sz="8000" dirty="0" err="1">
                <a:solidFill>
                  <a:srgbClr val="C00000"/>
                </a:solidFill>
              </a:rPr>
              <a:t>url</a:t>
            </a:r>
            <a:r>
              <a:rPr lang="en-US" sz="8000" dirty="0">
                <a:solidFill>
                  <a:srgbClr val="C00000"/>
                </a:solidFill>
              </a:rPr>
              <a:t>('img_flowers.jpg'); 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    }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 smtClean="0">
                <a:solidFill>
                  <a:srgbClr val="C00000"/>
                </a:solidFill>
              </a:rPr>
              <a:t>}</a:t>
            </a: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&lt;picture&gt;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Позволява да се дефинират повече от едно изображения</a:t>
            </a:r>
          </a:p>
          <a:p>
            <a:r>
              <a:rPr lang="en-US" dirty="0" smtClean="0"/>
              <a:t>&lt;</a:t>
            </a:r>
            <a:r>
              <a:rPr lang="en-US" dirty="0"/>
              <a:t>picture&gt; </a:t>
            </a:r>
            <a:r>
              <a:rPr lang="bg-BG" dirty="0" smtClean="0"/>
              <a:t> е побобен на </a:t>
            </a:r>
            <a:r>
              <a:rPr lang="en-US" dirty="0" smtClean="0"/>
              <a:t>&lt;</a:t>
            </a:r>
            <a:r>
              <a:rPr lang="en-US" dirty="0"/>
              <a:t>video&gt; </a:t>
            </a:r>
            <a:r>
              <a:rPr lang="bg-BG" dirty="0" smtClean="0"/>
              <a:t>и </a:t>
            </a:r>
            <a:r>
              <a:rPr lang="en-US" dirty="0" smtClean="0"/>
              <a:t>&lt;</a:t>
            </a:r>
            <a:r>
              <a:rPr lang="en-US" dirty="0"/>
              <a:t>audio</a:t>
            </a:r>
            <a:r>
              <a:rPr lang="en-US" dirty="0" smtClean="0"/>
              <a:t>&gt;</a:t>
            </a:r>
            <a:endParaRPr lang="bg-BG" dirty="0" smtClean="0"/>
          </a:p>
          <a:p>
            <a:r>
              <a:rPr lang="en-US" dirty="0" smtClean="0"/>
              <a:t> </a:t>
            </a:r>
            <a:r>
              <a:rPr lang="bg-BG" dirty="0" smtClean="0"/>
              <a:t>дават се различни източници, използва се първия, който удоволетворява условията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picture&gt;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&lt;source </a:t>
            </a:r>
            <a:r>
              <a:rPr lang="en-US" dirty="0" err="1">
                <a:solidFill>
                  <a:srgbClr val="C00000"/>
                </a:solidFill>
              </a:rPr>
              <a:t>srcset</a:t>
            </a:r>
            <a:r>
              <a:rPr lang="en-US" dirty="0">
                <a:solidFill>
                  <a:srgbClr val="C00000"/>
                </a:solidFill>
              </a:rPr>
              <a:t>="img_smallflower.jpg" media="(max-width: 400px)"&gt;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&lt;source </a:t>
            </a:r>
            <a:r>
              <a:rPr lang="en-US" dirty="0" err="1">
                <a:solidFill>
                  <a:srgbClr val="C00000"/>
                </a:solidFill>
              </a:rPr>
              <a:t>srcset</a:t>
            </a:r>
            <a:r>
              <a:rPr lang="en-US" dirty="0">
                <a:solidFill>
                  <a:srgbClr val="C00000"/>
                </a:solidFill>
              </a:rPr>
              <a:t>="img_flowers.jpg"&gt;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  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="img_flowers.jpg" alt="Flowers"&gt;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&lt;/picture&gt;</a:t>
            </a:r>
          </a:p>
          <a:p>
            <a:r>
              <a:rPr lang="bg-BG" dirty="0" smtClean="0"/>
              <a:t>Атрибутът</a:t>
            </a:r>
            <a:r>
              <a:rPr lang="en-US" dirty="0"/>
              <a:t> </a:t>
            </a:r>
            <a:r>
              <a:rPr lang="en-US" dirty="0" err="1">
                <a:solidFill>
                  <a:srgbClr val="C00000"/>
                </a:solidFill>
              </a:rPr>
              <a:t>srcset</a:t>
            </a:r>
            <a:r>
              <a:rPr lang="en-US" dirty="0"/>
              <a:t> </a:t>
            </a:r>
            <a:r>
              <a:rPr lang="bg-BG" dirty="0" smtClean="0"/>
              <a:t>е задължителен и дефинира източника на изображението</a:t>
            </a:r>
          </a:p>
          <a:p>
            <a:r>
              <a:rPr lang="bg-BG" dirty="0" smtClean="0"/>
              <a:t>Атрибутът </a:t>
            </a:r>
            <a:r>
              <a:rPr lang="en-US" dirty="0" smtClean="0">
                <a:solidFill>
                  <a:srgbClr val="C00000"/>
                </a:solidFill>
              </a:rPr>
              <a:t>media</a:t>
            </a:r>
            <a:r>
              <a:rPr lang="en-US" dirty="0"/>
              <a:t> </a:t>
            </a:r>
            <a:r>
              <a:rPr lang="bg-BG" dirty="0" smtClean="0"/>
              <a:t>е незадъкжителен и приема </a:t>
            </a:r>
            <a:r>
              <a:rPr lang="en-US" dirty="0" smtClean="0"/>
              <a:t>media queries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&gt; </a:t>
            </a:r>
            <a:r>
              <a:rPr lang="bg-BG" dirty="0" smtClean="0"/>
              <a:t> се дава за браузъри, които не поддържат </a:t>
            </a:r>
            <a:r>
              <a:rPr lang="en-US" dirty="0" smtClean="0"/>
              <a:t>&lt;picture</a:t>
            </a:r>
            <a:r>
              <a:rPr lang="en-US" dirty="0"/>
              <a:t>&gt;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bg-BG" sz="2200" b="1" dirty="0" smtClean="0"/>
              <a:t>Използване на свойството </a:t>
            </a:r>
            <a:r>
              <a:rPr lang="en-US" sz="2200" b="1" dirty="0" smtClean="0">
                <a:solidFill>
                  <a:srgbClr val="C00000"/>
                </a:solidFill>
              </a:rPr>
              <a:t>width</a:t>
            </a:r>
            <a:endParaRPr lang="en-US" sz="2200" b="1" dirty="0"/>
          </a:p>
          <a:p>
            <a:r>
              <a:rPr lang="en-US" sz="2200" dirty="0" smtClean="0"/>
              <a:t>Responsive</a:t>
            </a:r>
            <a:r>
              <a:rPr lang="bg-BG" sz="2200" dirty="0" smtClean="0"/>
              <a:t> дизайн при </a:t>
            </a:r>
            <a:r>
              <a:rPr lang="en-US" sz="2200" dirty="0" smtClean="0">
                <a:solidFill>
                  <a:srgbClr val="C00000"/>
                </a:solidFill>
              </a:rPr>
              <a:t>width</a:t>
            </a:r>
            <a:r>
              <a:rPr lang="bg-BG" sz="2200" dirty="0" smtClean="0">
                <a:solidFill>
                  <a:srgbClr val="C00000"/>
                </a:solidFill>
              </a:rPr>
              <a:t>=</a:t>
            </a:r>
            <a:r>
              <a:rPr lang="en-US" sz="2200" dirty="0" smtClean="0">
                <a:solidFill>
                  <a:srgbClr val="C00000"/>
                </a:solidFill>
              </a:rPr>
              <a:t>100%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bg-BG" sz="2200" dirty="0" smtClean="0"/>
              <a:t>	</a:t>
            </a:r>
            <a:r>
              <a:rPr lang="en-US" sz="2200" dirty="0" smtClean="0"/>
              <a:t>video</a:t>
            </a:r>
            <a:r>
              <a:rPr lang="en-US" sz="2200" dirty="0"/>
              <a:t> {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C00000"/>
                </a:solidFill>
              </a:rPr>
              <a:t>width: 100%;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height: auto;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r>
              <a:rPr lang="bg-BG" sz="2200" dirty="0" smtClean="0"/>
              <a:t>Може да се мащабира до размер по-голям от оригиналния</a:t>
            </a:r>
          </a:p>
          <a:p>
            <a:r>
              <a:rPr lang="bg-BG" sz="2200" b="1" dirty="0" smtClean="0"/>
              <a:t>Използване </a:t>
            </a:r>
            <a:r>
              <a:rPr lang="bg-BG" sz="2200" b="1" dirty="0" smtClean="0"/>
              <a:t>на свойството </a:t>
            </a:r>
            <a:r>
              <a:rPr lang="en-US" sz="2200" b="1" dirty="0" smtClean="0">
                <a:solidFill>
                  <a:srgbClr val="C00000"/>
                </a:solidFill>
              </a:rPr>
              <a:t>max-width</a:t>
            </a:r>
            <a:endParaRPr lang="en-US" sz="2200" b="1" dirty="0">
              <a:solidFill>
                <a:srgbClr val="C00000"/>
              </a:solidFill>
            </a:endParaRPr>
          </a:p>
          <a:p>
            <a:r>
              <a:rPr lang="bg-BG" sz="2200" dirty="0" smtClean="0"/>
              <a:t>Ако </a:t>
            </a:r>
            <a:r>
              <a:rPr lang="en-US" sz="2200" dirty="0" smtClean="0"/>
              <a:t>max-width</a:t>
            </a:r>
            <a:r>
              <a:rPr lang="bg-BG" sz="2200" dirty="0" smtClean="0"/>
              <a:t>=</a:t>
            </a:r>
            <a:r>
              <a:rPr lang="en-US" sz="2200" dirty="0" smtClean="0"/>
              <a:t>100% </a:t>
            </a:r>
            <a:r>
              <a:rPr lang="bg-BG" sz="2200" dirty="0" smtClean="0"/>
              <a:t>се мащабира максимум до оригиналния размер </a:t>
            </a:r>
            <a:endParaRPr lang="en-US" sz="2200" dirty="0"/>
          </a:p>
          <a:p>
            <a:pPr>
              <a:buNone/>
            </a:pPr>
            <a:r>
              <a:rPr lang="bg-BG" sz="2200" dirty="0" smtClean="0"/>
              <a:t>	</a:t>
            </a:r>
            <a:r>
              <a:rPr lang="en-US" sz="2200" dirty="0" smtClean="0"/>
              <a:t>video</a:t>
            </a:r>
            <a:r>
              <a:rPr lang="en-US" sz="2200" dirty="0"/>
              <a:t> {</a:t>
            </a:r>
            <a:br>
              <a:rPr lang="en-US" sz="2200" dirty="0"/>
            </a:br>
            <a:r>
              <a:rPr lang="en-US" sz="2200" dirty="0"/>
              <a:t>    </a:t>
            </a:r>
            <a:r>
              <a:rPr lang="en-US" sz="2200" dirty="0">
                <a:solidFill>
                  <a:srgbClr val="C00000"/>
                </a:solidFill>
              </a:rPr>
              <a:t>max-width: 100%;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 height: auto;</a:t>
            </a:r>
            <a:br>
              <a:rPr lang="en-US" sz="2200" dirty="0"/>
            </a:b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0"/>
            <a:ext cx="6876256" cy="69269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CSS </a:t>
            </a:r>
            <a:r>
              <a:rPr lang="en-US" sz="2800" dirty="0" smtClean="0"/>
              <a:t>Frameworks</a:t>
            </a:r>
            <a:r>
              <a:rPr lang="bg-BG" sz="2800" dirty="0" smtClean="0"/>
              <a:t> за </a:t>
            </a:r>
            <a:r>
              <a:rPr lang="en-US" sz="2800" dirty="0" smtClean="0"/>
              <a:t>Responsive </a:t>
            </a:r>
            <a:r>
              <a:rPr lang="bg-BG" sz="2800" dirty="0" smtClean="0"/>
              <a:t>дизайн </a:t>
            </a:r>
            <a:r>
              <a:rPr lang="en-US" sz="2800" b="1" dirty="0" smtClean="0">
                <a:solidFill>
                  <a:srgbClr val="C00000"/>
                </a:solidFill>
              </a:rPr>
              <a:t>W3.CSS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8686800" cy="69573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2000" dirty="0" smtClean="0"/>
              <a:t>	</a:t>
            </a:r>
            <a:r>
              <a:rPr lang="en-US" sz="1600" dirty="0" smtClean="0"/>
              <a:t>&lt;!</a:t>
            </a:r>
            <a:r>
              <a:rPr lang="en-US" sz="1600" dirty="0"/>
              <a:t>DOCTYPE </a:t>
            </a:r>
            <a:r>
              <a:rPr lang="en-US" sz="1600" dirty="0" smtClean="0"/>
              <a:t>html&gt;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&lt;meta name="viewport" content="width=device-width, initial-scale=1"&gt;</a:t>
            </a:r>
            <a:br>
              <a:rPr lang="en-US" sz="1600" dirty="0"/>
            </a:br>
            <a:r>
              <a:rPr lang="en-US" sz="1600" dirty="0"/>
              <a:t>&lt;link 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stylesheet"href</a:t>
            </a:r>
            <a:r>
              <a:rPr lang="en-US" sz="1600" dirty="0"/>
              <a:t>="https://www.w3schools.com/w3css/4/w3.css"&gt;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div class="w3-container w3-green"&gt;</a:t>
            </a:r>
            <a:br>
              <a:rPr lang="en-US" sz="1600" dirty="0"/>
            </a:br>
            <a:r>
              <a:rPr lang="en-US" sz="1600" dirty="0"/>
              <a:t>  &lt;h1&gt;W3Schools Demo&lt;/h1&gt; </a:t>
            </a:r>
            <a:br>
              <a:rPr lang="en-US" sz="1600" dirty="0"/>
            </a:br>
            <a:r>
              <a:rPr lang="en-US" sz="1600" dirty="0"/>
              <a:t>  &lt;p&gt;Resize this responsive page!&lt;/p&gt; </a:t>
            </a:r>
            <a:br>
              <a:rPr lang="en-US" sz="1600" dirty="0"/>
            </a:br>
            <a:r>
              <a:rPr lang="en-US" sz="1600" dirty="0"/>
              <a:t>&lt;/div&gt;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div class="w3-row-padding"&gt;</a:t>
            </a:r>
            <a:br>
              <a:rPr lang="en-US" sz="1600" dirty="0"/>
            </a:br>
            <a:r>
              <a:rPr lang="en-US" sz="1600" dirty="0"/>
              <a:t>  &lt;div class="w3-third"&gt;</a:t>
            </a:r>
            <a:br>
              <a:rPr lang="en-US" sz="1600" dirty="0"/>
            </a:br>
            <a:r>
              <a:rPr lang="en-US" sz="1600" dirty="0"/>
              <a:t>    &lt;h2&gt;London&lt;/h2&gt;</a:t>
            </a:r>
            <a:br>
              <a:rPr lang="en-US" sz="1600" dirty="0"/>
            </a:br>
            <a:r>
              <a:rPr lang="en-US" sz="1600" dirty="0"/>
              <a:t>    &lt;p&gt;London is the capital city of England.&lt;/p&gt;</a:t>
            </a:r>
            <a:br>
              <a:rPr lang="en-US" sz="1600" dirty="0"/>
            </a:br>
            <a:r>
              <a:rPr lang="en-US" sz="1600" dirty="0"/>
              <a:t>    &lt;p&gt;It is the most populous city in the United Kingdom,</a:t>
            </a:r>
            <a:br>
              <a:rPr lang="en-US" sz="1600" dirty="0"/>
            </a:br>
            <a:r>
              <a:rPr lang="en-US" sz="1600" dirty="0"/>
              <a:t>    with a metropolitan area of over 13 million inhabitants.&lt;/p&gt;</a:t>
            </a:r>
            <a:br>
              <a:rPr lang="en-US" sz="1600" dirty="0"/>
            </a:br>
            <a:r>
              <a:rPr lang="en-US" sz="1600" dirty="0"/>
              <a:t>  &lt;/div&gt;</a:t>
            </a:r>
            <a:br>
              <a:rPr lang="en-US" sz="1600" dirty="0"/>
            </a:br>
            <a:r>
              <a:rPr lang="en-US" sz="1600" dirty="0"/>
              <a:t>  &lt;div class="w3-third"&gt;</a:t>
            </a:r>
            <a:br>
              <a:rPr lang="en-US" sz="1600" dirty="0"/>
            </a:br>
            <a:r>
              <a:rPr lang="en-US" sz="1600" dirty="0"/>
              <a:t>    &lt;h2&gt;Paris&lt;/h2&gt;</a:t>
            </a:r>
            <a:br>
              <a:rPr lang="en-US" sz="1600" dirty="0"/>
            </a:br>
            <a:r>
              <a:rPr lang="en-US" sz="1600" dirty="0"/>
              <a:t>    &lt;p&gt;Paris is the capital of France.&lt;/p&gt; </a:t>
            </a:r>
            <a:br>
              <a:rPr lang="en-US" sz="1600" dirty="0"/>
            </a:br>
            <a:r>
              <a:rPr lang="en-US" sz="1600" dirty="0"/>
              <a:t>    &lt;p&gt;The Paris area is one of the largest population centers in Europe,</a:t>
            </a:r>
            <a:br>
              <a:rPr lang="en-US" sz="1600" dirty="0"/>
            </a:br>
            <a:r>
              <a:rPr lang="en-US" sz="1600" dirty="0"/>
              <a:t>    with more than 12 million inhabitants.&lt;/p&gt;</a:t>
            </a:r>
            <a:br>
              <a:rPr lang="en-US" sz="1600" dirty="0"/>
            </a:br>
            <a:r>
              <a:rPr lang="en-US" sz="1600" dirty="0"/>
              <a:t>  &lt;/div&gt;</a:t>
            </a:r>
            <a:br>
              <a:rPr lang="en-US" sz="1600" dirty="0"/>
            </a:br>
            <a:r>
              <a:rPr lang="en-US" sz="1600" dirty="0"/>
              <a:t>  &lt;div class="w3-third"&gt;</a:t>
            </a:r>
            <a:br>
              <a:rPr lang="en-US" sz="1600" dirty="0"/>
            </a:br>
            <a:r>
              <a:rPr lang="en-US" sz="1600" dirty="0"/>
              <a:t>    &lt;h2&gt;Tokyo&lt;/h2&gt;</a:t>
            </a:r>
            <a:br>
              <a:rPr lang="en-US" sz="1600" dirty="0"/>
            </a:br>
            <a:r>
              <a:rPr lang="en-US" sz="1600" dirty="0"/>
              <a:t>    &lt;p&gt;Tokyo is the capital of Japan.&lt;/p&gt;</a:t>
            </a:r>
            <a:br>
              <a:rPr lang="en-US" sz="1600" dirty="0"/>
            </a:br>
            <a:r>
              <a:rPr lang="en-US" sz="1600" dirty="0"/>
              <a:t>    &lt;p&gt;It is the center of the Greater Tokyo Area,</a:t>
            </a:r>
            <a:br>
              <a:rPr lang="en-US" sz="1600" dirty="0"/>
            </a:br>
            <a:r>
              <a:rPr lang="en-US" sz="1600" dirty="0"/>
              <a:t>    and the most populous metropolitan area in the world.&lt;/p&gt;</a:t>
            </a:r>
            <a:br>
              <a:rPr lang="en-US" sz="1600" dirty="0"/>
            </a:br>
            <a:r>
              <a:rPr lang="en-US" sz="1600" dirty="0"/>
              <a:t>  &lt;/div</a:t>
            </a:r>
            <a:r>
              <a:rPr lang="en-US" sz="1600" dirty="0" smtClean="0"/>
              <a:t>&gt;</a:t>
            </a:r>
            <a:r>
              <a:rPr lang="bg-BG" sz="1600" dirty="0" smtClean="0"/>
              <a:t>  </a:t>
            </a:r>
            <a:r>
              <a:rPr lang="en-US" sz="1600" dirty="0" smtClean="0"/>
              <a:t>&lt;/</a:t>
            </a:r>
            <a:r>
              <a:rPr lang="en-US" sz="1600" dirty="0"/>
              <a:t>div</a:t>
            </a:r>
            <a:r>
              <a:rPr lang="en-US" sz="1600" dirty="0" smtClean="0"/>
              <a:t>&gt;</a:t>
            </a:r>
            <a:r>
              <a:rPr lang="bg-BG" sz="1600" dirty="0" smtClean="0"/>
              <a:t>  </a:t>
            </a:r>
            <a:r>
              <a:rPr lang="en-US" sz="1600" dirty="0" smtClean="0"/>
              <a:t>&lt;/</a:t>
            </a:r>
            <a:r>
              <a:rPr lang="en-US" sz="1600" dirty="0"/>
              <a:t>body</a:t>
            </a:r>
            <a:r>
              <a:rPr lang="en-US" sz="1600" dirty="0" smtClean="0"/>
              <a:t>&gt;</a:t>
            </a:r>
            <a:r>
              <a:rPr lang="bg-BG" sz="1600" dirty="0" smtClean="0"/>
              <a:t>   </a:t>
            </a:r>
            <a:r>
              <a:rPr lang="en-US" sz="1600" dirty="0" smtClean="0"/>
              <a:t>&lt;/</a:t>
            </a:r>
            <a:r>
              <a:rPr lang="en-US" sz="1600" dirty="0"/>
              <a:t>html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1852" t="21633" r="15137" b="19796"/>
          <a:stretch>
            <a:fillRect/>
          </a:stretch>
        </p:blipFill>
        <p:spPr bwMode="auto">
          <a:xfrm>
            <a:off x="5407342" y="1124744"/>
            <a:ext cx="3773170" cy="21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080" y="-387424"/>
            <a:ext cx="8229600" cy="1143000"/>
          </a:xfrm>
        </p:spPr>
        <p:txBody>
          <a:bodyPr/>
          <a:lstStyle/>
          <a:p>
            <a:r>
              <a:rPr lang="en-US" dirty="0" smtClean="0"/>
              <a:t>Framework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6552" y="-99392"/>
            <a:ext cx="9649072" cy="6957392"/>
          </a:xfrm>
        </p:spPr>
        <p:txBody>
          <a:bodyPr>
            <a:noAutofit/>
          </a:bodyPr>
          <a:lstStyle/>
          <a:p>
            <a:r>
              <a:rPr lang="bg-BG" sz="1600" dirty="0" smtClean="0"/>
              <a:t>Използва </a:t>
            </a:r>
            <a:r>
              <a:rPr lang="en-US" sz="1600" dirty="0" smtClean="0"/>
              <a:t>HTML</a:t>
            </a:r>
            <a:r>
              <a:rPr lang="en-US" sz="1600" dirty="0"/>
              <a:t>, CSS </a:t>
            </a:r>
            <a:r>
              <a:rPr lang="bg-BG" sz="1600" dirty="0" smtClean="0"/>
              <a:t>и </a:t>
            </a:r>
            <a:r>
              <a:rPr lang="en-US" sz="1600" dirty="0" err="1" smtClean="0"/>
              <a:t>jQuery</a:t>
            </a:r>
            <a:endParaRPr lang="en-US" sz="1600" dirty="0"/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/>
              <a:t>&lt;!</a:t>
            </a:r>
            <a:r>
              <a:rPr lang="en-US" sz="1600" dirty="0"/>
              <a:t>DOCTYPE html&gt;</a:t>
            </a:r>
            <a:br>
              <a:rPr lang="en-US" sz="1600" dirty="0"/>
            </a:br>
            <a:r>
              <a:rPr lang="en-US" sz="1600" dirty="0"/>
              <a:t>&lt;html </a:t>
            </a:r>
            <a:r>
              <a:rPr lang="en-US" sz="1600" dirty="0" err="1"/>
              <a:t>lang</a:t>
            </a:r>
            <a:r>
              <a:rPr lang="en-US" sz="1600" dirty="0"/>
              <a:t>="en"&gt;</a:t>
            </a:r>
            <a:br>
              <a:rPr lang="en-US" sz="1600" dirty="0"/>
            </a:br>
            <a:r>
              <a:rPr lang="en-US" sz="1600" dirty="0"/>
              <a:t>&lt;head&gt;</a:t>
            </a:r>
            <a:br>
              <a:rPr lang="en-US" sz="1600" dirty="0"/>
            </a:br>
            <a:r>
              <a:rPr lang="en-US" sz="1600" dirty="0"/>
              <a:t>&lt;title&gt;Bootstrap Example&lt;/title&gt;</a:t>
            </a:r>
            <a:br>
              <a:rPr lang="en-US" sz="1600" dirty="0"/>
            </a:br>
            <a:r>
              <a:rPr lang="en-US" sz="1600" dirty="0"/>
              <a:t>&lt;meta </a:t>
            </a:r>
            <a:r>
              <a:rPr lang="en-US" sz="1600" dirty="0" err="1"/>
              <a:t>charset</a:t>
            </a:r>
            <a:r>
              <a:rPr lang="en-US" sz="1600" dirty="0"/>
              <a:t>="utf-8"&gt;</a:t>
            </a:r>
            <a:br>
              <a:rPr lang="en-US" sz="1600" dirty="0"/>
            </a:br>
            <a:r>
              <a:rPr lang="en-US" sz="1600" dirty="0"/>
              <a:t>&lt;meta name="viewport" content="width=device-width, initial-scale=1"&gt;</a:t>
            </a:r>
            <a:br>
              <a:rPr lang="en-US" sz="1600" dirty="0"/>
            </a:br>
            <a:r>
              <a:rPr lang="en-US" sz="1600" dirty="0"/>
              <a:t>&lt;link 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stylesheet"href</a:t>
            </a:r>
            <a:r>
              <a:rPr lang="en-US" sz="1600" dirty="0"/>
              <a:t>="https://maxcdn.bootstrapcdn.com/bootstrap/3.3.7/css/bootstrap.min.css"&gt;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scriptsrc</a:t>
            </a:r>
            <a:r>
              <a:rPr lang="en-US" sz="1600" dirty="0"/>
              <a:t>="https://ajax.googleapis.com/ajax/libs/jquery/3.2.0/jquery.min.js"&gt;&lt;/script&gt;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scriptsrc</a:t>
            </a:r>
            <a:r>
              <a:rPr lang="en-US" sz="1600" dirty="0"/>
              <a:t>="https://maxcdn.bootstrapcdn.com/bootstrap/3.3.7/js/bootstrap.min.js"&gt;&lt;/script&gt;</a:t>
            </a:r>
            <a:br>
              <a:rPr lang="en-US" sz="1600" dirty="0"/>
            </a:br>
            <a:r>
              <a:rPr lang="en-US" sz="1600" dirty="0"/>
              <a:t>&lt;/head&gt;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 smtClean="0"/>
              <a:t>&lt;</a:t>
            </a:r>
            <a:r>
              <a:rPr lang="en-US" sz="1600" dirty="0"/>
              <a:t>div class="container"&gt;</a:t>
            </a:r>
            <a:br>
              <a:rPr lang="en-US" sz="1600" dirty="0"/>
            </a:br>
            <a:r>
              <a:rPr lang="en-US" sz="1600" dirty="0"/>
              <a:t>  &lt;div class="</a:t>
            </a:r>
            <a:r>
              <a:rPr lang="en-US" sz="1600" dirty="0" err="1"/>
              <a:t>jumbotron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    &lt;h1&gt;My First Bootstrap Page&lt;/h1&gt;</a:t>
            </a:r>
            <a:br>
              <a:rPr lang="en-US" sz="1600" dirty="0"/>
            </a:br>
            <a:r>
              <a:rPr lang="en-US" sz="1600" dirty="0"/>
              <a:t>  &lt;/div&gt;</a:t>
            </a:r>
            <a:br>
              <a:rPr lang="en-US" sz="1600" dirty="0"/>
            </a:br>
            <a:r>
              <a:rPr lang="en-US" sz="1600" dirty="0"/>
              <a:t>  &lt;div class="row"&gt;</a:t>
            </a:r>
            <a:br>
              <a:rPr lang="en-US" sz="1600" dirty="0"/>
            </a:br>
            <a:r>
              <a:rPr lang="en-US" sz="1600" dirty="0"/>
              <a:t>    &lt;div class="col-sm-4"&gt;</a:t>
            </a:r>
            <a:br>
              <a:rPr lang="en-US" sz="1600" dirty="0"/>
            </a:br>
            <a:r>
              <a:rPr lang="en-US" sz="1600" dirty="0"/>
              <a:t>      ...</a:t>
            </a:r>
            <a:br>
              <a:rPr lang="en-US" sz="1600" dirty="0"/>
            </a:br>
            <a:r>
              <a:rPr lang="en-US" sz="1600" dirty="0"/>
              <a:t>    &lt;/div&gt;</a:t>
            </a:r>
            <a:br>
              <a:rPr lang="en-US" sz="1600" dirty="0"/>
            </a:br>
            <a:r>
              <a:rPr lang="en-US" sz="1600" dirty="0"/>
              <a:t>    &lt;div class="col-sm-4"&gt;</a:t>
            </a:r>
            <a:br>
              <a:rPr lang="en-US" sz="1600" dirty="0"/>
            </a:br>
            <a:r>
              <a:rPr lang="en-US" sz="1600" dirty="0"/>
              <a:t>      ...</a:t>
            </a:r>
            <a:br>
              <a:rPr lang="en-US" sz="1600" dirty="0"/>
            </a:br>
            <a:r>
              <a:rPr lang="en-US" sz="1600" dirty="0"/>
              <a:t>    &lt;/div&gt;</a:t>
            </a:r>
            <a:br>
              <a:rPr lang="en-US" sz="1600" dirty="0"/>
            </a:br>
            <a:r>
              <a:rPr lang="en-US" sz="1600" dirty="0"/>
              <a:t>    &lt;div class="col-sm-4"&gt;</a:t>
            </a:r>
            <a:br>
              <a:rPr lang="en-US" sz="1600" dirty="0"/>
            </a:br>
            <a:r>
              <a:rPr lang="en-US" sz="1600" dirty="0"/>
              <a:t>    ...</a:t>
            </a:r>
            <a:br>
              <a:rPr lang="en-US" sz="1600" dirty="0"/>
            </a:br>
            <a:r>
              <a:rPr lang="en-US" sz="1600" dirty="0"/>
              <a:t>    &lt;/div&gt;</a:t>
            </a:r>
            <a:br>
              <a:rPr lang="en-US" sz="1600" dirty="0"/>
            </a:br>
            <a:r>
              <a:rPr lang="en-US" sz="1600" dirty="0"/>
              <a:t>  &lt;/div&gt;</a:t>
            </a:r>
            <a:br>
              <a:rPr lang="en-US" sz="1600" dirty="0"/>
            </a:br>
            <a:r>
              <a:rPr lang="en-US" sz="1600" dirty="0"/>
              <a:t>&lt;/div</a:t>
            </a:r>
            <a:r>
              <a:rPr lang="en-US" sz="1600" dirty="0" smtClean="0"/>
              <a:t>&gt;</a:t>
            </a:r>
            <a:r>
              <a:rPr lang="bg-BG" sz="1600" dirty="0" smtClean="0"/>
              <a:t>  </a:t>
            </a:r>
            <a:r>
              <a:rPr lang="en-US" sz="1600" dirty="0" smtClean="0"/>
              <a:t>&lt;/</a:t>
            </a:r>
            <a:r>
              <a:rPr lang="en-US" sz="1600" dirty="0"/>
              <a:t>body</a:t>
            </a:r>
            <a:r>
              <a:rPr lang="en-US" sz="1600" dirty="0" smtClean="0"/>
              <a:t>&gt;</a:t>
            </a:r>
            <a:r>
              <a:rPr lang="bg-BG" sz="1600" dirty="0" smtClean="0"/>
              <a:t> </a:t>
            </a:r>
            <a:r>
              <a:rPr lang="en-US" sz="1600" dirty="0" smtClean="0"/>
              <a:t>&lt;/</a:t>
            </a:r>
            <a:r>
              <a:rPr lang="en-US" sz="1600" dirty="0"/>
              <a:t>html</a:t>
            </a:r>
            <a:r>
              <a:rPr lang="en-US" sz="1600" dirty="0" smtClean="0"/>
              <a:t>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539" t="35306" r="10419" b="6881"/>
          <a:stretch>
            <a:fillRect/>
          </a:stretch>
        </p:blipFill>
        <p:spPr bwMode="auto">
          <a:xfrm>
            <a:off x="4895850" y="2708920"/>
            <a:ext cx="4248150" cy="215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51922" t="36122" r="2909" b="6531"/>
          <a:stretch>
            <a:fillRect/>
          </a:stretch>
        </p:blipFill>
        <p:spPr bwMode="auto">
          <a:xfrm>
            <a:off x="2771800" y="4716780"/>
            <a:ext cx="2705100" cy="214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Екран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Таблет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телефон</a:t>
            </a:r>
            <a:endParaRPr lang="en-US" dirty="0"/>
          </a:p>
        </p:txBody>
      </p:sp>
      <p:pic>
        <p:nvPicPr>
          <p:cNvPr id="1026" name="Picture 2" descr="https://www.w3schools.com/css/rwd_desk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2857500" cy="1876425"/>
          </a:xfrm>
          <a:prstGeom prst="rect">
            <a:avLst/>
          </a:prstGeom>
          <a:noFill/>
        </p:spPr>
      </p:pic>
      <p:pic>
        <p:nvPicPr>
          <p:cNvPr id="1028" name="Picture 4" descr="https://www.w3schools.com/css/rwd_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068960"/>
            <a:ext cx="1143000" cy="1676400"/>
          </a:xfrm>
          <a:prstGeom prst="rect">
            <a:avLst/>
          </a:prstGeom>
          <a:noFill/>
        </p:spPr>
      </p:pic>
      <p:pic>
        <p:nvPicPr>
          <p:cNvPr id="1030" name="Picture 6" descr="https://www.w3schools.com/css/rwd_pho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5373216"/>
            <a:ext cx="666750" cy="116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Viewport </a:t>
            </a:r>
            <a:r>
              <a:rPr lang="bg-BG" dirty="0" smtClean="0"/>
              <a:t>– видимата област на уеб страницата от потребителя</a:t>
            </a:r>
            <a:endParaRPr lang="en-US" dirty="0"/>
          </a:p>
          <a:p>
            <a:r>
              <a:rPr lang="en-US" dirty="0" smtClean="0"/>
              <a:t>Viewport </a:t>
            </a:r>
            <a:r>
              <a:rPr lang="bg-BG" dirty="0" smtClean="0"/>
              <a:t>варира за различните устройства – при мобилните устройства е по-малка, отколкото на компютърните екрани</a:t>
            </a:r>
            <a:endParaRPr lang="en-US" dirty="0"/>
          </a:p>
          <a:p>
            <a:r>
              <a:rPr lang="bg-BG" dirty="0" smtClean="0"/>
              <a:t>Само за компютърен екран – статичен дизайн и фиксиран размер</a:t>
            </a:r>
            <a:endParaRPr lang="en-US" dirty="0"/>
          </a:p>
          <a:p>
            <a:r>
              <a:rPr lang="bg-BG" dirty="0" smtClean="0"/>
              <a:t>При появата на таблети и мобилни телефони – намаляват мащаба на страниците </a:t>
            </a:r>
            <a:endParaRPr lang="en-US" dirty="0"/>
          </a:p>
          <a:p>
            <a:r>
              <a:rPr lang="bg-BG" dirty="0" smtClean="0"/>
              <a:t>Не е било добро решение!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Настройки на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3672407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Чрез </a:t>
            </a:r>
            <a:r>
              <a:rPr lang="en-US" dirty="0" smtClean="0"/>
              <a:t>HTML5  &lt;meta&gt;</a:t>
            </a:r>
            <a:r>
              <a:rPr lang="bg-BG" dirty="0" smtClean="0"/>
              <a:t> - контрол на </a:t>
            </a:r>
            <a:r>
              <a:rPr lang="en-US" dirty="0" smtClean="0"/>
              <a:t>Viewport</a:t>
            </a: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meta name="viewport" content="width=device-width, initial-scale=1.0"&gt;</a:t>
            </a:r>
          </a:p>
          <a:p>
            <a:r>
              <a:rPr lang="bg-BG" dirty="0" smtClean="0"/>
              <a:t>Инструкции как да се контролират размерите на страницата и мащабирането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width=device-width</a:t>
            </a:r>
            <a:r>
              <a:rPr lang="en-US" dirty="0"/>
              <a:t> </a:t>
            </a:r>
            <a:r>
              <a:rPr lang="bg-BG" dirty="0" smtClean="0"/>
              <a:t>-&gt; ширината на страницата=ширината на устройството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initial-scale=1.0</a:t>
            </a:r>
            <a:r>
              <a:rPr lang="en-US" dirty="0"/>
              <a:t> part sets </a:t>
            </a:r>
            <a:r>
              <a:rPr lang="en-US" dirty="0" smtClean="0"/>
              <a:t>the</a:t>
            </a:r>
            <a:r>
              <a:rPr lang="bg-BG" dirty="0" smtClean="0"/>
              <a:t>дава се началното мащабиране, когато страницата се зарежда за първи път</a:t>
            </a:r>
            <a:endParaRPr lang="en-US" dirty="0"/>
          </a:p>
          <a:p>
            <a:pPr>
              <a:buNone/>
            </a:pPr>
            <a:r>
              <a:rPr lang="bg-BG" dirty="0" smtClean="0"/>
              <a:t>	Страница без </a:t>
            </a:r>
            <a:r>
              <a:rPr lang="en-US" dirty="0" smtClean="0"/>
              <a:t>Viewport </a:t>
            </a:r>
            <a:r>
              <a:rPr lang="bg-BG" dirty="0" smtClean="0"/>
              <a:t>    	Страница с </a:t>
            </a:r>
            <a:r>
              <a:rPr lang="en-US" dirty="0" smtClean="0"/>
              <a:t>Viewport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6948" t="29356" r="20403" b="12559"/>
          <a:stretch>
            <a:fillRect/>
          </a:stretch>
        </p:blipFill>
        <p:spPr bwMode="auto">
          <a:xfrm>
            <a:off x="2051720" y="4293096"/>
            <a:ext cx="3635896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Рамер на съдържанието на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62500" lnSpcReduction="20000"/>
          </a:bodyPr>
          <a:lstStyle/>
          <a:p>
            <a:r>
              <a:rPr lang="bg-BG" dirty="0" smtClean="0"/>
              <a:t>Потребителите скролират верикално, а не хоризонтално!</a:t>
            </a:r>
            <a:endParaRPr lang="en-US" dirty="0" smtClean="0"/>
          </a:p>
          <a:p>
            <a:r>
              <a:rPr lang="bg-BG" dirty="0" smtClean="0"/>
              <a:t>Потребителите не обичат да мащабират!</a:t>
            </a:r>
          </a:p>
          <a:p>
            <a:pPr>
              <a:buNone/>
            </a:pPr>
            <a:r>
              <a:rPr lang="bg-BG" dirty="0" smtClean="0"/>
              <a:t>=&gt;</a:t>
            </a:r>
          </a:p>
          <a:p>
            <a:pPr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bg-BG" b="1" dirty="0" smtClean="0"/>
              <a:t>Не използвайте елементи с фиксирана голяма ширина </a:t>
            </a:r>
          </a:p>
          <a:p>
            <a:pPr>
              <a:buNone/>
            </a:pPr>
            <a:r>
              <a:rPr lang="bg-BG" dirty="0" smtClean="0"/>
              <a:t>Пр. </a:t>
            </a:r>
            <a:r>
              <a:rPr lang="en-US" dirty="0" smtClean="0"/>
              <a:t>–</a:t>
            </a:r>
            <a:r>
              <a:rPr lang="bg-BG" dirty="0" smtClean="0"/>
              <a:t> изображение, което е по-широко </a:t>
            </a:r>
            <a:r>
              <a:rPr lang="en-US" dirty="0"/>
              <a:t> </a:t>
            </a:r>
            <a:r>
              <a:rPr lang="bg-BG" dirty="0" smtClean="0"/>
              <a:t>от </a:t>
            </a:r>
            <a:r>
              <a:rPr lang="en-US" dirty="0" smtClean="0"/>
              <a:t>Viewport </a:t>
            </a:r>
            <a:r>
              <a:rPr lang="bg-BG" dirty="0" smtClean="0"/>
              <a:t>-&gt; хоризонтално скролиране </a:t>
            </a:r>
          </a:p>
          <a:p>
            <a:pPr>
              <a:buNone/>
            </a:pPr>
            <a:r>
              <a:rPr lang="bg-BG" dirty="0" smtClean="0"/>
              <a:t>=&gt;  </a:t>
            </a:r>
            <a:r>
              <a:rPr lang="bg-BG" sz="3300" dirty="0" smtClean="0"/>
              <a:t>Да се настройва съдържанието да се побира в ширината </a:t>
            </a:r>
            <a:r>
              <a:rPr lang="en-US" sz="3300" dirty="0" smtClean="0"/>
              <a:t>Viewport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bg-BG" b="1" dirty="0" smtClean="0"/>
              <a:t>Да не се позволява на съдържанието да разчита на определена ширина на </a:t>
            </a:r>
            <a:r>
              <a:rPr lang="en-US" b="1" dirty="0" smtClean="0"/>
              <a:t>Viewport </a:t>
            </a:r>
            <a:r>
              <a:rPr lang="bg-BG" b="1" dirty="0" smtClean="0"/>
              <a:t> за да се показва добре – </a:t>
            </a:r>
            <a:r>
              <a:rPr lang="bg-BG" dirty="0" smtClean="0"/>
              <a:t>ширините са различни при различните устройства</a:t>
            </a:r>
          </a:p>
          <a:p>
            <a:pPr>
              <a:buNone/>
            </a:pPr>
            <a:r>
              <a:rPr lang="en-US" b="1" dirty="0" smtClean="0"/>
              <a:t>3.</a:t>
            </a:r>
            <a:r>
              <a:rPr lang="bg-BG" b="1" dirty="0" smtClean="0"/>
              <a:t> Използвайте </a:t>
            </a:r>
            <a:r>
              <a:rPr lang="en-US" b="1" dirty="0" smtClean="0"/>
              <a:t>CSS </a:t>
            </a:r>
            <a:r>
              <a:rPr lang="en-US" b="1" dirty="0"/>
              <a:t>media queries </a:t>
            </a:r>
            <a:r>
              <a:rPr lang="bg-BG" b="1" dirty="0" smtClean="0"/>
              <a:t>за да приложите различен стил за малки и големи екрани</a:t>
            </a:r>
            <a:r>
              <a:rPr lang="en-US" dirty="0"/>
              <a:t> 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Поставянето на големи абсолютни ширини за елементите ще доведе до елементите да бъдат прекълено широки за по-малки устройства</a:t>
            </a:r>
          </a:p>
          <a:p>
            <a:pPr>
              <a:buFont typeface="Symbol"/>
              <a:buChar char="Þ"/>
            </a:pPr>
            <a:r>
              <a:rPr lang="bg-BG" dirty="0" smtClean="0"/>
              <a:t>Да се използват относителни стойности: 100%</a:t>
            </a:r>
          </a:p>
          <a:p>
            <a:pPr>
              <a:buFont typeface="Symbol"/>
              <a:buChar char="Þ"/>
            </a:pPr>
            <a:r>
              <a:rPr lang="bg-BG" dirty="0" smtClean="0"/>
              <a:t>Бъдете внимателни в използването на големи абсолютни стойности за позициониране – елементите могат да излезнат извън </a:t>
            </a:r>
            <a:r>
              <a:rPr lang="en-US" dirty="0" smtClean="0"/>
              <a:t>Viewport </a:t>
            </a:r>
            <a:r>
              <a:rPr lang="bg-BG" dirty="0" smtClean="0"/>
              <a:t>на малките устройства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412976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Страница на основата на </a:t>
            </a:r>
            <a:r>
              <a:rPr lang="en-US" dirty="0" smtClean="0"/>
              <a:t>Grid-view</a:t>
            </a:r>
            <a:r>
              <a:rPr lang="bg-BG" dirty="0" smtClean="0"/>
              <a:t> – страницата е разделена на колони </a:t>
            </a:r>
          </a:p>
          <a:p>
            <a:pPr>
              <a:buFont typeface="Symbol"/>
              <a:buChar char="Þ"/>
            </a:pPr>
            <a:r>
              <a:rPr lang="bg-BG" dirty="0" smtClean="0"/>
              <a:t>по-лесно разполагане на елементи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 smtClean="0"/>
          </a:p>
          <a:p>
            <a:r>
              <a:rPr lang="bg-BG" dirty="0" smtClean="0"/>
              <a:t>Обикновено се използва </a:t>
            </a:r>
            <a:r>
              <a:rPr lang="en-US" dirty="0" smtClean="0"/>
              <a:t>Grid-view</a:t>
            </a:r>
            <a:r>
              <a:rPr lang="bg-BG" dirty="0" smtClean="0"/>
              <a:t> с 12 колони и широчина </a:t>
            </a:r>
            <a:r>
              <a:rPr lang="en-US" dirty="0" smtClean="0"/>
              <a:t>100%</a:t>
            </a:r>
            <a:r>
              <a:rPr lang="bg-BG" dirty="0" smtClean="0"/>
              <a:t> -&gt; мащабирането се осъществява автоматично при промяна на размера на прозореца на браузъра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1979" t="30000" r="15141" b="11429"/>
          <a:stretch>
            <a:fillRect/>
          </a:stretch>
        </p:blipFill>
        <p:spPr bwMode="auto">
          <a:xfrm>
            <a:off x="4211960" y="4077072"/>
            <a:ext cx="4932040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Построяване на</a:t>
            </a:r>
            <a:r>
              <a:rPr lang="en-US" dirty="0" smtClean="0"/>
              <a:t> </a:t>
            </a:r>
            <a:r>
              <a:rPr lang="en-US" dirty="0"/>
              <a:t>Responsive </a:t>
            </a:r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96144"/>
            <a:ext cx="8604448" cy="5733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2000" b="1" dirty="0" smtClean="0"/>
              <a:t>Всички </a:t>
            </a:r>
            <a:r>
              <a:rPr lang="en-US" sz="2000" b="1" dirty="0" smtClean="0"/>
              <a:t>HTML </a:t>
            </a:r>
            <a:r>
              <a:rPr lang="bg-BG" sz="2000" b="1" dirty="0" smtClean="0"/>
              <a:t>елементи трябва да имат свойството </a:t>
            </a:r>
            <a:r>
              <a:rPr lang="en-US" sz="2000" b="1" dirty="0" smtClean="0"/>
              <a:t>box-sizing</a:t>
            </a:r>
            <a:r>
              <a:rPr lang="en-US" sz="2000" b="1" dirty="0"/>
              <a:t> </a:t>
            </a:r>
            <a:r>
              <a:rPr lang="bg-BG" sz="2000" b="1" dirty="0" smtClean="0"/>
              <a:t>със стойност </a:t>
            </a:r>
            <a:r>
              <a:rPr lang="en-US" sz="2000" b="1" dirty="0" smtClean="0"/>
              <a:t>border-box</a:t>
            </a:r>
            <a:r>
              <a:rPr lang="bg-BG" sz="2000" b="1" dirty="0" smtClean="0"/>
              <a:t> </a:t>
            </a:r>
            <a:r>
              <a:rPr lang="bg-BG" sz="2000" dirty="0" smtClean="0"/>
              <a:t>– т.е. </a:t>
            </a:r>
            <a:r>
              <a:rPr lang="en-US" sz="2000" dirty="0" smtClean="0"/>
              <a:t>padding </a:t>
            </a:r>
            <a:r>
              <a:rPr lang="bg-BG" sz="2000" dirty="0" smtClean="0"/>
              <a:t>и </a:t>
            </a:r>
            <a:r>
              <a:rPr lang="en-US" sz="2000" dirty="0" smtClean="0"/>
              <a:t>border </a:t>
            </a:r>
            <a:r>
              <a:rPr lang="bg-BG" sz="2000" dirty="0" smtClean="0"/>
              <a:t>са включени в общата ширина и височина на елементите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*</a:t>
            </a:r>
            <a:r>
              <a:rPr lang="en-US" sz="2000" dirty="0">
                <a:solidFill>
                  <a:srgbClr val="C00000"/>
                </a:solidFill>
              </a:rPr>
              <a:t> {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 box-sizing: border-box;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}</a:t>
            </a:r>
          </a:p>
          <a:p>
            <a:r>
              <a:rPr lang="bg-BG" sz="2000" dirty="0" smtClean="0"/>
              <a:t>Пример: Прост дизайн с 2 колони (</a:t>
            </a:r>
            <a:r>
              <a:rPr lang="en-US" sz="2000" dirty="0" smtClean="0"/>
              <a:t>25%</a:t>
            </a:r>
            <a:r>
              <a:rPr lang="bg-BG" sz="2000" dirty="0" smtClean="0"/>
              <a:t>, </a:t>
            </a:r>
            <a:r>
              <a:rPr lang="en-US" sz="2000" dirty="0" smtClean="0"/>
              <a:t>75%</a:t>
            </a:r>
            <a:r>
              <a:rPr lang="bg-BG" sz="2000" dirty="0" smtClean="0"/>
              <a:t>)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/>
              <a:t>menu {</a:t>
            </a:r>
            <a:br>
              <a:rPr lang="en-US" sz="2000" dirty="0"/>
            </a:br>
            <a:r>
              <a:rPr lang="en-US" sz="2000" dirty="0"/>
              <a:t>    width: 25%;</a:t>
            </a:r>
            <a:br>
              <a:rPr lang="en-US" sz="2000" dirty="0"/>
            </a:br>
            <a:r>
              <a:rPr lang="en-US" sz="2000" dirty="0"/>
              <a:t>    float: left;</a:t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bg-BG" sz="2000" dirty="0" smtClean="0"/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/>
              <a:t>main {</a:t>
            </a:r>
            <a:br>
              <a:rPr lang="en-US" sz="2000" dirty="0"/>
            </a:br>
            <a:r>
              <a:rPr lang="en-US" sz="2000" dirty="0"/>
              <a:t>    width: 75%;</a:t>
            </a:r>
            <a:br>
              <a:rPr lang="en-US" sz="2000" dirty="0"/>
            </a:br>
            <a:r>
              <a:rPr lang="en-US" sz="2000" dirty="0"/>
              <a:t>    float: left;</a:t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Построяване на</a:t>
            </a:r>
            <a:r>
              <a:rPr lang="en-US" dirty="0" smtClean="0"/>
              <a:t> </a:t>
            </a:r>
            <a:r>
              <a:rPr lang="en-US" dirty="0"/>
              <a:t>Responsive </a:t>
            </a:r>
            <a:r>
              <a:rPr lang="en-US" dirty="0" smtClean="0"/>
              <a:t>Grid-View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600" b="1" dirty="0" smtClean="0"/>
              <a:t>Дизайн с </a:t>
            </a:r>
            <a:r>
              <a:rPr lang="en-US" sz="1600" b="1" dirty="0" smtClean="0"/>
              <a:t>12 </a:t>
            </a:r>
            <a:r>
              <a:rPr lang="bg-BG" sz="1600" b="1" dirty="0" smtClean="0"/>
              <a:t>колони</a:t>
            </a:r>
          </a:p>
          <a:p>
            <a:r>
              <a:rPr lang="bg-BG" sz="1600" dirty="0" smtClean="0"/>
              <a:t>1 колона</a:t>
            </a:r>
            <a:r>
              <a:rPr lang="en-US" sz="1600" dirty="0" smtClean="0"/>
              <a:t>: </a:t>
            </a:r>
            <a:r>
              <a:rPr lang="en-US" sz="1600" dirty="0"/>
              <a:t>100% / 12 columns = 8.33%.</a:t>
            </a:r>
          </a:p>
          <a:p>
            <a:r>
              <a:rPr lang="bg-BG" sz="1600" dirty="0" smtClean="0"/>
              <a:t>Прави се по един клас </a:t>
            </a:r>
            <a:r>
              <a:rPr lang="en-US" sz="1600" dirty="0" smtClean="0"/>
              <a:t>class="</a:t>
            </a:r>
            <a:r>
              <a:rPr lang="en-US" sz="1600" dirty="0" err="1" smtClean="0"/>
              <a:t>col</a:t>
            </a:r>
            <a:r>
              <a:rPr lang="en-US" sz="1600" dirty="0" smtClean="0"/>
              <a:t>-" </a:t>
            </a:r>
            <a:r>
              <a:rPr lang="bg-BG" sz="1600" dirty="0" smtClean="0"/>
              <a:t>за всяка колона и номер, дефиниращ колко колони ще се обхващат в секцията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col-1 {width: 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.col-2 {width: 16.66%;}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.col-3 {width: 25%;}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.col-4 {width: 33.33%;}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.col-5 {width: 41.66%;}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.col-6 {width: 50%;}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.col-7 {width: 58.33%;}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.col-8 {width: 66.66%;}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.col-9 {width: 75%;}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.col-10 {width: 83.33%;}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.col-11 {width: 91.66%;}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.col-12 {width: 100%;}</a:t>
            </a:r>
          </a:p>
          <a:p>
            <a:r>
              <a:rPr lang="en-US" sz="1600" dirty="0"/>
              <a:t> </a:t>
            </a:r>
            <a:r>
              <a:rPr lang="bg-BG" sz="1600" dirty="0" smtClean="0"/>
              <a:t>Общи настройи за всички колони:</a:t>
            </a:r>
            <a:endParaRPr lang="en-US" sz="1600" dirty="0"/>
          </a:p>
          <a:p>
            <a:pPr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class*="</a:t>
            </a:r>
            <a:r>
              <a:rPr lang="en-US" sz="1600" dirty="0" err="1">
                <a:solidFill>
                  <a:srgbClr val="C00000"/>
                </a:solidFill>
              </a:rPr>
              <a:t>col</a:t>
            </a:r>
            <a:r>
              <a:rPr lang="en-US" sz="1600" dirty="0">
                <a:solidFill>
                  <a:srgbClr val="C00000"/>
                </a:solidFill>
              </a:rPr>
              <a:t>-"] {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float: left;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padding: 15px;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    border: 1px solid red;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685</Words>
  <Application>Microsoft Office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Responsive Web Design</vt:lpstr>
      <vt:lpstr>Що е то?</vt:lpstr>
      <vt:lpstr>Slide 3</vt:lpstr>
      <vt:lpstr>Viewport</vt:lpstr>
      <vt:lpstr>Настройки на Viewport</vt:lpstr>
      <vt:lpstr>Рамер на съдържанието на Viewport</vt:lpstr>
      <vt:lpstr>Grid-View</vt:lpstr>
      <vt:lpstr>Построяване на Responsive Grid-View</vt:lpstr>
      <vt:lpstr>Построяване на Responsive Grid-View</vt:lpstr>
      <vt:lpstr>Построяване на Responsive Grid-View</vt:lpstr>
      <vt:lpstr>Построяване на Responsive Grid-View</vt:lpstr>
      <vt:lpstr>Media Query</vt:lpstr>
      <vt:lpstr>Добавяне на Breakpoint</vt:lpstr>
      <vt:lpstr>Винаги прави първо дизайна  за мобилни устройства</vt:lpstr>
      <vt:lpstr>Друг Breakpoint</vt:lpstr>
      <vt:lpstr>Друг Breakpoint</vt:lpstr>
      <vt:lpstr>Ориентация: Portrait / Landscape</vt:lpstr>
      <vt:lpstr>Изображения</vt:lpstr>
      <vt:lpstr>Фонови изображения</vt:lpstr>
      <vt:lpstr>Фонови изображения</vt:lpstr>
      <vt:lpstr>Различни изображения за различните устройства</vt:lpstr>
      <vt:lpstr>HTML5 &lt;picture&gt; </vt:lpstr>
      <vt:lpstr>Видео</vt:lpstr>
      <vt:lpstr>CSS Frameworks за Responsive дизайн W3.CSS</vt:lpstr>
      <vt:lpstr>Framework Bootstrap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Elena</dc:creator>
  <cp:lastModifiedBy>Elena</cp:lastModifiedBy>
  <cp:revision>43</cp:revision>
  <dcterms:created xsi:type="dcterms:W3CDTF">2017-10-02T07:22:36Z</dcterms:created>
  <dcterms:modified xsi:type="dcterms:W3CDTF">2017-10-03T12:27:40Z</dcterms:modified>
</cp:coreProperties>
</file>