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8" r:id="rId50"/>
    <p:sldId id="310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E2785-12B5-461B-9F23-1C764A689D6F}">
          <p14:sldIdLst>
            <p14:sldId id="256"/>
            <p14:sldId id="257"/>
            <p14:sldId id="258"/>
          </p14:sldIdLst>
        </p14:section>
        <p14:section name="HTML" id="{CC7F5122-4E92-4928-9484-752018304341}">
          <p14:sldIdLst>
            <p14:sldId id="259"/>
            <p14:sldId id="260"/>
          </p14:sldIdLst>
        </p14:section>
        <p14:section name="Anatomy of an ЕLement" id="{EDDB1A18-B901-49F2-8B17-9BACEBB8F85A}">
          <p14:sldIdLst>
            <p14:sldId id="261"/>
            <p14:sldId id="262"/>
            <p14:sldId id="263"/>
            <p14:sldId id="264"/>
          </p14:sldIdLst>
        </p14:section>
        <p14:section name="Document Anatomy" id="{7FDD7F79-1A70-4561-AE43-74E77CF3698C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ormatting Text" id="{39E2CEA9-0163-4EA0-99F7-5054092E14D7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311"/>
          </p14:sldIdLst>
        </p14:section>
        <p14:section name="Attributes" id="{AB93C5B6-CF37-4401-A69A-62C0D8AB985F}">
          <p14:sldIdLst>
            <p14:sldId id="282"/>
            <p14:sldId id="283"/>
            <p14:sldId id="284"/>
          </p14:sldIdLst>
        </p14:section>
        <p14:section name="Images, Link and Forms" id="{31586E39-1A58-4CD6-A9E4-BBE2E4363F10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Nested and Empty Elements" id="{848DBF2E-28A2-410B-B342-825F9582B48A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6500FE6D-D307-4EBF-BD90-24BEE85F0419}">
          <p14:sldIdLst>
            <p14:sldId id="302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401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79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77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951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923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486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410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796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19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2423496"/>
            <a:ext cx="2033908" cy="203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2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Document Anatomy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</a:t>
            </a:r>
            <a:r>
              <a:rPr lang="en-US" sz="3000" dirty="0" smtClean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6640" y="1717038"/>
            <a:ext cx="57941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</a:t>
            </a:r>
            <a:r>
              <a:rPr lang="en-US" dirty="0" smtClean="0"/>
              <a:t>html</a:t>
            </a:r>
            <a:r>
              <a:rPr lang="en-US" dirty="0"/>
              <a:t>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8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</a:t>
            </a:r>
            <a:r>
              <a:rPr lang="en-US" sz="4500" dirty="0" smtClean="0"/>
              <a:t>&lt;html</a:t>
            </a:r>
            <a:r>
              <a:rPr lang="en-US" sz="4500" dirty="0"/>
              <a:t>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5252" y="2609947"/>
            <a:ext cx="4237925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</a:t>
            </a:r>
            <a:r>
              <a:rPr lang="en-US" sz="4500" dirty="0" smtClean="0"/>
              <a:t>&lt;head</a:t>
            </a:r>
            <a:r>
              <a:rPr lang="en-US" sz="4500" dirty="0"/>
              <a:t>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5820595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12099" y="3586880"/>
            <a:ext cx="563250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HEAD ELEMENT CONTENT--&gt;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1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</a:t>
            </a:r>
            <a:r>
              <a:rPr lang="en-US" sz="4500" dirty="0" smtClean="0"/>
              <a:t>&lt;meta</a:t>
            </a:r>
            <a:r>
              <a:rPr lang="en-US" sz="4500" dirty="0"/>
              <a:t>&gt; </a:t>
            </a:r>
            <a:r>
              <a:rPr lang="en-US" sz="4500" dirty="0" smtClean="0"/>
              <a:t>Tag</a:t>
            </a:r>
            <a:endParaRPr lang="en-US" sz="45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</a:t>
            </a:r>
            <a:r>
              <a:rPr lang="en-US" sz="2800" b="1" dirty="0" smtClean="0">
                <a:solidFill>
                  <a:schemeClr val="bg1"/>
                </a:solidFill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It has no end tag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6932" y="4464000"/>
            <a:ext cx="742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&lt;meta charset="UTF-8"&gt;</a:t>
            </a:r>
          </a:p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&lt;meta name="description" content="Tutorial"&gt;</a:t>
            </a:r>
          </a:p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meta name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="keywords"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="</a:t>
            </a:r>
            <a:r>
              <a:rPr lang="en-US" sz="2000" noProof="1" smtClean="0">
                <a:solidFill>
                  <a:srgbClr val="800000"/>
                </a:solidFill>
                <a:latin typeface="Consolas" panose="020B0609020204030204" pitchFamily="49" charset="0"/>
              </a:rPr>
              <a:t>Html,Meta,Tag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6000" y="3791300"/>
            <a:ext cx="544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&lt;title&gt;Software University&lt;/title&gt;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5302521"/>
            <a:ext cx="4638147" cy="1025744"/>
          </a:xfrm>
          <a:prstGeom prst="rect">
            <a:avLst/>
          </a:prstGeom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948004" y="4373711"/>
            <a:ext cx="986760" cy="618969"/>
          </a:xfrm>
          <a:prstGeom prst="wedgeRoundRectCallout">
            <a:avLst>
              <a:gd name="adj1" fmla="val -38262"/>
              <a:gd name="adj2" fmla="val 927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4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</a:t>
            </a:r>
            <a:r>
              <a:rPr lang="en-US" sz="4500" dirty="0" smtClean="0"/>
              <a:t>&lt;body</a:t>
            </a:r>
            <a:r>
              <a:rPr lang="en-US" sz="4500" dirty="0"/>
              <a:t>&gt; Tag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3200" dirty="0"/>
              <a:t>T</a:t>
            </a:r>
            <a:r>
              <a:rPr lang="en-US" sz="3200" dirty="0"/>
              <a:t>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section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 </a:t>
            </a: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0711" y="2455524"/>
            <a:ext cx="692921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BODY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88313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"navigation"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"sidebar"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"footer"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6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5391" y="2191612"/>
            <a:ext cx="56465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&lt;nav&gt;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9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Element Anatomy</a:t>
            </a:r>
            <a:endParaRPr lang="bg-BG" sz="400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Document Anatomy</a:t>
            </a:r>
            <a:endParaRPr lang="bg-BG" sz="400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 smtClean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1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Formatting </a:t>
            </a:r>
            <a:r>
              <a:rPr lang="en-US" dirty="0" smtClean="0"/>
              <a:t>Text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3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Heading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291" y="3261124"/>
            <a:ext cx="548911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1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2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3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Paragraph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355" y="3123231"/>
            <a:ext cx="587141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Third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List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783" y="2777083"/>
            <a:ext cx="556644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731000" y="2553231"/>
            <a:ext cx="1755000" cy="447703"/>
          </a:xfrm>
          <a:prstGeom prst="wedgeRoundRectCallout">
            <a:avLst>
              <a:gd name="adj1" fmla="val -56156"/>
              <a:gd name="adj2" fmla="val 4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</a:rPr>
              <a:t>Unordered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31000" y="5803029"/>
            <a:ext cx="1440000" cy="447703"/>
          </a:xfrm>
          <a:prstGeom prst="wedgeRoundRectCallout">
            <a:avLst>
              <a:gd name="adj1" fmla="val -57208"/>
              <a:gd name="adj2" fmla="val -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</a:t>
            </a:r>
            <a:r>
              <a:rPr lang="en-US" sz="2400" b="1" noProof="1" smtClean="0">
                <a:solidFill>
                  <a:schemeClr val="bg2"/>
                </a:solidFill>
              </a:rPr>
              <a:t>rdered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09041"/>
            <a:ext cx="11636533" cy="53425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Table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1882956"/>
            <a:ext cx="5345182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George --&gt;</a:t>
            </a:r>
            <a:endParaRPr lang="en-GB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05770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00480"/>
            <a:ext cx="11636533" cy="5251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Division Element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24" y="3840597"/>
            <a:ext cx="544799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Heading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625695" y="4531450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3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36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Span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2347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0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54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Place comments in your HTML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Not visible </a:t>
            </a:r>
            <a:r>
              <a:rPr lang="en-US" sz="3200" dirty="0" smtClean="0"/>
              <a:t>on the </a:t>
            </a:r>
            <a:r>
              <a:rPr lang="en-US" sz="3200" b="1" dirty="0" smtClean="0">
                <a:solidFill>
                  <a:schemeClr val="bg1"/>
                </a:solidFill>
              </a:rPr>
              <a:t>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But still </a:t>
            </a:r>
            <a:r>
              <a:rPr lang="en-US" sz="3200" b="1" dirty="0" smtClean="0">
                <a:solidFill>
                  <a:schemeClr val="bg1"/>
                </a:solidFill>
              </a:rPr>
              <a:t>visible</a:t>
            </a:r>
            <a:r>
              <a:rPr lang="en-US" sz="3200" dirty="0" smtClean="0"/>
              <a:t> in </a:t>
            </a:r>
            <a:r>
              <a:rPr lang="en-US" sz="3200" b="1" dirty="0" smtClean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79965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</a:t>
            </a:r>
            <a:r>
              <a:rPr lang="en-GB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bg-BG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&lt;!--- Add python, hello from dev tools --&gt;</a:t>
            </a:r>
            <a:endParaRPr lang="en-GB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5139000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89" y="2668661"/>
            <a:ext cx="5142591" cy="136325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Bent Arrow 10"/>
          <p:cNvSpPr/>
          <p:nvPr/>
        </p:nvSpPr>
        <p:spPr bwMode="auto">
          <a:xfrm>
            <a:off x="4999085" y="3148414"/>
            <a:ext cx="1011124" cy="760760"/>
          </a:xfrm>
          <a:prstGeom prst="bentArrow">
            <a:avLst>
              <a:gd name="adj1" fmla="val 20460"/>
              <a:gd name="adj2" fmla="val 35215"/>
              <a:gd name="adj3" fmla="val 23376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2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Attributes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5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</a:t>
            </a:r>
            <a:r>
              <a:rPr lang="en-US" sz="3200" dirty="0" smtClean="0"/>
              <a:t>a</a:t>
            </a:r>
            <a:r>
              <a:rPr lang="en-US" sz="3200" dirty="0" smtClean="0"/>
              <a:t>n </a:t>
            </a:r>
            <a:r>
              <a:rPr lang="en-US" sz="3200" dirty="0" smtClean="0"/>
              <a:t>element</a:t>
            </a:r>
            <a:r>
              <a:rPr lang="en-US" sz="3200" dirty="0"/>
              <a:t>, such as font size or color</a:t>
            </a:r>
          </a:p>
          <a:p>
            <a:endParaRPr lang="en-US" sz="33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5089" y="4780688"/>
            <a:ext cx="461875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myId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1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27463"/>
            <a:ext cx="11636533" cy="5324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357583"/>
            <a:ext cx="76434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divElement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mainContainer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In this case, the attributes will not affect the content of the div.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5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Images, </a:t>
            </a:r>
            <a:r>
              <a:rPr lang="en-GB" dirty="0" smtClean="0"/>
              <a:t>Links </a:t>
            </a:r>
            <a:r>
              <a:rPr lang="en-GB" dirty="0" smtClean="0"/>
              <a:t>and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7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</a:t>
            </a:r>
            <a:br>
              <a:rPr lang="en-US" sz="3200" dirty="0"/>
            </a:br>
            <a:r>
              <a:rPr lang="en-US" sz="3200" dirty="0"/>
              <a:t>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</a:t>
            </a:r>
            <a:r>
              <a:rPr lang="en-US" sz="3200" dirty="0" smtClean="0"/>
              <a:t>defines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4753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1404000"/>
            <a:ext cx="1930983" cy="262470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44618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365063"/>
            <a:ext cx="3122533" cy="222701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7014381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7014380" y="5137039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651000" y="6084000"/>
            <a:ext cx="1820023" cy="667694"/>
          </a:xfrm>
          <a:prstGeom prst="wedgeRoundRectCallout">
            <a:avLst>
              <a:gd name="adj1" fmla="val -68247"/>
              <a:gd name="adj2" fmla="val -3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of alt attribute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</a:t>
            </a:r>
            <a:r>
              <a:rPr lang="en-US" sz="3200" dirty="0" smtClean="0"/>
              <a:t>make</a:t>
            </a:r>
            <a:endParaRPr lang="en-US" sz="3200" dirty="0"/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86121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"https://softuni.bg"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link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2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467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The HTML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GB" sz="3000" dirty="0"/>
              <a:t> element defines a form that is used to </a:t>
            </a:r>
            <a:br>
              <a:rPr lang="en-GB" sz="3000" dirty="0"/>
            </a:br>
            <a:r>
              <a:rPr lang="en-GB" sz="3000" dirty="0"/>
              <a:t>collect user input</a:t>
            </a:r>
          </a:p>
          <a:p>
            <a:r>
              <a:rPr lang="en-GB" dirty="0"/>
              <a:t>An HTML form contains </a:t>
            </a:r>
            <a:r>
              <a:rPr lang="en-GB" b="1" dirty="0">
                <a:solidFill>
                  <a:schemeClr val="bg1"/>
                </a:solidFill>
              </a:rPr>
              <a:t>form elements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Input elements</a:t>
            </a:r>
          </a:p>
          <a:p>
            <a:pPr lvl="1"/>
            <a:r>
              <a:rPr lang="en-GB" sz="3000" dirty="0"/>
              <a:t>Text fields</a:t>
            </a:r>
          </a:p>
          <a:p>
            <a:pPr lvl="1"/>
            <a:r>
              <a:rPr lang="en-GB" sz="3000" dirty="0"/>
              <a:t>Checkboxes</a:t>
            </a:r>
          </a:p>
          <a:p>
            <a:pPr lvl="1"/>
            <a:r>
              <a:rPr lang="en-GB" sz="3000" dirty="0"/>
              <a:t>Radio buttons</a:t>
            </a:r>
          </a:p>
          <a:p>
            <a:pPr lvl="1"/>
            <a:r>
              <a:rPr lang="en-GB" sz="3000" dirty="0"/>
              <a:t>Submit buttons</a:t>
            </a:r>
            <a:endParaRPr lang="en-GB" sz="2800" dirty="0"/>
          </a:p>
          <a:p>
            <a:endParaRPr lang="en-GB" sz="3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539000"/>
            <a:ext cx="11485467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Full 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 TODO: 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&lt;option&gt;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tags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&lt;/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Basic Level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"checkbox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"yes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0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Multimedia Context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404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404" y="2167216"/>
            <a:ext cx="555229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&lt;audio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"horse.mp3"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"audio/mpeg"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audio tag.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&lt;/audio&gt;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7" y="4609235"/>
            <a:ext cx="5381625" cy="1095375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623901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</a:t>
            </a:r>
            <a:r>
              <a:rPr lang="en-US" sz="2400" b="1" noProof="1" smtClean="0">
                <a:solidFill>
                  <a:schemeClr val="bg2"/>
                </a:solidFill>
              </a:rPr>
              <a:t>path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23901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031420" y="4563127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26964" y="3592491"/>
            <a:ext cx="1597109" cy="804018"/>
          </a:xfrm>
          <a:prstGeom prst="wedgeRoundRectCallout">
            <a:avLst>
              <a:gd name="adj1" fmla="val -72206"/>
              <a:gd name="adj2" fmla="val -5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8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38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Hyper Text Markup Language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85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&lt;video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"controls"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"shuttle.mp4"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"video/mp4"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HTML5 video.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&lt;/video&gt;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6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Nested Elements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49000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3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–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2038" y="1448661"/>
            <a:ext cx="841633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 we have paragraph nested to a div and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nested to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705107" y="37228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8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Properties – Block and Inline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5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2" y="3871846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641" y="5166118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paragraph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3861" y="3365693"/>
            <a:ext cx="116089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within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What is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4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Formatting</a:t>
            </a:r>
            <a:r>
              <a:rPr lang="en-US" sz="24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Links</a:t>
            </a:r>
            <a:r>
              <a:rPr lang="en-US" sz="2400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Multimedia</a:t>
            </a:r>
            <a:r>
              <a:rPr lang="en-US" sz="2400" dirty="0">
                <a:solidFill>
                  <a:schemeClr val="bg2"/>
                </a:solidFill>
              </a:rPr>
              <a:t> context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Nested</a:t>
            </a:r>
            <a:r>
              <a:rPr lang="en-US" sz="2400" dirty="0">
                <a:solidFill>
                  <a:schemeClr val="bg2"/>
                </a:solidFill>
              </a:rPr>
              <a:t> Elements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47962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Standard </a:t>
            </a:r>
            <a:r>
              <a:rPr lang="en-US" sz="2800" b="1" dirty="0">
                <a:solidFill>
                  <a:schemeClr val="bg1"/>
                </a:solidFill>
              </a:rPr>
              <a:t>markup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language</a:t>
            </a:r>
            <a:r>
              <a:rPr lang="en-US" sz="2800" dirty="0"/>
              <a:t> for creating and displaying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b="1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endParaRPr lang="bg-BG" sz="2800" dirty="0"/>
          </a:p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</a:t>
            </a:r>
            <a:r>
              <a:rPr lang="en-US" sz="2800" dirty="0" smtClean="0"/>
              <a:t>pages</a:t>
            </a:r>
            <a:endParaRPr lang="en-US" sz="2800" dirty="0"/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Anatomy of an Element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0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Element Anatomy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and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b="1" dirty="0">
                <a:solidFill>
                  <a:schemeClr val="bg1"/>
                </a:solidFill>
              </a:rPr>
              <a:t>Closing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tag</a:t>
            </a:r>
            <a:endParaRPr lang="bg-BG" sz="30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</a:t>
            </a:r>
            <a:r>
              <a:rPr lang="en-US" sz="3000" dirty="0" smtClean="0"/>
              <a:t>less than and greater than signs</a:t>
            </a:r>
            <a:endParaRPr lang="en-US" sz="3000" dirty="0"/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</a:t>
            </a:r>
            <a:r>
              <a:rPr lang="en-US" sz="3000" dirty="0" smtClean="0"/>
              <a:t>slash before </a:t>
            </a:r>
            <a:r>
              <a:rPr lang="en-US" sz="3000" dirty="0"/>
              <a:t>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 smtClean="0"/>
              <a:t>atomy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9865" y="4201890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45011" y="3670347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88028" y="3596762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0143" y="3204000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523774" y="5276642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17632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        content of this element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 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428090"/>
            <a:ext cx="535239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HTML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HTML!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5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1583</Words>
  <Application>Microsoft Office PowerPoint</Application>
  <PresentationFormat>Widescreen</PresentationFormat>
  <Paragraphs>467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Basics</vt:lpstr>
      <vt:lpstr>Table of Contents</vt:lpstr>
      <vt:lpstr>Questions?</vt:lpstr>
      <vt:lpstr>HTML</vt:lpstr>
      <vt:lpstr>What is HTML?</vt:lpstr>
      <vt:lpstr>Anatomy of an Element</vt:lpstr>
      <vt:lpstr>Element Anatomy</vt:lpstr>
      <vt:lpstr>Element Anatomy</vt:lpstr>
      <vt:lpstr>Element Anatomy</vt:lpstr>
      <vt:lpstr>Document Anatomy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Formatting Text</vt:lpstr>
      <vt:lpstr>Formatting Text – Heading</vt:lpstr>
      <vt:lpstr>Formatting Text – Paragraph</vt:lpstr>
      <vt:lpstr>Formatting Text – List</vt:lpstr>
      <vt:lpstr>Formatting Text – Table</vt:lpstr>
      <vt:lpstr>Formatting Text – Division Element</vt:lpstr>
      <vt:lpstr>Formatting Text – Span</vt:lpstr>
      <vt:lpstr>Formatting Text – Comments</vt:lpstr>
      <vt:lpstr>Attributes</vt:lpstr>
      <vt:lpstr>Attributes</vt:lpstr>
      <vt:lpstr>Attributes</vt:lpstr>
      <vt:lpstr>Images, Links and Forms</vt:lpstr>
      <vt:lpstr>Images</vt:lpstr>
      <vt:lpstr>Images</vt:lpstr>
      <vt:lpstr>Links / References</vt:lpstr>
      <vt:lpstr>Forms</vt:lpstr>
      <vt:lpstr>Forms</vt:lpstr>
      <vt:lpstr>Multimedia Context</vt:lpstr>
      <vt:lpstr>Embedding Audio</vt:lpstr>
      <vt:lpstr>Embedding Audio</vt:lpstr>
      <vt:lpstr>Embedding Video</vt:lpstr>
      <vt:lpstr>Embedding Video</vt:lpstr>
      <vt:lpstr>Nested Elements</vt:lpstr>
      <vt:lpstr>Nested Elements</vt:lpstr>
      <vt:lpstr>Nested Elements – Example</vt:lpstr>
      <vt:lpstr>Display Properties – Block and Inline</vt:lpstr>
      <vt:lpstr>Block Elements</vt:lpstr>
      <vt:lpstr>Inline Elements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13</cp:revision>
  <dcterms:created xsi:type="dcterms:W3CDTF">2018-05-23T13:08:44Z</dcterms:created>
  <dcterms:modified xsi:type="dcterms:W3CDTF">2020-04-09T15:36:11Z</dcterms:modified>
  <cp:category>programming;computer programming;software development;web development</cp:category>
</cp:coreProperties>
</file>