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276" r:id="rId3"/>
    <p:sldId id="492" r:id="rId4"/>
    <p:sldId id="353" r:id="rId5"/>
    <p:sldId id="493" r:id="rId6"/>
    <p:sldId id="552" r:id="rId7"/>
    <p:sldId id="553" r:id="rId8"/>
    <p:sldId id="554" r:id="rId9"/>
    <p:sldId id="555" r:id="rId10"/>
    <p:sldId id="578" r:id="rId11"/>
    <p:sldId id="556" r:id="rId12"/>
    <p:sldId id="579" r:id="rId13"/>
    <p:sldId id="580" r:id="rId14"/>
    <p:sldId id="557" r:id="rId15"/>
    <p:sldId id="570" r:id="rId16"/>
    <p:sldId id="581" r:id="rId17"/>
    <p:sldId id="571" r:id="rId18"/>
    <p:sldId id="573" r:id="rId19"/>
    <p:sldId id="594" r:id="rId20"/>
    <p:sldId id="572" r:id="rId21"/>
    <p:sldId id="574" r:id="rId22"/>
    <p:sldId id="575" r:id="rId23"/>
    <p:sldId id="582" r:id="rId24"/>
    <p:sldId id="576" r:id="rId25"/>
    <p:sldId id="583" r:id="rId26"/>
    <p:sldId id="577" r:id="rId27"/>
    <p:sldId id="584" r:id="rId28"/>
    <p:sldId id="585" r:id="rId29"/>
    <p:sldId id="563" r:id="rId30"/>
    <p:sldId id="564" r:id="rId31"/>
    <p:sldId id="586" r:id="rId32"/>
    <p:sldId id="587" r:id="rId33"/>
    <p:sldId id="567" r:id="rId34"/>
    <p:sldId id="568" r:id="rId35"/>
    <p:sldId id="569" r:id="rId36"/>
    <p:sldId id="558" r:id="rId37"/>
    <p:sldId id="559" r:id="rId38"/>
    <p:sldId id="560" r:id="rId39"/>
    <p:sldId id="588" r:id="rId40"/>
    <p:sldId id="589" r:id="rId41"/>
    <p:sldId id="561" r:id="rId42"/>
    <p:sldId id="590" r:id="rId43"/>
    <p:sldId id="495" r:id="rId44"/>
    <p:sldId id="500" r:id="rId45"/>
    <p:sldId id="532" r:id="rId46"/>
    <p:sldId id="401" r:id="rId47"/>
    <p:sldId id="598" r:id="rId48"/>
    <p:sldId id="596" r:id="rId49"/>
    <p:sldId id="405" r:id="rId50"/>
    <p:sldId id="59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2524295-DFF2-4997-B998-DF2EB91992BC}">
          <p14:sldIdLst>
            <p14:sldId id="274"/>
            <p14:sldId id="276"/>
            <p14:sldId id="492"/>
          </p14:sldIdLst>
        </p14:section>
        <p14:section name="CSS" id="{5DE551C6-1ED8-447C-920D-9E34683786CD}">
          <p14:sldIdLst>
            <p14:sldId id="353"/>
            <p14:sldId id="493"/>
            <p14:sldId id="552"/>
          </p14:sldIdLst>
        </p14:section>
        <p14:section name="CSS in HTML" id="{3C3DBDC3-BFAA-4F6E-902D-E11500F7EEEB}">
          <p14:sldIdLst>
            <p14:sldId id="553"/>
            <p14:sldId id="554"/>
            <p14:sldId id="555"/>
            <p14:sldId id="578"/>
            <p14:sldId id="556"/>
            <p14:sldId id="579"/>
            <p14:sldId id="580"/>
            <p14:sldId id="557"/>
            <p14:sldId id="570"/>
            <p14:sldId id="581"/>
          </p14:sldIdLst>
        </p14:section>
        <p14:section name="Selectors" id="{6F2A4C80-10E0-4489-ACC8-F7679E03D90A}">
          <p14:sldIdLst>
            <p14:sldId id="571"/>
            <p14:sldId id="573"/>
            <p14:sldId id="594"/>
            <p14:sldId id="572"/>
          </p14:sldIdLst>
        </p14:section>
        <p14:section name="Block Elements" id="{DF1DC58C-BC33-409A-A361-CE8D367EA298}">
          <p14:sldIdLst>
            <p14:sldId id="574"/>
            <p14:sldId id="575"/>
            <p14:sldId id="582"/>
            <p14:sldId id="576"/>
            <p14:sldId id="583"/>
            <p14:sldId id="577"/>
            <p14:sldId id="584"/>
            <p14:sldId id="585"/>
          </p14:sldIdLst>
        </p14:section>
        <p14:section name="Box Model" id="{D3CDCA70-8788-48A4-B548-C3589DFF2F38}">
          <p14:sldIdLst>
            <p14:sldId id="563"/>
            <p14:sldId id="564"/>
            <p14:sldId id="586"/>
            <p14:sldId id="587"/>
          </p14:sldIdLst>
        </p14:section>
        <p14:section name="Dev Tools" id="{9CFE4284-7099-47CE-B809-A296F1889645}">
          <p14:sldIdLst>
            <p14:sldId id="567"/>
            <p14:sldId id="568"/>
            <p14:sldId id="569"/>
          </p14:sldIdLst>
        </p14:section>
        <p14:section name="Fonts" id="{88E86F9F-034D-4B41-9EDF-FB875DE910C0}">
          <p14:sldIdLst>
            <p14:sldId id="558"/>
            <p14:sldId id="559"/>
            <p14:sldId id="560"/>
            <p14:sldId id="588"/>
            <p14:sldId id="589"/>
            <p14:sldId id="561"/>
            <p14:sldId id="590"/>
          </p14:sldIdLst>
        </p14:section>
        <p14:section name="Comments" id="{E38D904E-E1E9-411D-8B15-705300FD6AB0}">
          <p14:sldIdLst>
            <p14:sldId id="495"/>
            <p14:sldId id="500"/>
          </p14:sldIdLst>
        </p14:section>
        <p14:section name="Conclusion" id="{AE44A07B-1E28-49A2-8220-A7285F44E7C5}">
          <p14:sldIdLst>
            <p14:sldId id="532"/>
            <p14:sldId id="401"/>
            <p14:sldId id="598"/>
            <p14:sldId id="596"/>
            <p14:sldId id="405"/>
            <p14:sldId id="5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16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27C16EB-9BB5-4CB8-A15D-1F085BD04E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3250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804181-DE7F-4405-9C16-C763124FA6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961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90A65-813B-4853-989C-6273C1FA19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355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05DDBD-3F16-4E17-BF45-DEB54D0B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1799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994B191-C699-4373-9C90-C2D16E1A85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976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C7CE63B-87B8-41F8-8A41-BBC2F9ED6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6443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E4EF5F-D7B8-4B59-BC6F-B1A677EDE4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259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BCEB8DE-C04B-450B-8192-42B27B1A01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697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35422B-C9D0-4DF4-94DC-897120EA7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204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6A2ABC-6382-4762-AD82-F531BB1F1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342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86457EA-4A0B-4687-AC0F-B6379DD3C1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641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2AD55B3-9B4B-457C-9FCB-081DE9C684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384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4D2050E-F74B-43EB-BF62-98B83FF3B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4671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2ACE2F4-BFDF-4D02-AC38-EAA0A8D5CA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504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DF8D19A-F184-4D7C-BEB8-364B7FDFEB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86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310FD41-61AA-493B-A1BF-5CB6CB459B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534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52824"/>
            <a:ext cx="10965303" cy="882654"/>
          </a:xfrm>
        </p:spPr>
        <p:txBody>
          <a:bodyPr/>
          <a:lstStyle/>
          <a:p>
            <a:r>
              <a:rPr lang="en-US" dirty="0"/>
              <a:t>CSS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72" y="1784990"/>
            <a:ext cx="2222076" cy="31342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56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your HTML code from the previous lecture</a:t>
            </a:r>
          </a:p>
          <a:p>
            <a:r>
              <a:rPr lang="en-US" dirty="0"/>
              <a:t>Make your headings (</a:t>
            </a:r>
            <a:r>
              <a:rPr lang="en-US" b="1" dirty="0">
                <a:solidFill>
                  <a:schemeClr val="bg1"/>
                </a:solidFill>
              </a:rPr>
              <a:t>h2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inline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blue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Heading Stage Upgrade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2" y="2581275"/>
            <a:ext cx="2276475" cy="16954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44191" y="4759214"/>
            <a:ext cx="8103618" cy="1490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&lt;h2 style="color: blue"&gt;Lists exercise&lt;/h2&gt;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&lt;h2 style="color: blue"&gt;Tables exercise&lt;/h2&gt;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&lt;h2 style="color: blue"&gt;Forms exercise</a:t>
            </a:r>
            <a:r>
              <a:rPr lang="en-US" sz="2400" b="1">
                <a:latin typeface="Consolas" panose="020B0609020204030204" pitchFamily="49" charset="0"/>
              </a:rPr>
              <a:t>&lt;/h2&gt;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186A52-F471-4610-A9B8-BC8138B74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8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US" dirty="0"/>
              <a:t>An internal style sheet may be used if one single page has a </a:t>
            </a:r>
            <a:br>
              <a:rPr lang="en-US" dirty="0"/>
            </a:br>
            <a:r>
              <a:rPr lang="en-US" dirty="0"/>
              <a:t>unique style</a:t>
            </a:r>
          </a:p>
          <a:p>
            <a:r>
              <a:rPr lang="en-US" dirty="0"/>
              <a:t>Internal styles are defined within the </a:t>
            </a:r>
            <a:r>
              <a:rPr lang="en-US" b="1" dirty="0">
                <a:solidFill>
                  <a:schemeClr val="bg1"/>
                </a:solidFill>
              </a:rPr>
              <a:t>&lt;style&gt; </a:t>
            </a:r>
            <a:r>
              <a:rPr lang="en-US" dirty="0"/>
              <a:t>element, inside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  <a:r>
              <a:rPr lang="en-US" dirty="0"/>
              <a:t>section of an HTML page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555929" y="3582186"/>
            <a:ext cx="5087041" cy="30277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linen;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772238" y="3636925"/>
            <a:ext cx="1611984" cy="972749"/>
          </a:xfrm>
          <a:prstGeom prst="wedgeRoundRectCallout">
            <a:avLst>
              <a:gd name="adj1" fmla="val 65682"/>
              <a:gd name="adj2" fmla="val 22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element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72238" y="5642915"/>
            <a:ext cx="1611984" cy="972749"/>
          </a:xfrm>
          <a:prstGeom prst="wedgeRoundRectCallout">
            <a:avLst>
              <a:gd name="adj1" fmla="val 65097"/>
              <a:gd name="adj2" fmla="val -18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closed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772238" y="4822395"/>
            <a:ext cx="1611984" cy="571142"/>
          </a:xfrm>
          <a:prstGeom prst="wedgeRoundRectCallout">
            <a:avLst>
              <a:gd name="adj1" fmla="val 68021"/>
              <a:gd name="adj2" fmla="val -551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43428" y="4217569"/>
            <a:ext cx="1611984" cy="571142"/>
          </a:xfrm>
          <a:prstGeom prst="wedgeRoundRectCallout">
            <a:avLst>
              <a:gd name="adj1" fmla="val 2123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22415" y="4206780"/>
            <a:ext cx="1611984" cy="571142"/>
          </a:xfrm>
          <a:prstGeom prst="wedgeRoundRectCallout">
            <a:avLst>
              <a:gd name="adj1" fmla="val 2006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4937154-796C-471C-9D8C-170E62AAF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39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 at the screenshot, write HTML code and style it</a:t>
            </a:r>
            <a:endParaRPr lang="bg-BG" dirty="0"/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paragraphs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internal style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darkviolet</a:t>
            </a:r>
            <a:endParaRPr lang="en-US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00" y="3026949"/>
            <a:ext cx="9029700" cy="279082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4E80B55-67DA-44E7-BA41-449A3D205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28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Internal style in the HTML document and style all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341502" y="2110330"/>
            <a:ext cx="5515896" cy="42868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color: darkviolet;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332DCFC-0C2B-4913-9654-9B907F73F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6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change the look of an entire website by</a:t>
            </a:r>
            <a:r>
              <a:rPr lang="bg-BG" sz="3200" dirty="0"/>
              <a:t> </a:t>
            </a:r>
            <a:r>
              <a:rPr lang="en-US" sz="3200" dirty="0"/>
              <a:t>changing</a:t>
            </a:r>
            <a:br>
              <a:rPr lang="bg-BG" sz="3200" dirty="0"/>
            </a:br>
            <a:r>
              <a:rPr lang="en-US" sz="3200" dirty="0"/>
              <a:t>just </a:t>
            </a:r>
            <a:r>
              <a:rPr lang="en-US" sz="3200" b="1" dirty="0">
                <a:solidFill>
                  <a:schemeClr val="bg1"/>
                </a:solidFill>
              </a:rPr>
              <a:t>one file</a:t>
            </a:r>
            <a:endParaRPr lang="en-US" sz="3200" dirty="0"/>
          </a:p>
          <a:p>
            <a:r>
              <a:rPr lang="en-US" sz="3200" dirty="0"/>
              <a:t>Time saver when you want to have the same element in all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en-US" sz="3200" dirty="0"/>
              <a:t>of your pages</a:t>
            </a:r>
          </a:p>
          <a:p>
            <a:r>
              <a:rPr lang="en-US" sz="3200" dirty="0"/>
              <a:t>Each page must include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external style sheet file </a:t>
            </a:r>
            <a:r>
              <a:rPr lang="en-US" sz="3200" dirty="0"/>
              <a:t>inside the </a:t>
            </a:r>
            <a:r>
              <a:rPr lang="en-US" sz="3200" b="1" dirty="0">
                <a:solidFill>
                  <a:schemeClr val="bg1"/>
                </a:solidFill>
              </a:rPr>
              <a:t>&lt;link&gt; </a:t>
            </a:r>
            <a:r>
              <a:rPr lang="en-US" sz="3200" dirty="0"/>
              <a:t>element</a:t>
            </a:r>
            <a:endParaRPr lang="bg-BG" sz="3200" dirty="0"/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&lt;link&gt; </a:t>
            </a:r>
            <a:r>
              <a:rPr lang="en-US" sz="3000" dirty="0"/>
              <a:t>element goes inside the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&lt;head&gt; </a:t>
            </a:r>
            <a:r>
              <a:rPr lang="en-US" sz="3000" dirty="0"/>
              <a:t>section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145617-2C4D-478A-90BD-31BEDDEAB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3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48309" y="1485900"/>
            <a:ext cx="10738703" cy="4470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href="styles.css"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…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Style Example</a:t>
            </a:r>
            <a:endParaRPr lang="bg-BG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42000" y="3845604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2000" y="4451512"/>
            <a:ext cx="4145012" cy="15047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html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font-size: 16px;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0AA30E5-D5A7-4899-8FD8-921682A10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01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all the styles you have made</a:t>
            </a:r>
            <a:endParaRPr lang="bg-BG" dirty="0"/>
          </a:p>
          <a:p>
            <a:r>
              <a:rPr lang="en-US" dirty="0"/>
              <a:t>Create style.css file</a:t>
            </a:r>
          </a:p>
          <a:p>
            <a:r>
              <a:rPr lang="en-US" dirty="0"/>
              <a:t>Link the CSS file into your HTML file </a:t>
            </a:r>
          </a:p>
          <a:p>
            <a:r>
              <a:rPr lang="en-US" dirty="0"/>
              <a:t>Add in the CSS file, the styles you have deleted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Code Refactor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39308" y="3904810"/>
            <a:ext cx="6107298" cy="2601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199" y="3904810"/>
            <a:ext cx="4178710" cy="26019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en-US" sz="2400" b="1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EDBAA5-4208-44FF-BA55-EE98F6EA0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20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93A9-7373-4D26-809D-447036D95E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Selectors</a:t>
            </a:r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258"/>
          <a:stretch/>
        </p:blipFill>
        <p:spPr>
          <a:xfrm>
            <a:off x="4300086" y="1817783"/>
            <a:ext cx="3591827" cy="16477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210977" y="1222873"/>
            <a:ext cx="2035649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"Selector"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DBAD0BF-164C-4F2A-A8EB-B03C968638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Class, Id, Tag, "*"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58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</a:t>
            </a:r>
            <a:r>
              <a:rPr lang="en-US" b="1" dirty="0">
                <a:solidFill>
                  <a:schemeClr val="bg1"/>
                </a:solidFill>
              </a:rPr>
              <a:t>selectors</a:t>
            </a:r>
            <a:r>
              <a:rPr lang="en-US" dirty="0"/>
              <a:t> are patterns used to select the </a:t>
            </a:r>
            <a:br>
              <a:rPr lang="en-US" dirty="0"/>
            </a:br>
            <a:r>
              <a:rPr lang="en-US" dirty="0"/>
              <a:t>element(s) you want to style</a:t>
            </a:r>
          </a:p>
          <a:p>
            <a:r>
              <a:rPr lang="en-US" dirty="0"/>
              <a:t>Types of selectors: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define the elements to which a set of </a:t>
            </a:r>
            <a:br>
              <a:rPr lang="en-US" dirty="0"/>
            </a:br>
            <a:r>
              <a:rPr lang="en-US" dirty="0"/>
              <a:t>CSS rules apply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Nested Selectors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more than one simple selector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Pseudo Selectors </a:t>
            </a:r>
            <a:r>
              <a:rPr lang="en-US" dirty="0"/>
              <a:t>- relative to element </a:t>
            </a:r>
            <a:br>
              <a:rPr lang="en-US" dirty="0"/>
            </a:br>
            <a:r>
              <a:rPr lang="en-US" dirty="0"/>
              <a:t>content or state</a:t>
            </a:r>
            <a:endParaRPr lang="bg-BG" dirty="0"/>
          </a:p>
          <a:p>
            <a:pPr marL="609219" lvl="1" indent="0" fontAlgn="base">
              <a:buClr>
                <a:schemeClr val="tx1"/>
              </a:buClr>
              <a:buNone/>
            </a:pPr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9DCF2-041A-42F0-B66B-33B614742C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861171-748F-4870-B1C3-182D202C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by: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- selects all specified tags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#id </a:t>
            </a:r>
            <a:r>
              <a:rPr lang="en-US" dirty="0"/>
              <a:t>- selects a unique element by 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.class </a:t>
            </a:r>
            <a:r>
              <a:rPr lang="en-US" dirty="0"/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selects a group of elements with the specified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- selects everything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2B4DA8-4A5D-474F-AC3A-C2712BC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Selectors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62B56-C8F5-4584-8776-BB15A9A08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78" y="3855535"/>
            <a:ext cx="4914122" cy="26536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170002-1985-4027-96E6-F252EF195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60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CSS?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in HTML document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Selectors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Block </a:t>
            </a:r>
            <a:r>
              <a:rPr lang="bg-BG" dirty="0"/>
              <a:t>Е</a:t>
            </a:r>
            <a:r>
              <a:rPr lang="en-US" dirty="0"/>
              <a:t>lements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Box </a:t>
            </a:r>
            <a:r>
              <a:rPr lang="bg-BG" dirty="0"/>
              <a:t>М</a:t>
            </a:r>
            <a:r>
              <a:rPr lang="en-US" noProof="1"/>
              <a:t>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Dev Tools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Fonts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Comments in CSS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9E1702-B834-4B82-8429-4B4D22A865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95262" y="1196655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5262" y="1806657"/>
            <a:ext cx="4145012" cy="48906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*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#content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.special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font-size: 24px;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497" y="1793621"/>
            <a:ext cx="6964435" cy="4903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href="styles.css"&gt;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 id="content"&gt;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&lt;p&gt;This is a &lt;span class="special"&gt; special beer&lt;/span&gt; for &lt;span class= "special"&gt;special drinkers&lt;/span&gt;.&lt;/p&gt;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86496" y="1196655"/>
            <a:ext cx="6964435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using-css.html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11338" y="4193879"/>
            <a:ext cx="2132012" cy="63256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reeform: Shape 41"/>
          <p:cNvSpPr/>
          <p:nvPr/>
        </p:nvSpPr>
        <p:spPr>
          <a:xfrm rot="19786287">
            <a:off x="3011144" y="2699357"/>
            <a:ext cx="4791602" cy="182568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6517" y="4739953"/>
            <a:ext cx="681758" cy="365448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33923" y="4676108"/>
            <a:ext cx="2718963" cy="50859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reeform: Shape 41"/>
          <p:cNvSpPr/>
          <p:nvPr/>
        </p:nvSpPr>
        <p:spPr>
          <a:xfrm rot="20226828">
            <a:off x="5487689" y="4137648"/>
            <a:ext cx="2274451" cy="68279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reeform: Shape 41"/>
          <p:cNvSpPr/>
          <p:nvPr/>
        </p:nvSpPr>
        <p:spPr>
          <a:xfrm rot="1768756" flipV="1">
            <a:off x="1365755" y="4355792"/>
            <a:ext cx="6101806" cy="263511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1AC8A0C-53A5-490E-9256-27FD54875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8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A4B9-831C-45A2-B7DB-C8F69A2CCC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Block Elements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78" y="1336053"/>
            <a:ext cx="2207443" cy="26673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780FADC0-1AAD-4DE4-A35D-264C14837C7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Block, Inline, Inline-Block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74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block-level</a:t>
            </a:r>
            <a:r>
              <a:rPr lang="en-US" dirty="0"/>
              <a:t> element always starts on a </a:t>
            </a:r>
            <a:r>
              <a:rPr lang="en-US" b="1" dirty="0">
                <a:solidFill>
                  <a:schemeClr val="bg1"/>
                </a:solidFill>
              </a:rPr>
              <a:t>new line </a:t>
            </a:r>
            <a:r>
              <a:rPr lang="en-US" dirty="0"/>
              <a:t>and takes up</a:t>
            </a:r>
            <a:br>
              <a:rPr lang="bg-BG" dirty="0"/>
            </a:br>
            <a:r>
              <a:rPr lang="en-US" dirty="0"/>
              <a:t>the full width available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Stack vertically one after another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70452" y="2453912"/>
            <a:ext cx="3429210" cy="3943278"/>
            <a:chOff x="7694402" y="1760719"/>
            <a:chExt cx="3429210" cy="3943278"/>
          </a:xfrm>
        </p:grpSpPr>
        <p:sp>
          <p:nvSpPr>
            <p:cNvPr id="24" name="Rounded Rectangle 23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50000"/>
                <a:alpha val="91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47" y="3274760"/>
            <a:ext cx="3148003" cy="1385641"/>
          </a:xfrm>
          <a:prstGeom prst="roundRect">
            <a:avLst>
              <a:gd name="adj" fmla="val 1511"/>
            </a:avLst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018A8C47-469F-42F6-AF75-B4941D70B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81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 at the screenshot, write HTML code and style it</a:t>
            </a:r>
          </a:p>
          <a:p>
            <a:r>
              <a:rPr lang="en-US" dirty="0"/>
              <a:t>Make all list elements (</a:t>
            </a:r>
            <a:r>
              <a:rPr lang="en-US" b="1" dirty="0">
                <a:solidFill>
                  <a:schemeClr val="bg1"/>
                </a:solidFill>
              </a:rPr>
              <a:t>&lt;li&gt;</a:t>
            </a:r>
            <a:r>
              <a:rPr lang="en-US" dirty="0"/>
              <a:t>) with </a:t>
            </a:r>
            <a:r>
              <a:rPr lang="en-US" b="1" dirty="0">
                <a:solidFill>
                  <a:schemeClr val="bg1"/>
                </a:solidFill>
              </a:rPr>
              <a:t>solid border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/>
              <a:t>Table Stage</a:t>
            </a:r>
            <a:r>
              <a:rPr lang="en-US" dirty="0"/>
              <a:t> Upgrade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2891991"/>
            <a:ext cx="5876925" cy="350520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B36A2F2-3DE8-40C0-B076-E449D0927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1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element does </a:t>
            </a:r>
            <a:r>
              <a:rPr lang="en-US" b="1" dirty="0">
                <a:solidFill>
                  <a:schemeClr val="bg1"/>
                </a:solidFill>
              </a:rPr>
              <a:t>not start on a new line </a:t>
            </a:r>
            <a:r>
              <a:rPr lang="en-US" dirty="0"/>
              <a:t>and only takes </a:t>
            </a:r>
            <a:br>
              <a:rPr lang="en-US" dirty="0"/>
            </a:br>
            <a:r>
              <a:rPr lang="en-US" dirty="0"/>
              <a:t>up as much width as necessary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split across multiple 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endParaRPr lang="bg-B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42751" y="2381717"/>
            <a:ext cx="3429210" cy="3943278"/>
            <a:chOff x="7694402" y="1760719"/>
            <a:chExt cx="3429210" cy="3943278"/>
          </a:xfrm>
        </p:grpSpPr>
        <p:sp>
          <p:nvSpPr>
            <p:cNvPr id="15" name="Rounded Rectangle 1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13" y="3282415"/>
            <a:ext cx="3154886" cy="1246831"/>
          </a:xfrm>
          <a:prstGeom prst="roundRect">
            <a:avLst>
              <a:gd name="adj" fmla="val 1511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78" y="4682615"/>
            <a:ext cx="2881755" cy="826386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3DF4A5F2-CBB4-42EF-A03B-E08EF9119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183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 at the screenshot, write HTML code and style it</a:t>
            </a:r>
          </a:p>
          <a:p>
            <a:r>
              <a:rPr lang="en-US" dirty="0"/>
              <a:t>Make all your </a:t>
            </a:r>
            <a:r>
              <a:rPr lang="en-US" b="1" dirty="0">
                <a:solidFill>
                  <a:schemeClr val="bg1"/>
                </a:solidFill>
              </a:rPr>
              <a:t>spans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dotted border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blue color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Span Stage</a:t>
            </a:r>
            <a:r>
              <a:rPr lang="en-US" dirty="0"/>
              <a:t> Upgrade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62" y="3173412"/>
            <a:ext cx="3419475" cy="193357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6442907-98D4-4524-A285-C5086118E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7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Inline-block</a:t>
            </a:r>
            <a:r>
              <a:rPr lang="en-US" dirty="0"/>
              <a:t> elements are similar to inline elements, except</a:t>
            </a:r>
            <a:br>
              <a:rPr lang="bg-BG" dirty="0"/>
            </a:br>
            <a:r>
              <a:rPr lang="en-US" dirty="0"/>
              <a:t>they can have padding and margins added on all four sides</a:t>
            </a:r>
          </a:p>
          <a:p>
            <a:pPr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>
              <a:lnSpc>
                <a:spcPct val="100000"/>
              </a:lnSpc>
            </a:pPr>
            <a:r>
              <a:rPr lang="en-US" dirty="0"/>
              <a:t>Just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in a </a:t>
            </a:r>
            <a:r>
              <a:rPr lang="en-US" b="1" dirty="0">
                <a:solidFill>
                  <a:schemeClr val="bg1"/>
                </a:solidFill>
              </a:rPr>
              <a:t>sentence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8123938" y="2453913"/>
            <a:ext cx="3429210" cy="3943278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421045" y="5731676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421045" y="6016800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421045" y="2643324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421045" y="2927437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442065" y="3368857"/>
            <a:ext cx="1137052" cy="400800"/>
            <a:chOff x="8860388" y="4181361"/>
            <a:chExt cx="1137052" cy="400800"/>
          </a:xfrm>
        </p:grpSpPr>
        <p:sp>
          <p:nvSpPr>
            <p:cNvPr id="12" name="Rounded Rectangle 1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78848" y="3368857"/>
            <a:ext cx="1363868" cy="400800"/>
            <a:chOff x="8860388" y="4181361"/>
            <a:chExt cx="1137052" cy="400800"/>
          </a:xfrm>
        </p:grpSpPr>
        <p:sp>
          <p:nvSpPr>
            <p:cNvPr id="15" name="Rounded Rectangle 1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42064" y="3946529"/>
            <a:ext cx="1760503" cy="400800"/>
            <a:chOff x="8860388" y="4181361"/>
            <a:chExt cx="1137052" cy="400800"/>
          </a:xfrm>
        </p:grpSpPr>
        <p:sp>
          <p:nvSpPr>
            <p:cNvPr id="18" name="Rounded Rectangle 17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389537" y="3941449"/>
            <a:ext cx="845671" cy="400800"/>
            <a:chOff x="8860388" y="4181361"/>
            <a:chExt cx="1137052" cy="400800"/>
          </a:xfrm>
        </p:grpSpPr>
        <p:sp>
          <p:nvSpPr>
            <p:cNvPr id="21" name="Rounded Rectangle 20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52843" y="4536681"/>
            <a:ext cx="1182366" cy="400800"/>
            <a:chOff x="8860388" y="4181361"/>
            <a:chExt cx="1137052" cy="400800"/>
          </a:xfrm>
        </p:grpSpPr>
        <p:sp>
          <p:nvSpPr>
            <p:cNvPr id="24" name="Rounded Rectangle 23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399988" y="4536681"/>
            <a:ext cx="451695" cy="400800"/>
            <a:chOff x="8860388" y="4181361"/>
            <a:chExt cx="1137052" cy="400800"/>
          </a:xfrm>
        </p:grpSpPr>
        <p:sp>
          <p:nvSpPr>
            <p:cNvPr id="27" name="Rounded Rectangle 2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42065" y="4536681"/>
            <a:ext cx="758894" cy="400800"/>
            <a:chOff x="8860388" y="4181361"/>
            <a:chExt cx="1137052" cy="400800"/>
          </a:xfrm>
        </p:grpSpPr>
        <p:sp>
          <p:nvSpPr>
            <p:cNvPr id="30" name="Rounded Rectangle 2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8421045" y="544756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8421045" y="516182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052" y="3339090"/>
            <a:ext cx="2912967" cy="1615580"/>
          </a:xfrm>
          <a:prstGeom prst="rect">
            <a:avLst/>
          </a:prstGeom>
        </p:spPr>
      </p:pic>
      <p:sp>
        <p:nvSpPr>
          <p:cNvPr id="35" name="Slide Number">
            <a:extLst>
              <a:ext uri="{FF2B5EF4-FFF2-40B4-BE49-F238E27FC236}">
                <a16:creationId xmlns:a16="http://schemas.microsoft.com/office/drawing/2014/main" id="{35B2DBDB-5327-472D-8BF7-434C0AE32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0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26182" y="2237489"/>
            <a:ext cx="8133618" cy="31085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class="orange"&gt;orange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789" y="4647762"/>
            <a:ext cx="4505325" cy="19621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4031905-86DB-4984-93DD-587930E05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external CSS file, link it in your HTML </a:t>
            </a:r>
            <a:r>
              <a:rPr lang="en-US" b="1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display: inline-block</a:t>
            </a:r>
          </a:p>
          <a:p>
            <a:r>
              <a:rPr lang="en-US" dirty="0"/>
              <a:t>Call every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by its </a:t>
            </a:r>
            <a:r>
              <a:rPr lang="en-US" b="1" dirty="0">
                <a:solidFill>
                  <a:schemeClr val="bg1"/>
                </a:solidFill>
              </a:rPr>
              <a:t>class </a:t>
            </a:r>
            <a:r>
              <a:rPr lang="en-US" dirty="0"/>
              <a:t>name and set its </a:t>
            </a:r>
            <a:r>
              <a:rPr lang="en-US" b="1" dirty="0">
                <a:solidFill>
                  <a:schemeClr val="bg1"/>
                </a:solidFill>
              </a:rPr>
              <a:t>background-color </a:t>
            </a:r>
            <a:r>
              <a:rPr lang="en-US" dirty="0"/>
              <a:t>to its name's corresponding color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487191" y="3929959"/>
            <a:ext cx="5224517" cy="2621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 make the rest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2FF022-CA15-43CB-B5D2-AC8FADDC3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5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E1C9-C2F4-4EC5-AFD8-E75B85E994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Box Model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83" y="1677971"/>
            <a:ext cx="2620234" cy="191629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3FC3EC2-BCF4-40C6-853F-8A509CB3E1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Margins, Border, Padding, Content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26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9BC1BDE-FD4B-4411-A38E-8946F77D9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1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CSS box model is essentially a box that </a:t>
            </a:r>
            <a:r>
              <a:rPr lang="en-US" sz="3200" b="1" dirty="0">
                <a:solidFill>
                  <a:schemeClr val="bg1"/>
                </a:solidFill>
              </a:rPr>
              <a:t>wraps</a:t>
            </a:r>
            <a:br>
              <a:rPr lang="en-US" sz="3200" dirty="0"/>
            </a:br>
            <a:r>
              <a:rPr lang="en-US" sz="3200" dirty="0"/>
              <a:t>around every HTML element</a:t>
            </a:r>
          </a:p>
          <a:p>
            <a:r>
              <a:rPr lang="en-US" sz="3200" dirty="0"/>
              <a:t>It consists of: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Margins</a:t>
            </a:r>
            <a:r>
              <a:rPr lang="en-US" sz="2800" dirty="0"/>
              <a:t> - Area outside the border. 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Borders</a:t>
            </a:r>
            <a:r>
              <a:rPr lang="en-US" sz="2800" dirty="0"/>
              <a:t> - Border that goes around the </a:t>
            </a:r>
            <a:br>
              <a:rPr lang="en-US" sz="2800" dirty="0"/>
            </a:br>
            <a:r>
              <a:rPr lang="en-US" sz="2800" dirty="0"/>
              <a:t>padding and content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Padding</a:t>
            </a:r>
            <a:r>
              <a:rPr lang="en-US" sz="2800" dirty="0"/>
              <a:t> - Area around the content</a:t>
            </a:r>
            <a:br>
              <a:rPr lang="en-US" sz="2800" dirty="0"/>
            </a:br>
            <a:r>
              <a:rPr lang="en-US" sz="2800" dirty="0"/>
              <a:t>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Content</a:t>
            </a:r>
            <a:r>
              <a:rPr lang="en-US" sz="2800" dirty="0"/>
              <a:t> - Where text and images appear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3600636-CF45-45C4-A5BF-F559CB200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HTML and CSS from the previous problem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padding 20px </a:t>
            </a:r>
            <a:r>
              <a:rPr lang="en-US" dirty="0"/>
              <a:t>on each side, refresh the browser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3px solid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border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  <a:r>
              <a:rPr lang="en-US" dirty="0"/>
              <a:t>, refresh the browser</a:t>
            </a:r>
          </a:p>
          <a:p>
            <a:r>
              <a:rPr lang="en-US" dirty="0"/>
              <a:t>Now set </a:t>
            </a:r>
            <a:r>
              <a:rPr lang="en-US" b="1" dirty="0">
                <a:solidFill>
                  <a:schemeClr val="bg1"/>
                </a:solidFill>
              </a:rPr>
              <a:t>margin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for each side, refresh the browser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 Upgrade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00" y="4539819"/>
            <a:ext cx="7886700" cy="12382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3E61EB6-7936-4AC9-83AC-77B8840DD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5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the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display and color already</a:t>
            </a:r>
          </a:p>
          <a:p>
            <a:r>
              <a:rPr lang="en-US" dirty="0"/>
              <a:t>Set the </a:t>
            </a:r>
            <a:r>
              <a:rPr lang="en-US" b="1" dirty="0">
                <a:solidFill>
                  <a:schemeClr val="bg1"/>
                </a:solidFill>
              </a:rPr>
              <a:t>padding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. In this case we have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each side</a:t>
            </a:r>
            <a:r>
              <a:rPr lang="en-US" dirty="0"/>
              <a:t>, so we can just set them to a </a:t>
            </a:r>
            <a:r>
              <a:rPr lang="en-US" b="1" dirty="0">
                <a:solidFill>
                  <a:schemeClr val="bg1"/>
                </a:solidFill>
              </a:rPr>
              <a:t>single number </a:t>
            </a:r>
            <a:r>
              <a:rPr lang="en-US" dirty="0"/>
              <a:t>and it will be </a:t>
            </a:r>
            <a:br>
              <a:rPr lang="en-US" dirty="0"/>
            </a:br>
            <a:r>
              <a:rPr lang="en-US" dirty="0"/>
              <a:t>applied for </a:t>
            </a:r>
            <a:r>
              <a:rPr lang="en-US" b="1" dirty="0">
                <a:solidFill>
                  <a:schemeClr val="bg1"/>
                </a:solidFill>
              </a:rPr>
              <a:t>all sides</a:t>
            </a:r>
          </a:p>
          <a:p>
            <a:r>
              <a:rPr lang="en-US" dirty="0"/>
              <a:t>If you forget to tell what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kind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 border </a:t>
            </a:r>
            <a:r>
              <a:rPr lang="en-US" dirty="0"/>
              <a:t>you want </a:t>
            </a:r>
            <a:br>
              <a:rPr lang="en-US" dirty="0"/>
            </a:br>
            <a:r>
              <a:rPr lang="en-US" dirty="0"/>
              <a:t>(in this case "solid"), it will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displayed at 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 Upgrade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973950" y="3465513"/>
            <a:ext cx="5592462" cy="26360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5815A2-BE82-4541-B077-BFC1462C0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5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AA24-738F-4C26-8780-16ABFF85EF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16" y="1536737"/>
            <a:ext cx="479018" cy="479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56" y="2324899"/>
            <a:ext cx="479018" cy="479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16" y="3087142"/>
            <a:ext cx="479018" cy="479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399204-95CB-4222-94B6-5BB288A9A623}"/>
              </a:ext>
            </a:extLst>
          </p:cNvPr>
          <p:cNvSpPr txBox="1"/>
          <p:nvPr/>
        </p:nvSpPr>
        <p:spPr>
          <a:xfrm>
            <a:off x="5514335" y="3053956"/>
            <a:ext cx="23582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Ctrl+Shift+K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6411F-7B33-4AF0-AD74-3642B36954AE}"/>
              </a:ext>
            </a:extLst>
          </p:cNvPr>
          <p:cNvSpPr txBox="1"/>
          <p:nvPr/>
        </p:nvSpPr>
        <p:spPr>
          <a:xfrm>
            <a:off x="5514335" y="2255742"/>
            <a:ext cx="23582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Ctrl+Shift+I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9E01C-4938-4A7C-9560-871C522850F2}"/>
              </a:ext>
            </a:extLst>
          </p:cNvPr>
          <p:cNvSpPr txBox="1"/>
          <p:nvPr/>
        </p:nvSpPr>
        <p:spPr>
          <a:xfrm>
            <a:off x="5516831" y="1454792"/>
            <a:ext cx="9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F12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4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view the following more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tabs</a:t>
            </a:r>
            <a:r>
              <a:rPr lang="en-US" dirty="0"/>
              <a:t> in dev tools: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show our HTML structure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show our CSS code for the current page</a:t>
            </a:r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our HTML and CSS code by</a:t>
            </a:r>
            <a:r>
              <a:rPr lang="bg-BG" dirty="0"/>
              <a:t> </a:t>
            </a:r>
            <a:br>
              <a:rPr lang="bg-BG" dirty="0"/>
            </a:br>
            <a:r>
              <a:rPr lang="en-US" dirty="0"/>
              <a:t>double clicking the element</a:t>
            </a:r>
          </a:p>
          <a:p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hovering</a:t>
            </a:r>
            <a:r>
              <a:rPr lang="en-US" dirty="0"/>
              <a:t> over the elements we can see their margins, </a:t>
            </a:r>
            <a:br>
              <a:rPr lang="en-US" dirty="0"/>
            </a:br>
            <a:r>
              <a:rPr lang="en-US" dirty="0"/>
              <a:t>padding and content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C46F83-92C6-402D-A53A-906783FC2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69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 Dev Tools Example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283099"/>
            <a:ext cx="9568966" cy="5312082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2A8EA88-7306-4B8B-8E61-0E45A70E4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75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30EB-1354-4674-904A-993FC6AE2D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Fonts</a:t>
            </a:r>
            <a:endParaRPr lang="bg-BG"/>
          </a:p>
        </p:txBody>
      </p:sp>
      <p:sp>
        <p:nvSpPr>
          <p:cNvPr id="7" name="TextBox 6"/>
          <p:cNvSpPr txBox="1"/>
          <p:nvPr/>
        </p:nvSpPr>
        <p:spPr>
          <a:xfrm rot="20234168">
            <a:off x="4967926" y="1065228"/>
            <a:ext cx="678739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976817">
            <a:off x="5453338" y="1775259"/>
            <a:ext cx="757287" cy="127532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</a:t>
            </a:r>
            <a:endParaRPr lang="bg-BG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561771">
            <a:off x="6752529" y="2411119"/>
            <a:ext cx="855070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gh" pitchFamily="2" charset="0"/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479598">
            <a:off x="4846216" y="2922602"/>
            <a:ext cx="757287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ne Kirnberg" panose="02000505020000020002" pitchFamily="2" charset="0"/>
              </a:rPr>
              <a:t>F</a:t>
            </a:r>
            <a:endParaRPr lang="bg-BG" sz="6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438" y="1384479"/>
            <a:ext cx="667519" cy="1132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</a:t>
            </a:r>
            <a:endParaRPr lang="bg-BG" sz="5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3900" y="1705635"/>
            <a:ext cx="697975" cy="12763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F</a:t>
            </a:r>
            <a:endParaRPr lang="bg-BG" sz="6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20601506">
            <a:off x="5976132" y="2625224"/>
            <a:ext cx="850261" cy="12750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F</a:t>
            </a:r>
            <a:endParaRPr lang="bg-BG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395445">
            <a:off x="4986401" y="2491440"/>
            <a:ext cx="548896" cy="85956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rnstown Dam" panose="01000400000000000000" pitchFamily="2" charset="0"/>
              </a:rPr>
              <a:t>F</a:t>
            </a:r>
            <a:endParaRPr lang="bg-BG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591122">
            <a:off x="6724008" y="2033023"/>
            <a:ext cx="561721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F</a:t>
            </a:r>
            <a:endParaRPr lang="bg-BG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21133943">
            <a:off x="6374860" y="3475048"/>
            <a:ext cx="540881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F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1516" y="2054648"/>
            <a:ext cx="601795" cy="96292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F</a:t>
            </a:r>
            <a:endParaRPr lang="bg-BG" sz="4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C93FFD9E-97B8-4798-8BBA-ADBA96B61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Font-Family, Size, Colors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92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there are two types of font family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group of font families with a similar look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specific font family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Font-Families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88524"/>
              </p:ext>
            </p:extLst>
          </p:nvPr>
        </p:nvGraphicFramePr>
        <p:xfrm>
          <a:off x="1662044" y="3340317"/>
          <a:ext cx="8874812" cy="29848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17560">
                  <a:extLst>
                    <a:ext uri="{9D8B030D-6E8A-4147-A177-3AD203B41FA5}">
                      <a16:colId xmlns:a16="http://schemas.microsoft.com/office/drawing/2014/main" val="2842202369"/>
                    </a:ext>
                  </a:extLst>
                </a:gridCol>
                <a:gridCol w="2782836">
                  <a:extLst>
                    <a:ext uri="{9D8B030D-6E8A-4147-A177-3AD203B41FA5}">
                      <a16:colId xmlns:a16="http://schemas.microsoft.com/office/drawing/2014/main" val="2793023492"/>
                    </a:ext>
                  </a:extLst>
                </a:gridCol>
                <a:gridCol w="3874416">
                  <a:extLst>
                    <a:ext uri="{9D8B030D-6E8A-4147-A177-3AD203B41FA5}">
                      <a16:colId xmlns:a16="http://schemas.microsoft.com/office/drawing/2014/main" val="153259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family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Font family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2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Times New Roman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Georgia</a:t>
                      </a:r>
                      <a:endParaRPr lang="bg-BG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small lines at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ends on some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2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Sans-serif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Arial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Verdana</a:t>
                      </a:r>
                      <a:endParaRPr lang="bg-B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have the lines at the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ends of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Monospace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Courier New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Lucida Console</a:t>
                      </a:r>
                      <a:endParaRPr lang="bg-BG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characters have the same width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5060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AB5B47C4-86B4-4449-8C4C-3D3D9FC84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font family of a text is set with the font-family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font-family property should hold </a:t>
            </a:r>
            <a:r>
              <a:rPr lang="en-US" sz="3200" b="1" dirty="0">
                <a:solidFill>
                  <a:schemeClr val="bg1"/>
                </a:solidFill>
              </a:rPr>
              <a:t>several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font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/>
              <a:t> as a </a:t>
            </a:r>
            <a:br>
              <a:rPr lang="en-US" sz="3200" dirty="0"/>
            </a:br>
            <a:r>
              <a:rPr lang="en-US" sz="3200" dirty="0"/>
              <a:t>"fallback" system</a:t>
            </a:r>
          </a:p>
          <a:p>
            <a:r>
              <a:rPr lang="en-US" sz="3200" dirty="0"/>
              <a:t>End with a </a:t>
            </a:r>
            <a:r>
              <a:rPr lang="en-US" sz="3200" b="1" dirty="0">
                <a:solidFill>
                  <a:schemeClr val="bg1"/>
                </a:solidFill>
              </a:rPr>
              <a:t>generic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family</a:t>
            </a:r>
            <a:r>
              <a:rPr lang="en-US" sz="3200" dirty="0"/>
              <a:t>, to let the browser pick a similar font in </a:t>
            </a:r>
            <a:br>
              <a:rPr lang="en-US" sz="3200" dirty="0"/>
            </a:br>
            <a:r>
              <a:rPr lang="en-US" sz="3200" dirty="0"/>
              <a:t>the generic family, if no other fonts are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 Declaration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8713" y="2212388"/>
            <a:ext cx="8637265" cy="1448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font-family: "Times New Roman", Times, 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882815" y="1895674"/>
            <a:ext cx="166854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679791" y="1897242"/>
            <a:ext cx="218623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01150" y="1897242"/>
            <a:ext cx="2134386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238052" y="1897242"/>
            <a:ext cx="2496256" cy="633418"/>
          </a:xfrm>
          <a:prstGeom prst="wedgeRoundRectCallout">
            <a:avLst>
              <a:gd name="adj1" fmla="val -20009"/>
              <a:gd name="adj2" fmla="val 7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family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3A9BDC5-118C-4023-9094-CF2CEB2BD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3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https://fonts.google.com/</a:t>
            </a:r>
            <a:endParaRPr lang="en-US" dirty="0"/>
          </a:p>
          <a:p>
            <a:r>
              <a:rPr lang="en-US" dirty="0"/>
              <a:t>Pick a font of your preference</a:t>
            </a:r>
          </a:p>
          <a:p>
            <a:r>
              <a:rPr lang="en-US" dirty="0"/>
              <a:t>Click on the "+" in the top-right corner</a:t>
            </a:r>
          </a:p>
          <a:p>
            <a:r>
              <a:rPr lang="en-US" dirty="0"/>
              <a:t>Click here</a:t>
            </a:r>
          </a:p>
          <a:p>
            <a:r>
              <a:rPr lang="en-US" dirty="0"/>
              <a:t>Copy the link in your HTML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</a:p>
          <a:p>
            <a:r>
              <a:rPr lang="en-US" dirty="0"/>
              <a:t>Copy the font family 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608" b="29330"/>
          <a:stretch/>
        </p:blipFill>
        <p:spPr>
          <a:xfrm>
            <a:off x="8116641" y="1261522"/>
            <a:ext cx="3643362" cy="2167478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6725" b="9900"/>
          <a:stretch/>
        </p:blipFill>
        <p:spPr>
          <a:xfrm>
            <a:off x="7120748" y="4398708"/>
            <a:ext cx="4630966" cy="1998483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8710367" y="3601587"/>
            <a:ext cx="2187018" cy="496914"/>
            <a:chOff x="8710367" y="3601587"/>
            <a:chExt cx="2187018" cy="4969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l="1521" t="17306" r="73534" b="826"/>
            <a:stretch/>
          </p:blipFill>
          <p:spPr>
            <a:xfrm>
              <a:off x="8710367" y="3601592"/>
              <a:ext cx="1451728" cy="4969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86116" t="18486" r="1250"/>
            <a:stretch/>
          </p:blipFill>
          <p:spPr>
            <a:xfrm>
              <a:off x="10162095" y="3601587"/>
              <a:ext cx="735290" cy="496914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69AC403F-0E5C-45E5-B6E0-CE81959716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47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7866-3FC7-499B-9523-5536FA553B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92" y="1285534"/>
            <a:ext cx="2581615" cy="258161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DFCC28C3-99A7-489E-AE8D-8E90CE1253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Cascading Style Sheets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68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Cool Fonts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90402" y="2146399"/>
            <a:ext cx="6012435" cy="4250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href="https://fonts.googleapis.com/css?family=Indie+Flower" rel="stylesheet"&gt;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332322" y="1196125"/>
            <a:ext cx="5828576" cy="53534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CSS file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332321" y="2366124"/>
            <a:ext cx="5662913" cy="38113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white;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font-family: 'Indie Flower', cursive;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F009A7-5BA6-44E5-B543-F98035C46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02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font-size</a:t>
            </a:r>
            <a:r>
              <a:rPr lang="en-US" dirty="0"/>
              <a:t> property sets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px</a:t>
            </a:r>
            <a:r>
              <a:rPr lang="en-US" noProof="1"/>
              <a:t>,</a:t>
            </a:r>
            <a:r>
              <a:rPr lang="en-US" b="1" noProof="1">
                <a:solidFill>
                  <a:schemeClr val="bg1"/>
                </a:solidFill>
              </a:rPr>
              <a:t> em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rem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font-weight</a:t>
            </a:r>
            <a:r>
              <a:rPr lang="en-US" dirty="0"/>
              <a:t> property sets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weight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>
                <a:solidFill>
                  <a:schemeClr val="bg1"/>
                </a:solidFill>
              </a:rPr>
              <a:t> normal</a:t>
            </a:r>
            <a:r>
              <a:rPr lang="en-US" dirty="0"/>
              <a:t>,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bold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lighter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bolder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font-style</a:t>
            </a:r>
            <a:r>
              <a:rPr lang="en-US" dirty="0"/>
              <a:t> property sets the </a:t>
            </a:r>
            <a:r>
              <a:rPr lang="en-US" b="1" dirty="0">
                <a:solidFill>
                  <a:schemeClr val="bg1"/>
                </a:solidFill>
              </a:rPr>
              <a:t>style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>
                <a:solidFill>
                  <a:schemeClr val="bg1"/>
                </a:solidFill>
              </a:rPr>
              <a:t> italic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normal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color property </a:t>
            </a:r>
            <a:r>
              <a:rPr lang="en-US" dirty="0"/>
              <a:t>is used to set the color of the text</a:t>
            </a:r>
          </a:p>
          <a:p>
            <a:pPr lvl="1"/>
            <a:r>
              <a:rPr lang="en-US" dirty="0"/>
              <a:t>The color is specified by:</a:t>
            </a:r>
          </a:p>
          <a:p>
            <a:pPr lvl="2"/>
            <a:r>
              <a:rPr lang="en-US" dirty="0"/>
              <a:t>a color name - like "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 HEX value - like "</a:t>
            </a:r>
            <a:r>
              <a:rPr lang="en-US" b="1" dirty="0">
                <a:solidFill>
                  <a:schemeClr val="bg1"/>
                </a:solidFill>
              </a:rPr>
              <a:t>#ff0000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an RGB value - like "</a:t>
            </a:r>
            <a:r>
              <a:rPr lang="en-US" b="1" noProof="1">
                <a:solidFill>
                  <a:schemeClr val="bg1"/>
                </a:solidFill>
              </a:rPr>
              <a:t>rgb(255,0,0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Properties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891633" y="4217877"/>
            <a:ext cx="4674779" cy="217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#FF0000;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rgb(255, 0,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ACB859-1F60-4E3A-86ED-71184785C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8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large font-size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bold font-weight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set </a:t>
            </a:r>
            <a:r>
              <a:rPr lang="en-US" b="1" dirty="0">
                <a:solidFill>
                  <a:schemeClr val="bg1"/>
                </a:solidFill>
              </a:rPr>
              <a:t>white color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 Upgrade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87" y="4754131"/>
            <a:ext cx="8315325" cy="109537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5BA67C7-9B3D-4FD1-BE59-0377ACCCB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79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5365-72C2-4D83-AFD8-E109E2432A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Comments in CSS</a:t>
            </a:r>
            <a:endParaRPr lang="bg-BG"/>
          </a:p>
        </p:txBody>
      </p:sp>
      <p:sp>
        <p:nvSpPr>
          <p:cNvPr id="4" name="TextBox 3"/>
          <p:cNvSpPr txBox="1"/>
          <p:nvPr/>
        </p:nvSpPr>
        <p:spPr>
          <a:xfrm>
            <a:off x="4807652" y="1705170"/>
            <a:ext cx="2576695" cy="1761930"/>
          </a:xfrm>
          <a:prstGeom prst="rect">
            <a:avLst/>
          </a:prstGeom>
          <a:noFill/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/**/</a:t>
            </a:r>
            <a:endParaRPr lang="bg-BG" sz="9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57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84897"/>
          </a:xfrm>
        </p:spPr>
        <p:txBody>
          <a:bodyPr>
            <a:normAutofit/>
          </a:bodyPr>
          <a:lstStyle/>
          <a:p>
            <a:r>
              <a:rPr lang="en-US" sz="3200" dirty="0"/>
              <a:t>The text inside the </a:t>
            </a:r>
            <a:r>
              <a:rPr lang="en-US" sz="3200" b="1" dirty="0">
                <a:solidFill>
                  <a:schemeClr val="bg1"/>
                </a:solidFill>
              </a:rPr>
              <a:t>/* */ </a:t>
            </a:r>
            <a:r>
              <a:rPr lang="en-US" sz="3200" dirty="0"/>
              <a:t>marks is CSS </a:t>
            </a:r>
            <a:r>
              <a:rPr lang="en-US" sz="3200" b="1" dirty="0">
                <a:solidFill>
                  <a:schemeClr val="bg1"/>
                </a:solidFill>
              </a:rPr>
              <a:t>comment</a:t>
            </a:r>
            <a:endParaRPr lang="en-US" sz="3200" dirty="0"/>
          </a:p>
          <a:p>
            <a:r>
              <a:rPr lang="en-US" sz="3200" dirty="0"/>
              <a:t>This allows you to enter notes into CSS that will </a:t>
            </a:r>
            <a:br>
              <a:rPr lang="en-US" sz="3200" dirty="0"/>
            </a:br>
            <a:r>
              <a:rPr lang="en-US" sz="3200" dirty="0"/>
              <a:t>not be interpreted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instance of </a:t>
            </a:r>
            <a:r>
              <a:rPr lang="en-US" sz="3200" b="1" dirty="0">
                <a:solidFill>
                  <a:schemeClr val="bg1"/>
                </a:solidFill>
              </a:rPr>
              <a:t>*/</a:t>
            </a:r>
            <a:r>
              <a:rPr lang="en-US" sz="3200" dirty="0"/>
              <a:t> that follows an instance of </a:t>
            </a:r>
            <a:r>
              <a:rPr lang="en-US" sz="3200" b="1" dirty="0">
                <a:solidFill>
                  <a:schemeClr val="bg1"/>
                </a:solidFill>
              </a:rPr>
              <a:t>/*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closes the comment</a:t>
            </a:r>
          </a:p>
          <a:p>
            <a:r>
              <a:rPr lang="en-US" sz="3200" dirty="0"/>
              <a:t>Can be multiline</a:t>
            </a:r>
          </a:p>
          <a:p>
            <a:r>
              <a:rPr lang="en-US" sz="3200" dirty="0"/>
              <a:t>Example: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4170139"/>
            <a:ext cx="4546862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/* maybe lighter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color? */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C8AAD5-5D7C-43A1-BC72-535050DC6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96840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 is CSS?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CSS in HTML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Selectors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Box Model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Block Elements</a:t>
            </a:r>
            <a:endParaRPr lang="bg-BG" sz="2900" b="1" dirty="0">
              <a:solidFill>
                <a:schemeClr val="bg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5B4F35A-6EA1-4B67-8472-47BC33246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9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997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8C31926A-C043-402C-AAC7-04E3E935F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424D4509-439C-4BDA-A361-17268AECD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58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EE2FC2-68AD-4825-8228-0BC8D1D582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(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ascading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tyle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heets) is the code used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the HTML documents</a:t>
            </a:r>
          </a:p>
          <a:p>
            <a:r>
              <a:rPr lang="en-US" dirty="0"/>
              <a:t>An addition to the HTML</a:t>
            </a:r>
          </a:p>
          <a:p>
            <a:r>
              <a:rPr lang="en-US" dirty="0"/>
              <a:t>Designed to enable the separation of presentation </a:t>
            </a:r>
            <a:br>
              <a:rPr lang="en-US" dirty="0"/>
            </a:br>
            <a:r>
              <a:rPr lang="en-US" dirty="0"/>
              <a:t>and content, including layout, colors, and fonts</a:t>
            </a:r>
          </a:p>
          <a:p>
            <a:r>
              <a:rPr lang="en-US" dirty="0"/>
              <a:t>Not a programming language</a:t>
            </a:r>
          </a:p>
          <a:p>
            <a:r>
              <a:rPr lang="en-US" dirty="0"/>
              <a:t>Text file with </a:t>
            </a:r>
            <a:r>
              <a:rPr lang="en-US" b="1" dirty="0">
                <a:solidFill>
                  <a:schemeClr val="bg1"/>
                </a:solidFill>
              </a:rPr>
              <a:t>.css </a:t>
            </a:r>
            <a:r>
              <a:rPr lang="en-US" dirty="0"/>
              <a:t>extension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77C64F6-53D8-471A-AA7E-690FBA9227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F375A7-8C05-406C-9512-8D758DFF0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52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74357"/>
          </a:xfrm>
        </p:spPr>
        <p:txBody>
          <a:bodyPr>
            <a:normAutofit/>
          </a:bodyPr>
          <a:lstStyle/>
          <a:p>
            <a:r>
              <a:rPr lang="en-US" dirty="0"/>
              <a:t>A CSS rule-set consists of a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declaration block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points to the HTML element you want to style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contains one or more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br>
              <a:rPr lang="bg-BG" dirty="0"/>
            </a:br>
            <a:r>
              <a:rPr lang="en-US" dirty="0"/>
              <a:t>separated by semicolons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4673869" y="2139886"/>
            <a:ext cx="25748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743200" y="2139886"/>
            <a:ext cx="1809946" cy="669303"/>
          </a:xfrm>
          <a:prstGeom prst="wedgeRoundRectCallout">
            <a:avLst>
              <a:gd name="adj1" fmla="val 58333"/>
              <a:gd name="adj2" fmla="val -9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2743200" y="2907488"/>
            <a:ext cx="1809946" cy="669303"/>
          </a:xfrm>
          <a:prstGeom prst="wedgeRoundRectCallout">
            <a:avLst>
              <a:gd name="adj1" fmla="val 75520"/>
              <a:gd name="adj2" fmla="val -45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39" y="2537388"/>
            <a:ext cx="3005574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color: red;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051502" y="3265711"/>
            <a:ext cx="1244844" cy="669304"/>
          </a:xfrm>
          <a:prstGeom prst="wedgeRoundRectCallout">
            <a:avLst>
              <a:gd name="adj1" fmla="val -16547"/>
              <a:gd name="adj2" fmla="val -825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7337384" y="2445209"/>
            <a:ext cx="2291219" cy="652023"/>
          </a:xfrm>
          <a:prstGeom prst="wedgeRoundRectCallout">
            <a:avLst>
              <a:gd name="adj1" fmla="val -62299"/>
              <a:gd name="adj2" fmla="val 148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743200" y="3752950"/>
            <a:ext cx="3097206" cy="652023"/>
          </a:xfrm>
          <a:prstGeom prst="wedgeRoundRectCallout">
            <a:avLst>
              <a:gd name="adj1" fmla="val 19799"/>
              <a:gd name="adj2" fmla="val -90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block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70C4D3D-865C-496B-8CB6-C4371E9DD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9" grpId="0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72EA-372A-47A9-AC42-83C591EFD30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and HTML</a:t>
            </a:r>
            <a:endParaRPr lang="bg-B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42219" r="62149" b="3222"/>
          <a:stretch/>
        </p:blipFill>
        <p:spPr>
          <a:xfrm>
            <a:off x="4814370" y="1994053"/>
            <a:ext cx="1178805" cy="2016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5" t="41129" r="2600" b="7592"/>
          <a:stretch/>
        </p:blipFill>
        <p:spPr>
          <a:xfrm>
            <a:off x="6202496" y="1994053"/>
            <a:ext cx="1333041" cy="18949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5291" y="1299368"/>
            <a:ext cx="289192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(+) CSS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64749B6-145A-439C-9D4E-AEACA13BC35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How They Communicate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7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442300"/>
            <a:ext cx="9929724" cy="4954891"/>
          </a:xfrm>
        </p:spPr>
        <p:txBody>
          <a:bodyPr>
            <a:normAutofit/>
          </a:bodyPr>
          <a:lstStyle/>
          <a:p>
            <a:r>
              <a:rPr lang="en-US" dirty="0"/>
              <a:t>When a browser reads a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r>
              <a:rPr lang="en-US" dirty="0"/>
              <a:t>, it will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br>
              <a:rPr lang="en-US" dirty="0"/>
            </a:br>
            <a:r>
              <a:rPr lang="en-US" dirty="0"/>
              <a:t>the HTML document according to the information in the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endParaRPr lang="en-US" dirty="0"/>
          </a:p>
          <a:p>
            <a:r>
              <a:rPr lang="en-US" dirty="0"/>
              <a:t>There are three ways to insert CSS (style sheet):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External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Connection with HTML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966C0B-B24F-43A6-AD59-1427C0A1D2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 style </a:t>
            </a:r>
            <a:r>
              <a:rPr lang="en-US" dirty="0"/>
              <a:t>may be used to apply a unique style for a single </a:t>
            </a:r>
            <a:br>
              <a:rPr lang="en-US" dirty="0"/>
            </a:br>
            <a:r>
              <a:rPr lang="en-US" dirty="0"/>
              <a:t>element</a:t>
            </a:r>
          </a:p>
          <a:p>
            <a:r>
              <a:rPr lang="en-US" dirty="0"/>
              <a:t>To use inline styles, add the </a:t>
            </a:r>
            <a:r>
              <a:rPr lang="en-US" b="1" dirty="0">
                <a:solidFill>
                  <a:schemeClr val="bg1"/>
                </a:solidFill>
              </a:rPr>
              <a:t>style attribute </a:t>
            </a:r>
            <a:r>
              <a:rPr lang="en-US" dirty="0"/>
              <a:t>to the relevant </a:t>
            </a:r>
            <a:br>
              <a:rPr lang="en-US" dirty="0"/>
            </a:br>
            <a:r>
              <a:rPr lang="en-US" dirty="0"/>
              <a:t>element</a:t>
            </a:r>
          </a:p>
          <a:p>
            <a:r>
              <a:rPr lang="en-US" dirty="0"/>
              <a:t>The style attribute can contain any CSS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endParaRPr lang="en-US" dirty="0"/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44456" y="5147913"/>
            <a:ext cx="10903377" cy="762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&lt;h1 style="color:blue;margin-left:30px;"&gt;This is a heading&lt;/h1&gt;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67265" y="4372249"/>
            <a:ext cx="2460396" cy="669303"/>
          </a:xfrm>
          <a:prstGeom prst="wedgeRoundRectCallout">
            <a:avLst>
              <a:gd name="adj1" fmla="val -2155"/>
              <a:gd name="adj2" fmla="val 89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attribute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593182" y="4353395"/>
            <a:ext cx="4806097" cy="669303"/>
          </a:xfrm>
          <a:prstGeom prst="wedgeRoundRectCallout">
            <a:avLst>
              <a:gd name="adj1" fmla="val -32557"/>
              <a:gd name="adj2" fmla="val 83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rules separated with ";"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3701" y="5147908"/>
            <a:ext cx="6113287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         ;                 "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82177" y="5817858"/>
            <a:ext cx="1797965" cy="689073"/>
          </a:xfrm>
          <a:prstGeom prst="wedgeRoundRectCallout">
            <a:avLst>
              <a:gd name="adj1" fmla="val 7774"/>
              <a:gd name="adj2" fmla="val -71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930732" y="5808431"/>
            <a:ext cx="1641838" cy="689073"/>
          </a:xfrm>
          <a:prstGeom prst="wedgeRoundRectCallout">
            <a:avLst>
              <a:gd name="adj1" fmla="val 3194"/>
              <a:gd name="adj2" fmla="val -7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08D39CF5-8D84-458A-9BE3-251FFC682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89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2025</Words>
  <Application>Microsoft Office PowerPoint</Application>
  <PresentationFormat>Widescreen</PresentationFormat>
  <Paragraphs>454</Paragraphs>
  <Slides>50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72" baseType="lpstr">
      <vt:lpstr>Malgun Gothic</vt:lpstr>
      <vt:lpstr>Adine Kirnberg</vt:lpstr>
      <vt:lpstr>Algerian</vt:lpstr>
      <vt:lpstr>Amagh</vt:lpstr>
      <vt:lpstr>Arial</vt:lpstr>
      <vt:lpstr>Baskerville Old Face</vt:lpstr>
      <vt:lpstr>Bauhaus 93</vt:lpstr>
      <vt:lpstr>Burnstown Dam</vt:lpstr>
      <vt:lpstr>Calibri</vt:lpstr>
      <vt:lpstr>Consolas</vt:lpstr>
      <vt:lpstr>Cooper Black</vt:lpstr>
      <vt:lpstr>Courier New</vt:lpstr>
      <vt:lpstr>Edwardian Script ITC</vt:lpstr>
      <vt:lpstr>French Script MT</vt:lpstr>
      <vt:lpstr>Georgia</vt:lpstr>
      <vt:lpstr>Harlow Solid Italic</vt:lpstr>
      <vt:lpstr>Lucida Console</vt:lpstr>
      <vt:lpstr>Times New Roman</vt:lpstr>
      <vt:lpstr>Verdana</vt:lpstr>
      <vt:lpstr>Wingdings</vt:lpstr>
      <vt:lpstr>Wingdings 2</vt:lpstr>
      <vt:lpstr>SoftUni</vt:lpstr>
      <vt:lpstr>CSS Basics</vt:lpstr>
      <vt:lpstr>Table of Contents</vt:lpstr>
      <vt:lpstr>Questions?</vt:lpstr>
      <vt:lpstr>CSS</vt:lpstr>
      <vt:lpstr>Definition</vt:lpstr>
      <vt:lpstr>Syntax</vt:lpstr>
      <vt:lpstr>CSS and HTML</vt:lpstr>
      <vt:lpstr>CSS Connection with HTML</vt:lpstr>
      <vt:lpstr>Inline Style</vt:lpstr>
      <vt:lpstr>Problem: Heading Stage Upgrade</vt:lpstr>
      <vt:lpstr>Internal Style</vt:lpstr>
      <vt:lpstr>Problem: Paragraph Stage Upgrade</vt:lpstr>
      <vt:lpstr>Solution: Paragraph Stage Upgrade</vt:lpstr>
      <vt:lpstr>External Style</vt:lpstr>
      <vt:lpstr>External Style Example</vt:lpstr>
      <vt:lpstr>Problem: Code Refactor</vt:lpstr>
      <vt:lpstr>CSS Selectors</vt:lpstr>
      <vt:lpstr>Selectors</vt:lpstr>
      <vt:lpstr>Primary Selectors</vt:lpstr>
      <vt:lpstr>Example</vt:lpstr>
      <vt:lpstr>Block Elements</vt:lpstr>
      <vt:lpstr>Block Elements</vt:lpstr>
      <vt:lpstr>Problem: Table Stage Upgrade</vt:lpstr>
      <vt:lpstr>Inline Elements</vt:lpstr>
      <vt:lpstr>Problem: Span Stage Upgrade</vt:lpstr>
      <vt:lpstr>Inline-Block Elements</vt:lpstr>
      <vt:lpstr>Problem: Color Blocks</vt:lpstr>
      <vt:lpstr>Solution: Color Blocks</vt:lpstr>
      <vt:lpstr>Box Model</vt:lpstr>
      <vt:lpstr>Box Model</vt:lpstr>
      <vt:lpstr>Problem: Color Blocks Upgrade</vt:lpstr>
      <vt:lpstr>Solution: Color Blocks Upgrade</vt:lpstr>
      <vt:lpstr>Dev Tools</vt:lpstr>
      <vt:lpstr>Dev Tools</vt:lpstr>
      <vt:lpstr>Google Chrome Dev Tools Example</vt:lpstr>
      <vt:lpstr>Fonts</vt:lpstr>
      <vt:lpstr>Font-Families</vt:lpstr>
      <vt:lpstr>Font-Family Declaration</vt:lpstr>
      <vt:lpstr>Problem: Cool Fonts</vt:lpstr>
      <vt:lpstr>Solution: Cool Fonts</vt:lpstr>
      <vt:lpstr>Font Properties</vt:lpstr>
      <vt:lpstr>Problem: Cool Fonts Upgrade</vt:lpstr>
      <vt:lpstr>Comments in CSS</vt:lpstr>
      <vt:lpstr>Writing Comments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CSS Basics</dc:title>
  <dc:subject>CSS Basics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4</cp:revision>
  <dcterms:created xsi:type="dcterms:W3CDTF">2018-05-23T13:08:44Z</dcterms:created>
  <dcterms:modified xsi:type="dcterms:W3CDTF">2020-01-27T10:20:02Z</dcterms:modified>
  <cp:category>programming;computer programming;software development;web development; html; css</cp:category>
</cp:coreProperties>
</file>