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74" r:id="rId2"/>
    <p:sldId id="276" r:id="rId3"/>
    <p:sldId id="508" r:id="rId4"/>
    <p:sldId id="353" r:id="rId5"/>
    <p:sldId id="492" r:id="rId6"/>
    <p:sldId id="493" r:id="rId7"/>
    <p:sldId id="488" r:id="rId8"/>
    <p:sldId id="489" r:id="rId9"/>
    <p:sldId id="494" r:id="rId10"/>
    <p:sldId id="496" r:id="rId11"/>
    <p:sldId id="533" r:id="rId12"/>
    <p:sldId id="469" r:id="rId13"/>
    <p:sldId id="471" r:id="rId14"/>
    <p:sldId id="472" r:id="rId15"/>
    <p:sldId id="473" r:id="rId16"/>
    <p:sldId id="497" r:id="rId17"/>
    <p:sldId id="498" r:id="rId18"/>
    <p:sldId id="499" r:id="rId19"/>
    <p:sldId id="500" r:id="rId20"/>
    <p:sldId id="501" r:id="rId21"/>
    <p:sldId id="502" r:id="rId22"/>
    <p:sldId id="503" r:id="rId23"/>
    <p:sldId id="505" r:id="rId24"/>
    <p:sldId id="504" r:id="rId25"/>
    <p:sldId id="506" r:id="rId26"/>
    <p:sldId id="507" r:id="rId27"/>
    <p:sldId id="476" r:id="rId28"/>
    <p:sldId id="477" r:id="rId29"/>
    <p:sldId id="481" r:id="rId30"/>
    <p:sldId id="478" r:id="rId31"/>
    <p:sldId id="349" r:id="rId32"/>
    <p:sldId id="401" r:id="rId33"/>
    <p:sldId id="578" r:id="rId34"/>
    <p:sldId id="576" r:id="rId35"/>
    <p:sldId id="405" r:id="rId36"/>
    <p:sldId id="57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3E90A73-E148-4BB2-BF99-39369356AB17}">
          <p14:sldIdLst>
            <p14:sldId id="274"/>
            <p14:sldId id="276"/>
            <p14:sldId id="508"/>
          </p14:sldIdLst>
        </p14:section>
        <p14:section name="HTTP Basics" id="{8F15321E-1A3B-4D83-9DB1-8DD7A07F82BE}">
          <p14:sldIdLst>
            <p14:sldId id="353"/>
            <p14:sldId id="492"/>
            <p14:sldId id="493"/>
            <p14:sldId id="488"/>
            <p14:sldId id="489"/>
          </p14:sldIdLst>
        </p14:section>
        <p14:section name="Dev Tools" id="{608E5A3E-C3DE-4F1E-8DD7-907B3A99EA6E}">
          <p14:sldIdLst>
            <p14:sldId id="494"/>
            <p14:sldId id="496"/>
          </p14:sldIdLst>
        </p14:section>
        <p14:section name="HTML Forms" id="{1238F3BD-CF4A-4514-937D-FD25C3F36812}">
          <p14:sldIdLst>
            <p14:sldId id="533"/>
            <p14:sldId id="469"/>
            <p14:sldId id="471"/>
            <p14:sldId id="472"/>
            <p14:sldId id="473"/>
          </p14:sldIdLst>
        </p14:section>
        <p14:section name="HTTP Request" id="{CA9DBA16-F57F-406F-AE74-2BE29E515EE5}">
          <p14:sldIdLst>
            <p14:sldId id="497"/>
            <p14:sldId id="498"/>
            <p14:sldId id="499"/>
            <p14:sldId id="500"/>
          </p14:sldIdLst>
        </p14:section>
        <p14:section name="HTTP Response" id="{AFA3B4E2-0FD4-4346-8B47-75B023541D57}">
          <p14:sldIdLst>
            <p14:sldId id="501"/>
            <p14:sldId id="502"/>
            <p14:sldId id="503"/>
            <p14:sldId id="505"/>
            <p14:sldId id="504"/>
          </p14:sldIdLst>
        </p14:section>
        <p14:section name="URL" id="{E283C45D-E7FA-458C-B663-C188FA3E46FB}">
          <p14:sldIdLst>
            <p14:sldId id="506"/>
            <p14:sldId id="507"/>
            <p14:sldId id="476"/>
            <p14:sldId id="477"/>
            <p14:sldId id="481"/>
            <p14:sldId id="478"/>
          </p14:sldIdLst>
        </p14:section>
        <p14:section name="Conclusion" id="{67AF9912-D3BE-4E9E-BE27-8AF569698C4F}">
          <p14:sldIdLst>
            <p14:sldId id="349"/>
            <p14:sldId id="401"/>
            <p14:sldId id="578"/>
            <p14:sldId id="576"/>
            <p14:sldId id="405"/>
            <p14:sldId id="5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120" y="57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A01226A-B611-46D3-B9A0-D321C32618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0726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327E048-A62F-453E-8AA9-830D4F8773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9516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A7C2C3-15B6-4C55-A0B6-28614AF258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411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8FB82C-3372-48C6-BA25-7EAE513EA2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0083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32E4C77-9C55-4039-803C-C19FB4F723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9651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6DDE8B8-FD83-4886-8A0C-AB20F34D68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35148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72BF8A-5157-43A5-930F-D8316BC7DA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1437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E987003-8CA8-4644-8ABD-C5DDC66C4E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63097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5706A14-F778-40DB-8DF8-E36DFD4DD4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7977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AB9CA8-068F-4E6A-AF56-578736BA8C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90800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5D74220-9CBD-4FE8-A142-788F3E8CE1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8952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 </a:t>
            </a:r>
            <a:r>
              <a:rPr lang="en-US" dirty="0"/>
              <a:t>== Hyper Text Transfer Protocol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Client-server protocol </a:t>
            </a:r>
            <a:r>
              <a:rPr lang="en-US" dirty="0"/>
              <a:t>for transferring Web resources (HTML files, images, styles, scripts, data, etc.)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widespread</a:t>
            </a:r>
            <a:r>
              <a:rPr lang="en-US" dirty="0"/>
              <a:t> protocol for Internet communication today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Request-response </a:t>
            </a:r>
            <a:r>
              <a:rPr lang="en-US" dirty="0"/>
              <a:t>model (client requests, server answers)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Text-based format (human readable)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Relies on unique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URLs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Provides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metadata</a:t>
            </a:r>
            <a:r>
              <a:rPr lang="en-US" dirty="0"/>
              <a:t> (e.g. encoding)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Stateless</a:t>
            </a:r>
            <a:r>
              <a:rPr lang="en-US" dirty="0"/>
              <a:t> (cookies and Web storages can overcome this)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F15D5F-8844-471F-B422-B1952349CD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8727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EA18D3-8128-45BC-B859-463F46EC58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7522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762F0A3-7A8A-4F10-8458-79B9648480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19385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A216E5-FF6D-42F2-B873-F5D979D4B7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87990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920821-E95F-4854-89F1-F07F390D95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1439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etpostman.com/" TargetMode="Externa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niform_Resource_Identifier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8.png"/><Relationship Id="rId26" Type="http://schemas.openxmlformats.org/officeDocument/2006/relationships/image" Target="../media/image7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7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6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6.png"/><Relationship Id="rId22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3.jpeg"/><Relationship Id="rId7" Type="http://schemas.openxmlformats.org/officeDocument/2006/relationships/image" Target="../media/image7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6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 Request &amp; HTTP Response</a:t>
            </a:r>
          </a:p>
          <a:p>
            <a:endParaRPr lang="en-US" dirty="0"/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16F121-B3F0-4FD7-BD36-C04864EFE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25" y="2135603"/>
            <a:ext cx="4781550" cy="328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4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1F8D2D-0017-44F6-AA20-9A249B35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2" y="77183"/>
            <a:ext cx="9506047" cy="882654"/>
          </a:xfrm>
        </p:spPr>
        <p:txBody>
          <a:bodyPr/>
          <a:lstStyle/>
          <a:p>
            <a:r>
              <a:rPr lang="en-US" dirty="0"/>
              <a:t>HTTP Developer Tools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320B32-32CB-438D-9D71-73F03ABAB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360895"/>
            <a:ext cx="4800600" cy="41362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29FD69-B295-41F4-97CD-F576CFB3EF6C}"/>
              </a:ext>
            </a:extLst>
          </p:cNvPr>
          <p:cNvSpPr txBox="1"/>
          <p:nvPr/>
        </p:nvSpPr>
        <p:spPr>
          <a:xfrm>
            <a:off x="836612" y="573465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3"/>
              </a:rPr>
              <a:t>Developer Tools</a:t>
            </a:r>
            <a:endParaRPr lang="en-US" sz="3600" dirty="0"/>
          </a:p>
        </p:txBody>
      </p:sp>
      <p:pic>
        <p:nvPicPr>
          <p:cNvPr id="8" name="Picture 2" descr="&amp;Rcy;&amp;iecy;&amp;zcy;&amp;ucy;&amp;lcy;&amp;tcy;&amp;acy;&amp;tcy; &amp;scy; &amp;icy;&amp;zcy;&amp;ocy;&amp;bcy;&amp;rcy;&amp;acy;&amp;zhcy;&amp;iecy;&amp;ncy;&amp;icy;&amp;iecy; &amp;zcy;&amp;acy; postman chrome">
            <a:extLst>
              <a:ext uri="{FF2B5EF4-FFF2-40B4-BE49-F238E27FC236}">
                <a16:creationId xmlns:a16="http://schemas.microsoft.com/office/drawing/2014/main" id="{F4F2713B-77D2-489C-9A5C-ACD16E22C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1828799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6E7064-93B0-4583-A59E-CAB8C3A5F49F}"/>
              </a:ext>
            </a:extLst>
          </p:cNvPr>
          <p:cNvSpPr txBox="1"/>
          <p:nvPr/>
        </p:nvSpPr>
        <p:spPr>
          <a:xfrm>
            <a:off x="8156347" y="573465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5"/>
              </a:rPr>
              <a:t>Postman</a:t>
            </a:r>
            <a:endParaRPr lang="en-US" sz="36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4678FF9-325F-461D-8A4A-1AD4308E0B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94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5903A-4EB9-4267-AC67-9B592FF1EBA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HTML Forms</a:t>
            </a:r>
            <a:endParaRPr lang="bg-BG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628DC9CD-F885-4EDB-955D-CCA000FE7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6604" y="1314061"/>
            <a:ext cx="2618792" cy="2618792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27AC0CE5-A74B-4539-9A50-8199B21C0BD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Form Method and Action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961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Down 13"/>
          <p:cNvSpPr/>
          <p:nvPr/>
        </p:nvSpPr>
        <p:spPr>
          <a:xfrm rot="16200000">
            <a:off x="5140032" y="4843144"/>
            <a:ext cx="425130" cy="55596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where to submit the form data: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Forms – Action Attribute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6212" y="2196783"/>
            <a:ext cx="9296398" cy="12464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action="home.html"&gt;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value="Go to homepage"/&gt;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E9D7A5-D259-40C8-BCFC-2E90E14E2A55}"/>
              </a:ext>
            </a:extLst>
          </p:cNvPr>
          <p:cNvGrpSpPr/>
          <p:nvPr/>
        </p:nvGrpSpPr>
        <p:grpSpPr>
          <a:xfrm>
            <a:off x="609600" y="4267201"/>
            <a:ext cx="4319588" cy="1707855"/>
            <a:chOff x="1598612" y="4126030"/>
            <a:chExt cx="2907856" cy="11496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2C8B677-8715-4544-A88E-BB20DFDEA2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98612" y="4126030"/>
              <a:ext cx="2438400" cy="114969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83EC01A-15EA-4BDF-BD87-14F4F66A2C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37012" y="4126030"/>
              <a:ext cx="469456" cy="1149692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C1EC71-7B13-4C10-999F-77796D3E0C79}"/>
              </a:ext>
            </a:extLst>
          </p:cNvPr>
          <p:cNvGrpSpPr/>
          <p:nvPr/>
        </p:nvGrpSpPr>
        <p:grpSpPr>
          <a:xfrm>
            <a:off x="5798846" y="4267200"/>
            <a:ext cx="5935954" cy="1716280"/>
            <a:chOff x="1" y="1142997"/>
            <a:chExt cx="4602203" cy="133064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67F3620-B6BB-4337-B53D-516F0B9A6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143000"/>
              <a:ext cx="4037012" cy="133064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80C2FC6-FB19-48CD-AD27-E3FF1FBD36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6215"/>
            <a:stretch/>
          </p:blipFill>
          <p:spPr>
            <a:xfrm>
              <a:off x="4002219" y="1142997"/>
              <a:ext cx="599985" cy="1330646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9AFFAB-7BF2-42B3-916D-547836EDAE67}"/>
              </a:ext>
            </a:extLst>
          </p:cNvPr>
          <p:cNvSpPr/>
          <p:nvPr/>
        </p:nvSpPr>
        <p:spPr>
          <a:xfrm>
            <a:off x="3779520" y="2239042"/>
            <a:ext cx="1988846" cy="405099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030C36B4-8130-4278-9CDA-FA315D0E0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682" y="1220952"/>
            <a:ext cx="3525984" cy="1127739"/>
          </a:xfrm>
          <a:prstGeom prst="wedgeRoundRectCallout">
            <a:avLst>
              <a:gd name="adj1" fmla="val -57714"/>
              <a:gd name="adj2" fmla="val 3839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Relative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URL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to the current file</a:t>
            </a:r>
            <a:endParaRPr lang="bg-BG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AE21DE6E-5F0D-4F77-82EB-6631C1D415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591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69159A8-85A6-4EEC-8869-E6AA017E6182}"/>
              </a:ext>
            </a:extLst>
          </p:cNvPr>
          <p:cNvGrpSpPr/>
          <p:nvPr/>
        </p:nvGrpSpPr>
        <p:grpSpPr>
          <a:xfrm>
            <a:off x="6966130" y="4391903"/>
            <a:ext cx="4721015" cy="2212947"/>
            <a:chOff x="1" y="152399"/>
            <a:chExt cx="3213714" cy="150640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6427921-8ACF-4838-8ADF-69DA76C47B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399"/>
              <a:ext cx="2665412" cy="150640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B557C79-C6BB-4B55-8286-CD46BCC8B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65413" y="152399"/>
              <a:ext cx="548302" cy="1506409"/>
            </a:xfrm>
            <a:prstGeom prst="rect">
              <a:avLst/>
            </a:prstGeom>
          </p:spPr>
        </p:pic>
      </p:grp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92001" y="1151122"/>
            <a:ext cx="11804822" cy="5570355"/>
          </a:xfrm>
        </p:spPr>
        <p:txBody>
          <a:bodyPr/>
          <a:lstStyle/>
          <a:p>
            <a:r>
              <a:rPr lang="en-US" dirty="0"/>
              <a:t>Specifies the </a:t>
            </a:r>
            <a:r>
              <a:rPr lang="en-US" b="1" dirty="0">
                <a:solidFill>
                  <a:schemeClr val="bg1"/>
                </a:solidFill>
              </a:rPr>
              <a:t>HTTP method </a:t>
            </a:r>
            <a:r>
              <a:rPr lang="en-US" dirty="0"/>
              <a:t>to use when sending form</a:t>
            </a:r>
            <a:r>
              <a:rPr lang="bg-BG" dirty="0"/>
              <a:t> </a:t>
            </a:r>
            <a:r>
              <a:rPr lang="en-US" dirty="0"/>
              <a:t>data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Attribute </a:t>
            </a:r>
            <a:endParaRPr lang="bg-BG" dirty="0"/>
          </a:p>
        </p:txBody>
      </p:sp>
      <p:sp>
        <p:nvSpPr>
          <p:cNvPr id="15" name="Arrow: Down 14"/>
          <p:cNvSpPr/>
          <p:nvPr/>
        </p:nvSpPr>
        <p:spPr>
          <a:xfrm rot="16200000">
            <a:off x="6109094" y="4960082"/>
            <a:ext cx="425130" cy="107268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533400" y="2018391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method="get"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8396454" y="2754260"/>
            <a:ext cx="3200400" cy="1349479"/>
          </a:xfrm>
          <a:prstGeom prst="wedgeRoundRectCallout">
            <a:avLst>
              <a:gd name="adj1" fmla="val 15058"/>
              <a:gd name="adj2" fmla="val 10307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form data is in the URL</a:t>
            </a:r>
            <a:endParaRPr lang="bg-BG" sz="36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BF6D5E-F670-44F8-987C-A459DCE3CC92}"/>
              </a:ext>
            </a:extLst>
          </p:cNvPr>
          <p:cNvGrpSpPr/>
          <p:nvPr/>
        </p:nvGrpSpPr>
        <p:grpSpPr>
          <a:xfrm>
            <a:off x="1689421" y="4390953"/>
            <a:ext cx="3840930" cy="2213900"/>
            <a:chOff x="1" y="152397"/>
            <a:chExt cx="2788133" cy="16070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D2B1BD-5C8F-4130-B592-CB1D15D939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400"/>
              <a:ext cx="2436812" cy="16070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14829E4-7499-4A5A-80DE-ED3F897CB7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36813" y="152397"/>
              <a:ext cx="351321" cy="1607068"/>
            </a:xfrm>
            <a:prstGeom prst="rect">
              <a:avLst/>
            </a:prstGeom>
          </p:spPr>
        </p:pic>
      </p:grpSp>
      <p:sp>
        <p:nvSpPr>
          <p:cNvPr id="10" name="Arrow: Bent 9">
            <a:extLst>
              <a:ext uri="{FF2B5EF4-FFF2-40B4-BE49-F238E27FC236}">
                <a16:creationId xmlns:a16="http://schemas.microsoft.com/office/drawing/2014/main" id="{54038100-760B-4C4F-9481-FF9820A4F04F}"/>
              </a:ext>
            </a:extLst>
          </p:cNvPr>
          <p:cNvSpPr/>
          <p:nvPr/>
        </p:nvSpPr>
        <p:spPr>
          <a:xfrm rot="10800000" flipH="1">
            <a:off x="762000" y="4203700"/>
            <a:ext cx="789346" cy="1505288"/>
          </a:xfrm>
          <a:prstGeom prst="bentArrow">
            <a:avLst>
              <a:gd name="adj1" fmla="val 24488"/>
              <a:gd name="adj2" fmla="val 25000"/>
              <a:gd name="adj3" fmla="val 25000"/>
              <a:gd name="adj4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A20CD74-07BB-46E6-AE77-F54BDBB489B5}"/>
              </a:ext>
            </a:extLst>
          </p:cNvPr>
          <p:cNvSpPr/>
          <p:nvPr/>
        </p:nvSpPr>
        <p:spPr>
          <a:xfrm>
            <a:off x="9540240" y="5103496"/>
            <a:ext cx="1219200" cy="34785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79703CB9-D45F-45E5-9858-D7AA6014D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701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2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3437881" y="3904324"/>
            <a:ext cx="828069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POST http://localhost/index.html HTTP/1.1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Content-Type: application/x-www-form-urlencoded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Content-Length: 10</a:t>
            </a:r>
          </a:p>
          <a:p>
            <a:pPr>
              <a:lnSpc>
                <a:spcPct val="100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name=Pesho</a:t>
            </a:r>
          </a:p>
        </p:txBody>
      </p:sp>
      <p:sp>
        <p:nvSpPr>
          <p:cNvPr id="8" name="Arrow: Down 7"/>
          <p:cNvSpPr/>
          <p:nvPr/>
        </p:nvSpPr>
        <p:spPr>
          <a:xfrm rot="16200000">
            <a:off x="7782770" y="1980079"/>
            <a:ext cx="371753" cy="39248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Attribute (2)</a:t>
            </a:r>
            <a:endParaRPr lang="bg-BG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73425" y="4039894"/>
            <a:ext cx="2667000" cy="936924"/>
          </a:xfrm>
          <a:prstGeom prst="wedgeRoundRectCallout">
            <a:avLst>
              <a:gd name="adj1" fmla="val 58631"/>
              <a:gd name="adj2" fmla="val 7961"/>
              <a:gd name="adj3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Headers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will be explained later</a:t>
            </a:r>
            <a:endParaRPr lang="bg-BG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773311" y="5583542"/>
            <a:ext cx="5313669" cy="941461"/>
          </a:xfrm>
          <a:prstGeom prst="wedgeRoundRectCallout">
            <a:avLst>
              <a:gd name="adj1" fmla="val -55797"/>
              <a:gd name="adj2" fmla="val -15846"/>
              <a:gd name="adj3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body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holds the request form data and the response data  </a:t>
            </a:r>
            <a:endParaRPr lang="bg-BG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rrow: Down 11"/>
          <p:cNvSpPr/>
          <p:nvPr/>
        </p:nvSpPr>
        <p:spPr>
          <a:xfrm>
            <a:off x="9982200" y="3248415"/>
            <a:ext cx="381000" cy="4849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3427" y="1143000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method="post"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9F6743-E1F8-4C94-8CA6-41E80A8DCFB1}"/>
              </a:ext>
            </a:extLst>
          </p:cNvPr>
          <p:cNvGrpSpPr/>
          <p:nvPr/>
        </p:nvGrpSpPr>
        <p:grpSpPr>
          <a:xfrm>
            <a:off x="8248227" y="1211456"/>
            <a:ext cx="3470348" cy="1879025"/>
            <a:chOff x="8544245" y="1322189"/>
            <a:chExt cx="3187379" cy="172581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1C152CD-9A7D-43BE-BB1A-A95AA88FB5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44245" y="1322192"/>
              <a:ext cx="2785751" cy="172580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1D92EFE-3EB1-454B-BF3A-7DF9DBE07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329996" y="1322189"/>
              <a:ext cx="401628" cy="1725811"/>
            </a:xfrm>
            <a:prstGeom prst="rect">
              <a:avLst/>
            </a:prstGeom>
          </p:spPr>
        </p:pic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B50946-769F-4EDE-8C43-F13446EF2A87}"/>
              </a:ext>
            </a:extLst>
          </p:cNvPr>
          <p:cNvSpPr/>
          <p:nvPr/>
        </p:nvSpPr>
        <p:spPr>
          <a:xfrm>
            <a:off x="3437882" y="5715000"/>
            <a:ext cx="1896119" cy="49764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6FCCB19-FA8F-41EC-B88E-82C2FE72DA46}"/>
              </a:ext>
            </a:extLst>
          </p:cNvPr>
          <p:cNvSpPr/>
          <p:nvPr/>
        </p:nvSpPr>
        <p:spPr>
          <a:xfrm>
            <a:off x="3436293" y="3929806"/>
            <a:ext cx="8282282" cy="1495801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D1D56E8E-70A6-4DB5-A383-7C9748D38D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015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 animBg="1"/>
      <p:bldP spid="10" grpId="0" animBg="1"/>
      <p:bldP spid="12" grpId="0" animBg="1"/>
      <p:bldP spid="19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883435" y="3371627"/>
            <a:ext cx="42513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Encoded Form Data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63788" y="1254437"/>
            <a:ext cx="11264424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method="post"&gt;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Age: &lt;input type="text" name="age"/&gt;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63788" y="3907893"/>
            <a:ext cx="11264424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  <a:effectLst/>
              </a:rPr>
              <a:t>POST http://localhost/cgi-bin/index.cgi HTTP/1.1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Content-Type: </a:t>
            </a:r>
            <a:r>
              <a:rPr lang="en-US" sz="2500" noProof="1">
                <a:solidFill>
                  <a:schemeClr val="bg1"/>
                </a:solidFill>
                <a:effectLst/>
              </a:rPr>
              <a:t>application/x-www-form-urlencoded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Content-Length: 23</a:t>
            </a:r>
          </a:p>
          <a:p>
            <a:endParaRPr lang="en-US" sz="2500" noProof="1">
              <a:solidFill>
                <a:schemeClr val="tx1"/>
              </a:solidFill>
              <a:effectLst/>
            </a:endParaRPr>
          </a:p>
          <a:p>
            <a:r>
              <a:rPr lang="en-US" sz="2500" noProof="1">
                <a:solidFill>
                  <a:schemeClr val="bg1"/>
                </a:solidFill>
                <a:effectLst/>
              </a:rPr>
              <a:t>name=Maria+Smith</a:t>
            </a:r>
            <a:r>
              <a:rPr lang="en-US" sz="2500" noProof="1">
                <a:solidFill>
                  <a:schemeClr val="tx1"/>
                </a:solidFill>
                <a:effectLst/>
              </a:rPr>
              <a:t>&amp;</a:t>
            </a:r>
            <a:r>
              <a:rPr lang="en-US" sz="2500" noProof="1">
                <a:solidFill>
                  <a:schemeClr val="bg1"/>
                </a:solidFill>
                <a:effectLst/>
              </a:rPr>
              <a:t>age=19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029452" y="5215761"/>
            <a:ext cx="2667000" cy="953453"/>
          </a:xfrm>
          <a:prstGeom prst="wedgeRoundRectCallout">
            <a:avLst>
              <a:gd name="adj1" fmla="val -60513"/>
              <a:gd name="adj2" fmla="val -4806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File uploads are not supported</a:t>
            </a:r>
            <a:endParaRPr lang="bg-BG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83F0A3-BBA3-48EA-ACDE-A14F10396C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1638" y="1254442"/>
            <a:ext cx="3154927" cy="2036806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DAD40A2A-1B7A-4575-89F1-E41428296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038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A838-90B0-4253-9CEE-07878FFF194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HTTP Request</a:t>
            </a:r>
            <a:endParaRPr lang="bg-B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167A78-6660-4813-86CF-DA856F080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917" y="1285239"/>
            <a:ext cx="2744203" cy="274420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6843355C-369B-43D7-9E82-4E15F75E072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is a HTTP Request?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430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3E9681-7006-48B5-99D1-85C6A0361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HTTP</a:t>
            </a:r>
            <a:r>
              <a:rPr lang="en-GB" dirty="0"/>
              <a:t> defines 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/>
              <a:t> to indicate the desired action to be </a:t>
            </a:r>
            <a:br>
              <a:rPr lang="en-GB" dirty="0"/>
            </a:br>
            <a:r>
              <a:rPr lang="en-GB" dirty="0"/>
              <a:t>performed on the identified resource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EE6ABE-7B01-4777-B38F-5D8CA666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6" name="Group 134">
            <a:extLst>
              <a:ext uri="{FF2B5EF4-FFF2-40B4-BE49-F238E27FC236}">
                <a16:creationId xmlns:a16="http://schemas.microsoft.com/office/drawing/2014/main" id="{3045BF18-F965-424E-8E04-AF273DE51C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7551911"/>
              </p:ext>
            </p:extLst>
          </p:nvPr>
        </p:nvGraphicFramePr>
        <p:xfrm>
          <a:off x="2365950" y="2774912"/>
          <a:ext cx="7542469" cy="3627120"/>
        </p:xfrm>
        <a:graphic>
          <a:graphicData uri="http://schemas.openxmlformats.org/drawingml/2006/table">
            <a:tbl>
              <a:tblPr/>
              <a:tblGrid>
                <a:gridCol w="1956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5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248"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dirty="0">
                          <a:solidFill>
                            <a:schemeClr val="tx1"/>
                          </a:solidFill>
                          <a:effectLst/>
                        </a:rPr>
                        <a:t>Method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dirty="0"/>
                        <a:t>GET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Retrieve / load a resource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dirty="0"/>
                        <a:t>POST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Create / store a resource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Update a resource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678590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dirty="0"/>
                        <a:t>DELETE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Delete (remove) a resource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486445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dirty="0"/>
                        <a:t>PATCH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Update resource partially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563072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dirty="0"/>
                        <a:t>HEAD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Retrieve the resource's</a:t>
                      </a:r>
                      <a:r>
                        <a:rPr lang="en-GB" sz="2800" baseline="0" dirty="0"/>
                        <a:t> headers</a:t>
                      </a:r>
                      <a:endParaRPr lang="en-GB" sz="2800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28496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178D4E4-2984-4BB8-BC82-C0F48EAB0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134" y="4391516"/>
            <a:ext cx="414564" cy="4145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0AA12B-54BC-480D-83EC-68697638F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995" y="3342219"/>
            <a:ext cx="402371" cy="4145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70543D-625D-4E8C-97E8-87D49A46E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572" y="5984610"/>
            <a:ext cx="414564" cy="3231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709050-55EF-446A-A9AC-660E6FDED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0182" y="3848156"/>
            <a:ext cx="408467" cy="4084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13449D-B4DC-4E3B-A869-69731C6554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7134" y="4910812"/>
            <a:ext cx="377985" cy="377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274C94-88F5-40EE-8CD8-A225CDD15C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4668" y="5425425"/>
            <a:ext cx="402371" cy="396274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083A41E9-5D7C-4890-96DF-38883E2034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624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8A0AFE-E929-4956-8826-218BD54FB257}"/>
              </a:ext>
            </a:extLst>
          </p:cNvPr>
          <p:cNvCxnSpPr/>
          <p:nvPr/>
        </p:nvCxnSpPr>
        <p:spPr>
          <a:xfrm>
            <a:off x="641984" y="6093578"/>
            <a:ext cx="10363200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64B1E-4916-44E0-83F8-D70945B37A2E}"/>
              </a:ext>
            </a:extLst>
          </p:cNvPr>
          <p:cNvCxnSpPr/>
          <p:nvPr/>
        </p:nvCxnSpPr>
        <p:spPr>
          <a:xfrm>
            <a:off x="641984" y="1797067"/>
            <a:ext cx="10363200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CBE9764C-0E70-4DA3-A052-8823B0D5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Request – Example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A74DC4B-1032-4492-8FC9-15A03371C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60" y="1227618"/>
            <a:ext cx="1068943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/users/SoftUni-Tech-Module/repos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marL="216000" indent="-45720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User-Agent: Mozilla/5.0 (Windows NT 10.0; WOW64) AppleWebKit/537.36 (KHTML, like Gecko) Chrome/54.0.2840.71 Safari/537.36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marL="216000" indent="-45720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8D32F36-2115-41A3-8505-5234C4FBE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2" y="5429656"/>
            <a:ext cx="2632507" cy="1017693"/>
          </a:xfrm>
          <a:prstGeom prst="wedgeRoundRectCallout">
            <a:avLst>
              <a:gd name="adj1" fmla="val -77641"/>
              <a:gd name="adj2" fmla="val 313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The request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body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is empty</a:t>
            </a: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23E67529-640B-4CAB-983F-07153E207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7740" y="1835622"/>
            <a:ext cx="3041441" cy="645265"/>
          </a:xfrm>
          <a:prstGeom prst="wedgeRoundRectCallout">
            <a:avLst>
              <a:gd name="adj1" fmla="val -63577"/>
              <a:gd name="adj2" fmla="val -550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HTTP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request line</a:t>
            </a: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C8EA3D1F-E566-42A6-9792-EB1CBC666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334" y="2219125"/>
            <a:ext cx="2507386" cy="645265"/>
          </a:xfrm>
          <a:prstGeom prst="wedgeRoundRectCallout">
            <a:avLst>
              <a:gd name="adj1" fmla="val -70523"/>
              <a:gd name="adj2" fmla="val 401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HTTP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headers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361E6672-06B5-4CCA-92F7-0709C98454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264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DBC67E-F62D-415A-8B32-26D6637591CC}"/>
              </a:ext>
            </a:extLst>
          </p:cNvPr>
          <p:cNvCxnSpPr/>
          <p:nvPr/>
        </p:nvCxnSpPr>
        <p:spPr>
          <a:xfrm>
            <a:off x="753604" y="4805680"/>
            <a:ext cx="10674808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967CFA2-DFFE-4758-9C91-6885B5CC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POST Request – Example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E52FAD8-8E1F-4BD7-AD0D-BE86A1A00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17" y="1287635"/>
            <a:ext cx="10947176" cy="5418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/repos/Tech-Module-Jan-2018/test-repo/issues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User-Agent: Mozilla/4.0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(compatible;MSIE 6.0; Windows NT 5.0)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{"title":"Found a bug",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"body":"I'm having a problem with this.",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"labels":["bug","minor"]}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0DF2203F-5496-422F-9E9B-A1492AEC5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3762" y="1868911"/>
            <a:ext cx="3098861" cy="641387"/>
          </a:xfrm>
          <a:prstGeom prst="wedgeRoundRectCallout">
            <a:avLst>
              <a:gd name="adj1" fmla="val -64656"/>
              <a:gd name="adj2" fmla="val -5977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HTTP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request line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DC97E71-5942-44BC-B89D-C8AB0F5A5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993" y="2019455"/>
            <a:ext cx="2507386" cy="647986"/>
          </a:xfrm>
          <a:prstGeom prst="wedgeRoundRectCallout">
            <a:avLst>
              <a:gd name="adj1" fmla="val -66406"/>
              <a:gd name="adj2" fmla="val 4876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HTTP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headers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907F6D48-782E-4C3F-9759-F9E545477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384" y="4115241"/>
            <a:ext cx="3914625" cy="994713"/>
          </a:xfrm>
          <a:prstGeom prst="wedgeRoundRectCallout">
            <a:avLst>
              <a:gd name="adj1" fmla="val -66833"/>
              <a:gd name="adj2" fmla="val 441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The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request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body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holds  the submitted data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CB70F6-B672-42F1-974D-E4586C805415}"/>
              </a:ext>
            </a:extLst>
          </p:cNvPr>
          <p:cNvCxnSpPr/>
          <p:nvPr/>
        </p:nvCxnSpPr>
        <p:spPr>
          <a:xfrm>
            <a:off x="753604" y="1757680"/>
            <a:ext cx="10674808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FD6F707E-4A46-496F-8B85-0BBE037D95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932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Basics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HTML Forms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Request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Response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URL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50CCFC-212C-482C-952A-A4D0BE2C7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643" y="3351703"/>
            <a:ext cx="3619500" cy="3476625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F3CF751E-7C6D-4DA2-94CE-53C8607EA0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7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2F28-37ED-440D-98A1-8486C2E3A75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HTTP Response</a:t>
            </a:r>
            <a:endParaRPr lang="bg-BG"/>
          </a:p>
        </p:txBody>
      </p:sp>
      <p:pic>
        <p:nvPicPr>
          <p:cNvPr id="7" name="Picture 2" descr="&amp;Rcy;&amp;iecy;&amp;zcy;&amp;ucy;&amp;lcy;&amp;tcy;&amp;acy;&amp;tcy; &amp;scy; &amp;icy;&amp;zcy;&amp;ocy;&amp;bcy;&amp;rcy;&amp;acy;&amp;zhcy;&amp;iecy;&amp;ncy;&amp;icy;&amp;iecy; &amp;zcy;&amp;acy; response png">
            <a:extLst>
              <a:ext uri="{FF2B5EF4-FFF2-40B4-BE49-F238E27FC236}">
                <a16:creationId xmlns:a16="http://schemas.microsoft.com/office/drawing/2014/main" id="{5A274C1B-9644-4B85-91BE-0F7F95E3A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484" y="1504648"/>
            <a:ext cx="2483032" cy="248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C178658F-8D38-46A5-8DA0-2C59EDB6115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is a HTTP Response?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681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990B4A-636B-468F-A923-9DDABE52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F014DC9-85E4-46F5-9B52-E6AA72A69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48" y="1295400"/>
            <a:ext cx="10253664" cy="51398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OK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Date: Fri, 1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Nov 2016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9CFD0532-9ABF-4CCD-AF4C-68B7C1CF7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7613" y="1163821"/>
            <a:ext cx="4228119" cy="634078"/>
          </a:xfrm>
          <a:prstGeom prst="wedgeRoundRectCallout">
            <a:avLst>
              <a:gd name="adj1" fmla="val -66440"/>
              <a:gd name="adj2" fmla="val 321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status line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E5B4A84B-D644-4B55-8692-BE9FA0BBF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226" y="3072744"/>
            <a:ext cx="2647646" cy="1040915"/>
          </a:xfrm>
          <a:prstGeom prst="wedgeRoundRectCallout">
            <a:avLst>
              <a:gd name="adj1" fmla="val -70858"/>
              <a:gd name="adj2" fmla="val -3256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headers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BE6F9B1-3062-42FB-B44F-21D53CC3D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612" y="4963508"/>
            <a:ext cx="2667000" cy="1036836"/>
          </a:xfrm>
          <a:prstGeom prst="wedgeRoundRectCallout">
            <a:avLst>
              <a:gd name="adj1" fmla="val -69913"/>
              <a:gd name="adj2" fmla="val 285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body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792382-EE06-42F4-BC6D-4AFB4136EC64}"/>
              </a:ext>
            </a:extLst>
          </p:cNvPr>
          <p:cNvCxnSpPr/>
          <p:nvPr/>
        </p:nvCxnSpPr>
        <p:spPr>
          <a:xfrm>
            <a:off x="1114441" y="4572000"/>
            <a:ext cx="9932971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82B85A-B4F1-41EB-B1F5-C3CF434FBE96}"/>
              </a:ext>
            </a:extLst>
          </p:cNvPr>
          <p:cNvCxnSpPr/>
          <p:nvPr/>
        </p:nvCxnSpPr>
        <p:spPr>
          <a:xfrm>
            <a:off x="1114441" y="1857984"/>
            <a:ext cx="9932971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87A75F34-2A39-4B16-A9AE-D2FAB305F3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246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F43D30-5D68-4ED2-BE81-864F2D45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Status Codes</a:t>
            </a:r>
          </a:p>
        </p:txBody>
      </p:sp>
      <p:graphicFrame>
        <p:nvGraphicFramePr>
          <p:cNvPr id="6" name="Group 134">
            <a:extLst>
              <a:ext uri="{FF2B5EF4-FFF2-40B4-BE49-F238E27FC236}">
                <a16:creationId xmlns:a16="http://schemas.microsoft.com/office/drawing/2014/main" id="{4B6BE77F-D263-452C-86B9-F9A9D9630B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5385463"/>
              </p:ext>
            </p:extLst>
          </p:nvPr>
        </p:nvGraphicFramePr>
        <p:xfrm>
          <a:off x="714509" y="1112009"/>
          <a:ext cx="10740997" cy="5638800"/>
        </p:xfrm>
        <a:graphic>
          <a:graphicData uri="http://schemas.openxmlformats.org/drawingml/2006/table">
            <a:tbl>
              <a:tblPr/>
              <a:tblGrid>
                <a:gridCol w="2149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6840">
                  <a:extLst>
                    <a:ext uri="{9D8B030D-6E8A-4147-A177-3AD203B41FA5}">
                      <a16:colId xmlns:a16="http://schemas.microsoft.com/office/drawing/2014/main" val="3077706015"/>
                    </a:ext>
                  </a:extLst>
                </a:gridCol>
              </a:tblGrid>
              <a:tr h="456227">
                <a:tc>
                  <a:txBody>
                    <a:bodyPr/>
                    <a:lstStyle/>
                    <a:p>
                      <a:r>
                        <a:rPr lang="en-GB" sz="3000" b="1" dirty="0">
                          <a:effectLst/>
                        </a:rPr>
                        <a:t>Status Code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b="1" dirty="0">
                          <a:effectLst/>
                        </a:rPr>
                        <a:t>Action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b="1" dirty="0">
                          <a:effectLst/>
                        </a:rPr>
                        <a:t>Description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OK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Successfully</a:t>
                      </a:r>
                      <a:r>
                        <a:rPr lang="en-GB" sz="2800" baseline="0" dirty="0"/>
                        <a:t> retrieved resource</a:t>
                      </a:r>
                      <a:endParaRPr lang="en-GB" sz="2800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201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Created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A new resource was created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204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 Content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Request</a:t>
                      </a:r>
                      <a:r>
                        <a:rPr lang="en-GB" sz="2800" baseline="0" dirty="0"/>
                        <a:t> has nothing to return</a:t>
                      </a:r>
                      <a:endParaRPr lang="en-GB" sz="2800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678590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301 </a:t>
                      </a:r>
                      <a:r>
                        <a:rPr lang="en-GB" sz="2800" b="0" dirty="0"/>
                        <a:t>/</a:t>
                      </a:r>
                      <a:r>
                        <a:rPr lang="en-GB" sz="2800" b="1" dirty="0"/>
                        <a:t> 302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Moved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Moved to another location (redirect)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486445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Bad Request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Invalid request / syntax error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563072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401 </a:t>
                      </a:r>
                      <a:r>
                        <a:rPr lang="en-GB" sz="2800" b="0" dirty="0"/>
                        <a:t>/</a:t>
                      </a:r>
                      <a:r>
                        <a:rPr lang="en-GB" sz="2800" b="1" dirty="0"/>
                        <a:t> 403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Unauthorized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A</a:t>
                      </a:r>
                      <a:r>
                        <a:rPr lang="en-GB" sz="2800" baseline="0" dirty="0"/>
                        <a:t>uthentication failed / Access denied</a:t>
                      </a:r>
                      <a:endParaRPr lang="en-GB" sz="2800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284960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404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Not Found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Invalid resource 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904641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409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Conflict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Conflict was detected, e.g. duplicated email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938302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500 </a:t>
                      </a:r>
                      <a:r>
                        <a:rPr lang="en-GB" sz="2800" b="0" dirty="0"/>
                        <a:t>/</a:t>
                      </a:r>
                      <a:r>
                        <a:rPr lang="en-GB" sz="2800" b="1" dirty="0"/>
                        <a:t> 503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Server Error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Internal server</a:t>
                      </a:r>
                      <a:r>
                        <a:rPr lang="en-GB" sz="2800" baseline="0" dirty="0"/>
                        <a:t> error / Service unavailable</a:t>
                      </a:r>
                      <a:endParaRPr lang="en-GB" sz="2800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477958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FF240ECD-281D-4A19-9A52-8C1048B0D2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174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1C3E26-DF55-4AC7-8A25-7DDEBAF88A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sz="3600" dirty="0">
                <a:solidFill>
                  <a:schemeClr val="bg1"/>
                </a:solidFill>
              </a:rPr>
              <a:t> /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Content-Disposition</a:t>
            </a:r>
            <a:r>
              <a:rPr lang="en-US" sz="3600" dirty="0"/>
              <a:t> headers </a:t>
            </a:r>
            <a:br>
              <a:rPr lang="en-US" sz="3600" dirty="0"/>
            </a:br>
            <a:r>
              <a:rPr lang="en-US" sz="3600" dirty="0"/>
              <a:t>specify how the HTTP request / response body should be </a:t>
            </a:r>
            <a:br>
              <a:rPr lang="en-US" sz="3600" dirty="0"/>
            </a:br>
            <a:r>
              <a:rPr lang="en-US" sz="3600" dirty="0"/>
              <a:t>processed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4FE94-9BD7-40A4-8118-5B95FBEC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Content-Type and Disposition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2FC9D22-D041-43E4-86A5-21BAD742C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17" y="3556000"/>
            <a:ext cx="6074889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application/json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21E44B8-4064-4C95-BA46-149AF07E2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17" y="4970445"/>
            <a:ext cx="10773992" cy="1320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application/pdf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Content-Disposition: attachment; filename="Financial-Report-April-2016.pdf"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EA6F4B0-C51A-41D9-98DE-3FE2EB0EA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252" y="3103070"/>
            <a:ext cx="4648200" cy="1029473"/>
          </a:xfrm>
          <a:prstGeom prst="wedgeRoundRectCallout">
            <a:avLst>
              <a:gd name="adj1" fmla="val -53509"/>
              <a:gd name="adj2" fmla="val 514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UTF-8 encoded HTML page. Will be shown in the browser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16CEEB55-7D10-4A8C-9FD5-7203AC247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8652" y="5833144"/>
            <a:ext cx="6008140" cy="953453"/>
          </a:xfrm>
          <a:prstGeom prst="wedgeRoundRectCallout">
            <a:avLst>
              <a:gd name="adj1" fmla="val -57262"/>
              <a:gd name="adj2" fmla="val -384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noProof="1">
                <a:solidFill>
                  <a:schemeClr val="bg2"/>
                </a:solidFill>
                <a:cs typeface="Consolas" pitchFamily="49" charset="0"/>
              </a:rPr>
              <a:t>This will download a PDF file named</a:t>
            </a:r>
            <a:r>
              <a:rPr lang="en-US" sz="26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Financial-Report-April-2016.pdf</a:t>
            </a:r>
            <a:endParaRPr lang="en-US" sz="2600" b="1" noProof="1">
              <a:solidFill>
                <a:schemeClr val="bg1"/>
              </a:solidFill>
              <a:cs typeface="Consolas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B219F14-A830-48E3-BD85-DD9FE922A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17" y="4251195"/>
            <a:ext cx="7733523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charset=utf-8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EC36D60-C839-4BE5-B006-77910C31A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753" y="2799755"/>
            <a:ext cx="3276600" cy="570044"/>
          </a:xfrm>
          <a:prstGeom prst="wedgeRoundRectCallout">
            <a:avLst>
              <a:gd name="adj1" fmla="val -61902"/>
              <a:gd name="adj2" fmla="val 614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JSON-encoded data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72383B8E-A00D-46AE-B092-AE3BCFC5BF07}"/>
              </a:ext>
            </a:extLst>
          </p:cNvPr>
          <p:cNvSpPr txBox="1">
            <a:spLocks/>
          </p:cNvSpPr>
          <p:nvPr/>
        </p:nvSpPr>
        <p:spPr>
          <a:xfrm>
            <a:off x="183502" y="2876443"/>
            <a:ext cx="2646058" cy="67955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/>
              <a:t>Examples: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3D5BE4A5-712A-4B99-BE87-3D159025BF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508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74F114-DB66-48EA-B89F-8BE3304CE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HTTP request: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HTTP response: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C6FB64-89F3-4DB8-AD00-794C9961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Conversation: Example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C11804B-AF4B-4B28-8B47-73C321161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492" y="3515256"/>
            <a:ext cx="76962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Date: Tue, 16 Jan 2018 15:13:41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latin typeface="Consolas" pitchFamily="49" charset="0"/>
                <a:cs typeface="Consolas" pitchFamily="49" charset="0"/>
              </a:rPr>
              <a:t>Tue, 16 Jan 2018 15:13:42 GMT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Content-Length: 18586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&lt;html&gt;&lt;title&gt;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Курсовете от</a:t>
            </a:r>
            <a:r>
              <a:rPr lang="en-GB" sz="2200" b="1" noProof="1">
                <a:latin typeface="Consolas" pitchFamily="49" charset="0"/>
                <a:cs typeface="Consolas" pitchFamily="49" charset="0"/>
              </a:rPr>
              <a:t>…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&lt;/title&gt;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DD7A788-19FB-4993-BC3B-58260ABD6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4584" y="5068445"/>
            <a:ext cx="3880531" cy="998230"/>
          </a:xfrm>
          <a:prstGeom prst="wedgeRoundRectCallout">
            <a:avLst>
              <a:gd name="adj1" fmla="val -95835"/>
              <a:gd name="adj2" fmla="val -166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empty line denotes the end of the response header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A9663B6-2406-4563-8096-6589C070E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492" y="1493640"/>
            <a:ext cx="7086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/</a:t>
            </a:r>
            <a:r>
              <a:rPr lang="en-GB" sz="2200" b="1" noProof="1">
                <a:latin typeface="Consolas" pitchFamily="49" charset="0"/>
                <a:cs typeface="Consolas" pitchFamily="49" charset="0"/>
              </a:rPr>
              <a:t>trainings/courses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Host: www.softuni.bg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0923B940-2A7D-4D14-9D24-9C8B6EEAB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216" y="2685685"/>
            <a:ext cx="3901736" cy="990847"/>
          </a:xfrm>
          <a:prstGeom prst="wedgeRoundRectCallout">
            <a:avLst>
              <a:gd name="adj1" fmla="val -81078"/>
              <a:gd name="adj2" fmla="val -4178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empty line denotes the end of the request header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82E6F4B-5587-4C85-8E21-7642AE5E7D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729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A09E-3817-48DA-9D6F-7C320FEDFDA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URL</a:t>
            </a:r>
            <a:endParaRPr lang="bg-BG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438972-9155-4002-9AA5-17A114BAA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03" y="1193800"/>
            <a:ext cx="3250793" cy="325079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5CB0DD94-7761-40CE-8BFE-49564238DCA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Uniform Resource Locator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923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B5C1B1-5456-49F4-985F-E41ED8FF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Uniform Resource Locator (URL)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87558E-D12C-4A6B-B2AF-4D0AF649BDD3}"/>
              </a:ext>
            </a:extLst>
          </p:cNvPr>
          <p:cNvSpPr/>
          <p:nvPr/>
        </p:nvSpPr>
        <p:spPr>
          <a:xfrm>
            <a:off x="976309" y="1205161"/>
            <a:ext cx="799896" cy="468382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87C57C-4BBC-40C2-8F38-463CB00C7663}"/>
              </a:ext>
            </a:extLst>
          </p:cNvPr>
          <p:cNvSpPr/>
          <p:nvPr/>
        </p:nvSpPr>
        <p:spPr>
          <a:xfrm>
            <a:off x="2231747" y="1213444"/>
            <a:ext cx="1719537" cy="468382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E4BC22-AD8C-4F96-8710-BBCC7C4112D0}"/>
              </a:ext>
            </a:extLst>
          </p:cNvPr>
          <p:cNvSpPr/>
          <p:nvPr/>
        </p:nvSpPr>
        <p:spPr>
          <a:xfrm>
            <a:off x="4101582" y="1213444"/>
            <a:ext cx="667008" cy="468382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DEE924-0413-4562-B875-1B319B1390F0}"/>
              </a:ext>
            </a:extLst>
          </p:cNvPr>
          <p:cNvSpPr/>
          <p:nvPr/>
        </p:nvSpPr>
        <p:spPr>
          <a:xfrm>
            <a:off x="4920990" y="1213444"/>
            <a:ext cx="2368805" cy="468382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97F44A-1DA5-4FD2-98A0-4CD0195DCAFC}"/>
              </a:ext>
            </a:extLst>
          </p:cNvPr>
          <p:cNvSpPr/>
          <p:nvPr/>
        </p:nvSpPr>
        <p:spPr>
          <a:xfrm>
            <a:off x="7456483" y="1213444"/>
            <a:ext cx="2160791" cy="468382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F9C384-A9ED-4429-A027-A147E47AA1C1}"/>
              </a:ext>
            </a:extLst>
          </p:cNvPr>
          <p:cNvSpPr/>
          <p:nvPr/>
        </p:nvSpPr>
        <p:spPr>
          <a:xfrm>
            <a:off x="9818683" y="1213444"/>
            <a:ext cx="1430082" cy="468382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2F090A0-720E-4A9D-9CCE-82718E4BDE4B}"/>
              </a:ext>
            </a:extLst>
          </p:cNvPr>
          <p:cNvSpPr txBox="1">
            <a:spLocks noChangeArrowheads="1"/>
          </p:cNvSpPr>
          <p:nvPr/>
        </p:nvSpPr>
        <p:spPr>
          <a:xfrm>
            <a:off x="-135298" y="2999509"/>
            <a:ext cx="12017418" cy="3535654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Protocol</a:t>
            </a:r>
            <a:r>
              <a:rPr lang="en-US" sz="2800" dirty="0"/>
              <a:t> for communicating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</a:t>
            </a:r>
            <a:r>
              <a:rPr lang="en-US" sz="2800" dirty="0"/>
              <a:t>...) – HTTP in most cases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Host</a:t>
            </a:r>
            <a:r>
              <a:rPr lang="en-US" sz="2800" dirty="0"/>
              <a:t> or IP address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www.softuni.bg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gmail.com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127.0.0.1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</a:t>
            </a:r>
            <a:r>
              <a:rPr lang="en-US" sz="28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Port</a:t>
            </a:r>
            <a:r>
              <a:rPr lang="en-US" sz="2800" dirty="0"/>
              <a:t> (the default port is </a:t>
            </a:r>
            <a:r>
              <a:rPr lang="en-US" sz="2800" b="1" dirty="0">
                <a:solidFill>
                  <a:schemeClr val="bg1"/>
                </a:solidFill>
              </a:rPr>
              <a:t>80</a:t>
            </a:r>
            <a:r>
              <a:rPr lang="en-US" sz="2800" dirty="0"/>
              <a:t>) – a number in range [0…65535]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dirty="0"/>
              <a:t>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/forum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/path/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index.php</a:t>
            </a:r>
            <a:r>
              <a:rPr lang="en-US" sz="28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 string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/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id=27&amp;lang=en</a:t>
            </a:r>
            <a:r>
              <a:rPr lang="en-US" sz="28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Fragment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#lectures</a:t>
            </a:r>
            <a:r>
              <a:rPr lang="en-US" sz="2800" dirty="0"/>
              <a:t>) – used on the client to navigate to some section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1C129FA-8E37-4512-9F20-9169D3412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09" y="1241948"/>
            <a:ext cx="1028864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http://mysite.com:8080/demo/index.php?id=27&amp;lang=en#lectures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AFB3399E-961F-4FBC-91A9-9A32EF640870}"/>
              </a:ext>
            </a:extLst>
          </p:cNvPr>
          <p:cNvSpPr/>
          <p:nvPr/>
        </p:nvSpPr>
        <p:spPr>
          <a:xfrm rot="5400000">
            <a:off x="1295456" y="1400557"/>
            <a:ext cx="212402" cy="72051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C4E09-7363-481F-8198-E0CD8AEA1175}"/>
              </a:ext>
            </a:extLst>
          </p:cNvPr>
          <p:cNvSpPr txBox="1"/>
          <p:nvPr/>
        </p:nvSpPr>
        <p:spPr>
          <a:xfrm>
            <a:off x="780125" y="1935320"/>
            <a:ext cx="1480472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Protocol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A72E3AED-5E34-42B9-A4D1-0F6CD198C4CD}"/>
              </a:ext>
            </a:extLst>
          </p:cNvPr>
          <p:cNvSpPr/>
          <p:nvPr/>
        </p:nvSpPr>
        <p:spPr>
          <a:xfrm rot="5400000">
            <a:off x="2992596" y="922617"/>
            <a:ext cx="212402" cy="16764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391204-E928-403A-B4D6-7088EF8AE596}"/>
              </a:ext>
            </a:extLst>
          </p:cNvPr>
          <p:cNvSpPr txBox="1"/>
          <p:nvPr/>
        </p:nvSpPr>
        <p:spPr>
          <a:xfrm>
            <a:off x="2664295" y="1930514"/>
            <a:ext cx="1057630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Host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38EA6187-B7A6-492F-AC9E-B8DD9B909173}"/>
              </a:ext>
            </a:extLst>
          </p:cNvPr>
          <p:cNvSpPr/>
          <p:nvPr/>
        </p:nvSpPr>
        <p:spPr>
          <a:xfrm rot="5400000">
            <a:off x="4322793" y="1435509"/>
            <a:ext cx="212402" cy="65061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3A0C11-FA16-4F4E-A8D8-8AC803CFEA67}"/>
              </a:ext>
            </a:extLst>
          </p:cNvPr>
          <p:cNvSpPr txBox="1"/>
          <p:nvPr/>
        </p:nvSpPr>
        <p:spPr>
          <a:xfrm>
            <a:off x="4065573" y="1930513"/>
            <a:ext cx="874074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Port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0A72A8BD-9439-4B8F-97E5-8E1C82C9C6D9}"/>
              </a:ext>
            </a:extLst>
          </p:cNvPr>
          <p:cNvSpPr/>
          <p:nvPr/>
        </p:nvSpPr>
        <p:spPr>
          <a:xfrm rot="5400000">
            <a:off x="5995350" y="572574"/>
            <a:ext cx="212403" cy="237648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B27D19-0F09-4549-B9D3-3B5A13031175}"/>
              </a:ext>
            </a:extLst>
          </p:cNvPr>
          <p:cNvSpPr txBox="1"/>
          <p:nvPr/>
        </p:nvSpPr>
        <p:spPr>
          <a:xfrm>
            <a:off x="5741713" y="1930512"/>
            <a:ext cx="874074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Path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57FF2039-B80F-4351-9615-318A74A16943}"/>
              </a:ext>
            </a:extLst>
          </p:cNvPr>
          <p:cNvSpPr/>
          <p:nvPr/>
        </p:nvSpPr>
        <p:spPr>
          <a:xfrm rot="5400000">
            <a:off x="8440893" y="655919"/>
            <a:ext cx="212405" cy="22098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D1D0A8-33BA-42B1-9732-AB5323B4CC13}"/>
              </a:ext>
            </a:extLst>
          </p:cNvPr>
          <p:cNvSpPr txBox="1"/>
          <p:nvPr/>
        </p:nvSpPr>
        <p:spPr>
          <a:xfrm>
            <a:off x="7751265" y="1943512"/>
            <a:ext cx="1885262" cy="954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Query String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DCF6FDC9-3302-45D5-A39A-942370B7AFBD}"/>
              </a:ext>
            </a:extLst>
          </p:cNvPr>
          <p:cNvSpPr/>
          <p:nvPr/>
        </p:nvSpPr>
        <p:spPr>
          <a:xfrm rot="5400000">
            <a:off x="10383994" y="1075016"/>
            <a:ext cx="212403" cy="13716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EE8807-A1DD-4598-A332-8A0261D56E4D}"/>
              </a:ext>
            </a:extLst>
          </p:cNvPr>
          <p:cNvSpPr txBox="1"/>
          <p:nvPr/>
        </p:nvSpPr>
        <p:spPr>
          <a:xfrm>
            <a:off x="9643185" y="1924959"/>
            <a:ext cx="2003825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Fragment</a:t>
            </a: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4C2A61F1-794B-4942-B130-B104111C55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920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CD9D1-18D1-4FB9-81B9-F172BB989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544" y="4282518"/>
            <a:ext cx="9930912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http://example.com/path/to/page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name=ferret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color=purple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130C082-38AD-4FD0-B7E8-771CFFD3AFCC}"/>
              </a:ext>
            </a:extLst>
          </p:cNvPr>
          <p:cNvSpPr txBox="1">
            <a:spLocks/>
          </p:cNvSpPr>
          <p:nvPr/>
        </p:nvSpPr>
        <p:spPr>
          <a:xfrm>
            <a:off x="190413" y="1151122"/>
            <a:ext cx="11804822" cy="2963678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Query string contains data that is not part of the path structure</a:t>
            </a:r>
          </a:p>
          <a:p>
            <a:pPr>
              <a:lnSpc>
                <a:spcPct val="110000"/>
              </a:lnSpc>
            </a:pPr>
            <a:r>
              <a:rPr lang="en-US" dirty="0"/>
              <a:t>Commonly used in searches and dynamic pages</a:t>
            </a:r>
          </a:p>
          <a:p>
            <a:pPr>
              <a:lnSpc>
                <a:spcPct val="110000"/>
              </a:lnSpc>
            </a:pPr>
            <a:r>
              <a:rPr lang="en-US" dirty="0"/>
              <a:t>It is the part of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/>
              <a:t> following a question mark 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/>
              <a:t>)</a:t>
            </a:r>
          </a:p>
          <a:p>
            <a:pPr>
              <a:lnSpc>
                <a:spcPct val="110000"/>
              </a:lnSpc>
            </a:pPr>
            <a:r>
              <a:rPr lang="en-US" dirty="0"/>
              <a:t>Multiple</a:t>
            </a:r>
            <a:r>
              <a:rPr lang="bg-BG" dirty="0"/>
              <a:t> </a:t>
            </a:r>
            <a:r>
              <a:rPr lang="en-US" dirty="0"/>
              <a:t>parameters are separated by some delimiter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D42737C-82D5-453C-8A7F-3FF57D8DE2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577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Encoding</a:t>
            </a:r>
            <a:endParaRPr lang="bg-BG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17D7BAD-10C9-4711-8158-4A9C263081CD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89273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/>
              <a:t>URLs are </a:t>
            </a:r>
            <a:r>
              <a:rPr lang="en-US" sz="3000" b="1" dirty="0">
                <a:solidFill>
                  <a:schemeClr val="bg1"/>
                </a:solidFill>
              </a:rPr>
              <a:t>encoded</a:t>
            </a:r>
            <a:r>
              <a:rPr lang="en-US" sz="3000" dirty="0"/>
              <a:t> according </a:t>
            </a:r>
            <a:r>
              <a:rPr lang="en-US" sz="3000" b="1" dirty="0">
                <a:hlinkClick r:id="rId2"/>
              </a:rPr>
              <a:t>RFC </a:t>
            </a:r>
            <a:r>
              <a:rPr lang="en-US" sz="3000" b="1" dirty="0">
                <a:cs typeface="Consolas" pitchFamily="49" charset="0"/>
                <a:hlinkClick r:id="rId2"/>
              </a:rPr>
              <a:t>1738</a:t>
            </a:r>
            <a:r>
              <a:rPr lang="en-US" sz="3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Unreserved URL characters – have no special meaning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Reserved URL characters – can have a </a:t>
            </a:r>
            <a:r>
              <a:rPr lang="en-US" sz="3000" b="1" dirty="0">
                <a:solidFill>
                  <a:schemeClr val="bg1"/>
                </a:solidFill>
              </a:rPr>
              <a:t>special meaning </a:t>
            </a:r>
            <a:r>
              <a:rPr lang="en-US" sz="3000" dirty="0"/>
              <a:t>in the URL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Reserved characters are </a:t>
            </a:r>
            <a:r>
              <a:rPr lang="en-US" sz="3000" b="1" dirty="0">
                <a:solidFill>
                  <a:schemeClr val="bg1"/>
                </a:solidFill>
              </a:rPr>
              <a:t>escaped</a:t>
            </a:r>
            <a:r>
              <a:rPr lang="en-US" sz="3000" dirty="0"/>
              <a:t> by </a:t>
            </a:r>
            <a:r>
              <a:rPr lang="en-US" sz="3000" b="1" dirty="0">
                <a:solidFill>
                  <a:schemeClr val="bg1"/>
                </a:solidFill>
              </a:rPr>
              <a:t>percent encoding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Space</a:t>
            </a:r>
            <a:r>
              <a:rPr lang="en-US" sz="3000" dirty="0"/>
              <a:t> is encoded as "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dirty="0"/>
              <a:t>" or 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%20</a:t>
            </a:r>
            <a:r>
              <a:rPr lang="en-US" sz="3000" dirty="0"/>
              <a:t>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BBBD76-3196-4D05-B2A6-7C64BE5A6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2416634"/>
            <a:ext cx="2088534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[0-9a-zA-Z]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53667C-168A-487D-8228-53452559C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3654163"/>
            <a:ext cx="8955866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!  *  '  (  )  ;  :  @  &amp;  =  +  $  /  ,  ?  #  [  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0519B8-EEF5-44C3-8EB2-EB63E9696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4891692"/>
            <a:ext cx="3749383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%[character hex code]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91F9CBC-AFA0-4615-A26F-4018D6AE4D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964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C6F9D979-622A-4532-9A40-30B4D29DE7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403" y="115112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All other characters are escaped by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URL Encoding – 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4093" y="5739453"/>
            <a:ext cx="2881200" cy="355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Наков-</a:t>
            </a:r>
            <a:r>
              <a:rPr lang="ja-JP" altLang="en-US" b="1" noProof="1">
                <a:latin typeface="Consolas" pitchFamily="49" charset="0"/>
                <a:cs typeface="Consolas" pitchFamily="49" charset="0"/>
              </a:rPr>
              <a:t>爱</a:t>
            </a:r>
            <a:r>
              <a:rPr lang="en-US" altLang="ja-JP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SoftUni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CEAC20-CD81-49C9-847B-60A7E7BDF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29" y="5735519"/>
            <a:ext cx="6254596" cy="355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e-DE" b="1" noProof="1">
                <a:latin typeface="Consolas" pitchFamily="49" charset="0"/>
                <a:cs typeface="Consolas" pitchFamily="49" charset="0"/>
              </a:rPr>
              <a:t>%D0%9D%D0%B0%D0%BA%D0%BE%D0%B2-%E7%88%B1-SoftUni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1ED42EF-86D0-4CB7-9AAE-43B7CD058133}"/>
              </a:ext>
            </a:extLst>
          </p:cNvPr>
          <p:cNvSpPr/>
          <p:nvPr/>
        </p:nvSpPr>
        <p:spPr>
          <a:xfrm>
            <a:off x="3211977" y="5718317"/>
            <a:ext cx="343168" cy="3898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53808020-CBDF-479D-8209-B309BD059C84}"/>
              </a:ext>
            </a:extLst>
          </p:cNvPr>
          <p:cNvGraphicFramePr>
            <a:graphicFrameLocks/>
          </p:cNvGraphicFramePr>
          <p:nvPr/>
        </p:nvGraphicFramePr>
        <p:xfrm>
          <a:off x="533400" y="2026920"/>
          <a:ext cx="6858000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2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effectLst/>
                        </a:rPr>
                        <a:t>Char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effectLst/>
                        </a:rPr>
                        <a:t>URL  Encoding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щ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%D1%89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08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AutoShape 7">
            <a:extLst>
              <a:ext uri="{FF2B5EF4-FFF2-40B4-BE49-F238E27FC236}">
                <a16:creationId xmlns:a16="http://schemas.microsoft.com/office/drawing/2014/main" id="{85E8F5D9-FD79-4C06-8700-34B7100BE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397" y="3708438"/>
            <a:ext cx="3497344" cy="1788221"/>
          </a:xfrm>
          <a:prstGeom prst="wedgeRoundRectCallout">
            <a:avLst>
              <a:gd name="adj1" fmla="val -34432"/>
              <a:gd name="adj2" fmla="val 5792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Each character is converted to its </a:t>
            </a:r>
            <a:r>
              <a:rPr lang="en-US" sz="2400" b="1" dirty="0"/>
              <a:t>ASCII value</a:t>
            </a:r>
            <a:r>
              <a:rPr lang="en-US" sz="2400" b="1" dirty="0">
                <a:solidFill>
                  <a:schemeClr val="bg2"/>
                </a:solidFill>
              </a:rPr>
              <a:t>, represented as </a:t>
            </a:r>
            <a:r>
              <a:rPr lang="en-US" sz="2400" b="1" dirty="0">
                <a:solidFill>
                  <a:schemeClr val="bg1"/>
                </a:solidFill>
              </a:rPr>
              <a:t>hexadecimal</a:t>
            </a:r>
            <a:r>
              <a:rPr lang="en-US" sz="2400" b="1" dirty="0">
                <a:solidFill>
                  <a:schemeClr val="bg2"/>
                </a:solidFill>
              </a:rPr>
              <a:t> digits</a:t>
            </a:r>
            <a:endParaRPr lang="bg-BG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F118C29-3534-4067-9F57-2871AD817B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613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2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#fund-common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66729DF-E5B5-4852-8522-83B30D0AC4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24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and Invalid URLs – Examples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49B1F61-E6E8-4FFE-874D-7697DFB1C226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3476863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Some valid URLs: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Some invalid URLs: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81B0F1-A358-4A69-A0ED-B91AA2452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33" y="1886129"/>
            <a:ext cx="10790781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http://www.google.bg/search?sourceid=navclient&amp;ie=UTF-8&amp;rlz=1T4GGLL_enBG369BG369&amp;q=http+get+vs+post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A72D93-7E00-4091-A3C4-4C236394D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2980232"/>
            <a:ext cx="10790781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http://bg.wikipedia.org/wiki/%D0%A1%D0%BE%D1%84%D1%82%D1%83%D0%B5%D1%80%D0%BD%D0%B0_%D0%B0%D0%BA%D0%B0%D0%B4%D0%B5%D0%BC%D0%B8%D1%8F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B8E822-3F81-487D-B7BE-904D84CFE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4890802"/>
            <a:ext cx="6993255" cy="42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http://www.google.bg/search?&amp;q=C# .NET 4.0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CA1550-FE58-4C05-BC0D-4985C9FA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5715000"/>
            <a:ext cx="5980480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http://www.google.bg/search?&amp;q=</a:t>
            </a:r>
            <a:r>
              <a:rPr lang="bg-BG" sz="2300" b="1" noProof="1">
                <a:latin typeface="Consolas" pitchFamily="49" charset="0"/>
                <a:cs typeface="Consolas" pitchFamily="49" charset="0"/>
              </a:rPr>
              <a:t>бира</a:t>
            </a:r>
            <a:endParaRPr lang="en-US" sz="23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1985BE-BA39-49AC-ACAF-2A0A1C6A03A2}"/>
              </a:ext>
            </a:extLst>
          </p:cNvPr>
          <p:cNvSpPr/>
          <p:nvPr/>
        </p:nvSpPr>
        <p:spPr>
          <a:xfrm>
            <a:off x="5706836" y="4841960"/>
            <a:ext cx="2000250" cy="458096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ED77F4A-3B92-4FCD-B30D-685BC176B95C}"/>
              </a:ext>
            </a:extLst>
          </p:cNvPr>
          <p:cNvSpPr/>
          <p:nvPr/>
        </p:nvSpPr>
        <p:spPr>
          <a:xfrm>
            <a:off x="5706836" y="5715000"/>
            <a:ext cx="839788" cy="458096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D879DBEB-5A38-4548-890D-155D375BC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378" y="3792921"/>
            <a:ext cx="3478935" cy="934654"/>
          </a:xfrm>
          <a:prstGeom prst="wedgeRoundRectCallout">
            <a:avLst>
              <a:gd name="adj1" fmla="val -56138"/>
              <a:gd name="adj2" fmla="val 469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Should be: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C%23+.NET+4.0</a:t>
            </a: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18F7A672-3881-4384-838D-BF531F915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379" y="5454153"/>
            <a:ext cx="3478935" cy="934654"/>
          </a:xfrm>
          <a:prstGeom prst="wedgeRoundRectCallout">
            <a:avLst>
              <a:gd name="adj1" fmla="val -58786"/>
              <a:gd name="adj2" fmla="val -668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Should be: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%D0%B1 %D0%B8%D1%80%D0%B0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68BCA1B-A8A8-4E63-BFB9-280BA37423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39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910FB6-8672-47E0-9139-E44BE9A48E1B}"/>
              </a:ext>
            </a:extLst>
          </p:cNvPr>
          <p:cNvSpPr/>
          <p:nvPr/>
        </p:nvSpPr>
        <p:spPr>
          <a:xfrm>
            <a:off x="813186" y="1541713"/>
            <a:ext cx="788726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HTTP works with message pairs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HTTP request </a:t>
            </a:r>
            <a:r>
              <a:rPr lang="en-US" sz="3200" dirty="0">
                <a:solidFill>
                  <a:schemeClr val="bg2"/>
                </a:solidFill>
              </a:rPr>
              <a:t>and </a:t>
            </a:r>
            <a:r>
              <a:rPr lang="en-US" sz="3200" b="1" dirty="0">
                <a:solidFill>
                  <a:schemeClr val="bg1"/>
                </a:solidFill>
              </a:rPr>
              <a:t>HTTP response</a:t>
            </a:r>
          </a:p>
          <a:p>
            <a:endParaRPr lang="en-GB" sz="3200" b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GB" sz="3200" b="1" dirty="0">
              <a:solidFill>
                <a:schemeClr val="bg2"/>
              </a:solidFill>
            </a:endParaRPr>
          </a:p>
          <a:p>
            <a:endParaRPr lang="en-US" sz="3200" b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URL</a:t>
            </a:r>
            <a:r>
              <a:rPr lang="en-US" sz="3200" dirty="0">
                <a:solidFill>
                  <a:schemeClr val="bg2"/>
                </a:solidFill>
              </a:rPr>
              <a:t> parts define: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bg1"/>
                </a:solidFill>
              </a:rPr>
              <a:t>protocol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host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port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path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query string</a:t>
            </a:r>
            <a:r>
              <a:rPr lang="en-US" sz="3000" dirty="0">
                <a:solidFill>
                  <a:schemeClr val="bg2"/>
                </a:solidFill>
              </a:rPr>
              <a:t>, and </a:t>
            </a:r>
            <a:r>
              <a:rPr lang="en-US" sz="3000" b="1" dirty="0">
                <a:solidFill>
                  <a:schemeClr val="bg1"/>
                </a:solidFill>
              </a:rPr>
              <a:t>fragment</a:t>
            </a:r>
            <a:endParaRPr lang="bg-BG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665D37E1-0E6E-40CA-95AE-D5E91A5DD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79" y="2754904"/>
            <a:ext cx="5030786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/</a:t>
            </a:r>
            <a:r>
              <a:rPr lang="en-GB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trainings/courses</a:t>
            </a:r>
            <a:r>
              <a:rPr lang="bg-BG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Host: www.softuni.bg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A94DEE2F-8C47-44EE-AF2C-6DB28C8DF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3802" y="2754904"/>
            <a:ext cx="2556927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&lt;html&gt;&lt;title&gt;</a:t>
            </a:r>
            <a:r>
              <a:rPr lang="en-GB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sz="2200" b="1" noProof="1">
              <a:solidFill>
                <a:schemeClr val="bg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5B792B2E-75A6-41F5-A885-CBF57CE013E8}"/>
              </a:ext>
            </a:extLst>
          </p:cNvPr>
          <p:cNvSpPr/>
          <p:nvPr/>
        </p:nvSpPr>
        <p:spPr bwMode="auto">
          <a:xfrm>
            <a:off x="5337609" y="4252726"/>
            <a:ext cx="1359469" cy="731226"/>
          </a:xfrm>
          <a:prstGeom prst="curvedUpArrow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FD6EA339-C657-4FB7-9311-CFF74F2B07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851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7755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63760AE3-CB0F-41EE-9C9C-B10289EB5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901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624EE7C1-EE3A-4037-AAFD-D91A4A6309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65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61AD510-D286-4C6E-A6CC-3A52267882A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3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4F106EA-3CEA-40D6-97F1-6FE98B4369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024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426E28-AC46-4BB7-BD38-85B71E6EADD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HTTP Basics</a:t>
            </a:r>
            <a:endParaRPr lang="bg-B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7F9A18-AC2C-40E1-85AD-CAA51F6DFE10}"/>
              </a:ext>
            </a:extLst>
          </p:cNvPr>
          <p:cNvSpPr txBox="1"/>
          <p:nvPr/>
        </p:nvSpPr>
        <p:spPr>
          <a:xfrm>
            <a:off x="4434840" y="1795695"/>
            <a:ext cx="3703320" cy="16333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800" dirty="0">
                <a:solidFill>
                  <a:schemeClr val="bg2"/>
                </a:solidFill>
              </a:rPr>
              <a:t>http://</a:t>
            </a:r>
          </a:p>
        </p:txBody>
      </p:sp>
    </p:spTree>
    <p:extLst>
      <p:ext uri="{BB962C8B-B14F-4D97-AF65-F5344CB8AC3E}">
        <p14:creationId xmlns:p14="http://schemas.microsoft.com/office/powerpoint/2010/main" val="30570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3C31D9-F3FB-4D99-A60B-3C59DDA29F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(</a:t>
            </a:r>
            <a:r>
              <a:rPr lang="en-US" b="1" dirty="0">
                <a:solidFill>
                  <a:schemeClr val="bg1"/>
                </a:solidFill>
              </a:rPr>
              <a:t>H</a:t>
            </a:r>
            <a:r>
              <a:rPr lang="en-US" dirty="0"/>
              <a:t>yperText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ransfer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/>
              <a:t>rotocol) 	</a:t>
            </a:r>
          </a:p>
          <a:p>
            <a:pPr lvl="1"/>
            <a:r>
              <a:rPr lang="en-US" dirty="0"/>
              <a:t>Text-based client-server protocol for the Internet</a:t>
            </a:r>
          </a:p>
          <a:p>
            <a:pPr lvl="1"/>
            <a:r>
              <a:rPr lang="en-US" dirty="0"/>
              <a:t>For transferring Web resources (HTML files, images, styles, etc.)</a:t>
            </a:r>
          </a:p>
          <a:p>
            <a:pPr lvl="1"/>
            <a:r>
              <a:rPr lang="en-US" dirty="0"/>
              <a:t>Request-response based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AE456-1D8F-4FF1-A274-AF45ABB1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Basics</a:t>
            </a:r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81E988A0-CA38-45DA-B5B7-1DFD6748EC9C}"/>
              </a:ext>
            </a:extLst>
          </p:cNvPr>
          <p:cNvSpPr>
            <a:spLocks/>
          </p:cNvSpPr>
          <p:nvPr/>
        </p:nvSpPr>
        <p:spPr bwMode="auto">
          <a:xfrm>
            <a:off x="3845828" y="3844808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tx1">
                <a:alpha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001C14A4-2596-4B9D-BD61-5022F985459F}"/>
              </a:ext>
            </a:extLst>
          </p:cNvPr>
          <p:cNvSpPr>
            <a:spLocks/>
          </p:cNvSpPr>
          <p:nvPr/>
        </p:nvSpPr>
        <p:spPr bwMode="auto">
          <a:xfrm flipH="1" flipV="1">
            <a:off x="3845827" y="5626100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tx1">
                <a:alpha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46810B75-B123-4216-A9D4-75BB004B0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281" y="4133404"/>
            <a:ext cx="217828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cs typeface="Consolas" panose="020B0609020204030204" pitchFamily="49" charset="0"/>
              </a:rPr>
              <a:t>HTTP request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7614FEA3-E78E-42C4-AFBC-24669539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1367" y="5540720"/>
            <a:ext cx="239232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800" b="1" dirty="0">
                <a:solidFill>
                  <a:schemeClr val="bg1"/>
                </a:solidFill>
                <a:cs typeface="Consolas" pitchFamily="49" charset="0"/>
              </a:rPr>
              <a:t>HTTP response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90B933-535C-44BE-B9EA-953954370EA5}"/>
              </a:ext>
            </a:extLst>
          </p:cNvPr>
          <p:cNvGrpSpPr/>
          <p:nvPr/>
        </p:nvGrpSpPr>
        <p:grpSpPr>
          <a:xfrm>
            <a:off x="8157204" y="4051826"/>
            <a:ext cx="1907248" cy="2348974"/>
            <a:chOff x="8157204" y="3823226"/>
            <a:chExt cx="1907248" cy="234897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664819-8BC1-4B19-AFDA-3BDBE0121D55}"/>
                </a:ext>
              </a:extLst>
            </p:cNvPr>
            <p:cNvSpPr txBox="1"/>
            <p:nvPr/>
          </p:nvSpPr>
          <p:spPr>
            <a:xfrm>
              <a:off x="8219128" y="57105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Server</a:t>
              </a:r>
            </a:p>
          </p:txBody>
        </p:sp>
        <p:pic>
          <p:nvPicPr>
            <p:cNvPr id="12" name="Picture 2" descr="http://www.imid.adalet.gov.tr/baskanligimiz/subeler/subeler/kurum_arsivi.png">
              <a:extLst>
                <a:ext uri="{FF2B5EF4-FFF2-40B4-BE49-F238E27FC236}">
                  <a16:creationId xmlns:a16="http://schemas.microsoft.com/office/drawing/2014/main" id="{66E9C636-E57A-45E7-969A-B305845F18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AA0598-5AC4-4C45-9A8F-DC9A48DF7703}"/>
              </a:ext>
            </a:extLst>
          </p:cNvPr>
          <p:cNvGrpSpPr/>
          <p:nvPr/>
        </p:nvGrpSpPr>
        <p:grpSpPr>
          <a:xfrm>
            <a:off x="1785220" y="4079722"/>
            <a:ext cx="2116982" cy="2397278"/>
            <a:chOff x="1785220" y="3851122"/>
            <a:chExt cx="2116982" cy="2397278"/>
          </a:xfrm>
        </p:grpSpPr>
        <p:pic>
          <p:nvPicPr>
            <p:cNvPr id="14" name="Picture 6" descr="http://www.freevectors.net/files/large/LaptopIcon.jpg">
              <a:extLst>
                <a:ext uri="{FF2B5EF4-FFF2-40B4-BE49-F238E27FC236}">
                  <a16:creationId xmlns:a16="http://schemas.microsoft.com/office/drawing/2014/main" id="{51AE0600-C3EA-49A8-8B9E-E53E85F530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508205-FE42-4897-B841-3D583EACFB04}"/>
                </a:ext>
              </a:extLst>
            </p:cNvPr>
            <p:cNvSpPr txBox="1"/>
            <p:nvPr/>
          </p:nvSpPr>
          <p:spPr>
            <a:xfrm>
              <a:off x="1940700" y="57867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Client</a:t>
              </a:r>
            </a:p>
          </p:txBody>
        </p:sp>
        <p:pic>
          <p:nvPicPr>
            <p:cNvPr id="16" name="Picture 2" descr="Резултат с изображение за browser icon">
              <a:extLst>
                <a:ext uri="{FF2B5EF4-FFF2-40B4-BE49-F238E27FC236}">
                  <a16:creationId xmlns:a16="http://schemas.microsoft.com/office/drawing/2014/main" id="{36ADD9A7-509E-42DC-BD07-CCD86E640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ED5FF4DF-810B-47ED-9573-A745A7F8ED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306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A8660-AF90-4A66-A262-3B5C76C8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Work Model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7A71A5-2C09-4E96-8E2E-CDD8F512FF3F}"/>
              </a:ext>
            </a:extLst>
          </p:cNvPr>
          <p:cNvCxnSpPr>
            <a:cxnSpLocks/>
          </p:cNvCxnSpPr>
          <p:nvPr/>
        </p:nvCxnSpPr>
        <p:spPr>
          <a:xfrm flipH="1">
            <a:off x="3197079" y="2855737"/>
            <a:ext cx="16764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156020-AE93-4E97-AFE7-B025154D8A90}"/>
              </a:ext>
            </a:extLst>
          </p:cNvPr>
          <p:cNvSpPr txBox="1"/>
          <p:nvPr/>
        </p:nvSpPr>
        <p:spPr>
          <a:xfrm>
            <a:off x="3389154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61659-DBC4-4560-887C-2BEE748C5A60}"/>
              </a:ext>
            </a:extLst>
          </p:cNvPr>
          <p:cNvSpPr txBox="1"/>
          <p:nvPr/>
        </p:nvSpPr>
        <p:spPr>
          <a:xfrm>
            <a:off x="3313899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B58C66-9793-4B10-9E05-C9D1BE6FD257}"/>
              </a:ext>
            </a:extLst>
          </p:cNvPr>
          <p:cNvCxnSpPr>
            <a:cxnSpLocks/>
          </p:cNvCxnSpPr>
          <p:nvPr/>
        </p:nvCxnSpPr>
        <p:spPr>
          <a:xfrm>
            <a:off x="3197079" y="2516179"/>
            <a:ext cx="16764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7B52DD6-69D3-4B53-A4DF-56611C0914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350" y="1778189"/>
            <a:ext cx="1638463" cy="19632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24EFF5-67D4-4FD7-92DF-F9445445F2E3}"/>
              </a:ext>
            </a:extLst>
          </p:cNvPr>
          <p:cNvSpPr txBox="1"/>
          <p:nvPr/>
        </p:nvSpPr>
        <p:spPr>
          <a:xfrm>
            <a:off x="5103812" y="111685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F50934-EBF1-4330-AFC1-A64C7E89B36C}"/>
              </a:ext>
            </a:extLst>
          </p:cNvPr>
          <p:cNvGrpSpPr/>
          <p:nvPr/>
        </p:nvGrpSpPr>
        <p:grpSpPr>
          <a:xfrm>
            <a:off x="5955087" y="4355956"/>
            <a:ext cx="2729038" cy="2168879"/>
            <a:chOff x="4451000" y="4330968"/>
            <a:chExt cx="2729038" cy="216887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871782-6504-4325-A45A-5D0D52D6B9F8}"/>
                </a:ext>
              </a:extLst>
            </p:cNvPr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06D661-6515-449B-9C19-E8E5433A3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AC8FEE-BA46-4A29-B526-C05AA7C477D0}"/>
                </a:ext>
              </a:extLst>
            </p:cNvPr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1AD1122-BB54-40B7-A534-BC24BA415955}"/>
              </a:ext>
            </a:extLst>
          </p:cNvPr>
          <p:cNvSpPr txBox="1"/>
          <p:nvPr/>
        </p:nvSpPr>
        <p:spPr>
          <a:xfrm>
            <a:off x="860264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DFC965-F6AD-4AD4-99AC-3095499C1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9" y="1997870"/>
            <a:ext cx="2020543" cy="16600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57C30C-B089-43E5-B0B6-499769ED56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88" y="3739112"/>
            <a:ext cx="709891" cy="7098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A192624-D244-4829-AC4E-2BEBE28F84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3739112"/>
            <a:ext cx="716501" cy="7165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8E14B7-18A2-4064-B01F-3F3E9627761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27" y="3697762"/>
            <a:ext cx="771119" cy="7711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DD5E240-4720-4418-AE89-F5CE5C1260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49" y="2089735"/>
            <a:ext cx="1870776" cy="112084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6696292-7CA3-4E11-8DED-4EA83A1F1173}"/>
              </a:ext>
            </a:extLst>
          </p:cNvPr>
          <p:cNvSpPr txBox="1"/>
          <p:nvPr/>
        </p:nvSpPr>
        <p:spPr>
          <a:xfrm>
            <a:off x="8428199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87D789-2F9C-42F6-939C-1828BEC729B4}"/>
              </a:ext>
            </a:extLst>
          </p:cNvPr>
          <p:cNvCxnSpPr/>
          <p:nvPr/>
        </p:nvCxnSpPr>
        <p:spPr>
          <a:xfrm>
            <a:off x="7257448" y="2514600"/>
            <a:ext cx="854053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B70390-8BA8-4B5B-B107-CAFB9487EC2E}"/>
              </a:ext>
            </a:extLst>
          </p:cNvPr>
          <p:cNvCxnSpPr>
            <a:cxnSpLocks/>
          </p:cNvCxnSpPr>
          <p:nvPr/>
        </p:nvCxnSpPr>
        <p:spPr>
          <a:xfrm flipH="1" flipV="1">
            <a:off x="9766412" y="3411337"/>
            <a:ext cx="531398" cy="1303238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BDB6D0E-4318-484D-8F6F-EB4E1B2A83C4}"/>
              </a:ext>
            </a:extLst>
          </p:cNvPr>
          <p:cNvGrpSpPr/>
          <p:nvPr/>
        </p:nvGrpSpPr>
        <p:grpSpPr>
          <a:xfrm>
            <a:off x="10149572" y="4748845"/>
            <a:ext cx="1659840" cy="1821243"/>
            <a:chOff x="9997101" y="4430907"/>
            <a:chExt cx="1659840" cy="1821243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42E49F7-0034-4786-AAC2-FE90BBEC2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A498B68-1674-4DD1-8C5E-4496FE90C456}"/>
                </a:ext>
              </a:extLst>
            </p:cNvPr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9EBC18-C235-4B36-BA29-44978AE405D8}"/>
              </a:ext>
            </a:extLst>
          </p:cNvPr>
          <p:cNvCxnSpPr>
            <a:cxnSpLocks/>
          </p:cNvCxnSpPr>
          <p:nvPr/>
        </p:nvCxnSpPr>
        <p:spPr>
          <a:xfrm flipV="1">
            <a:off x="7753669" y="3411337"/>
            <a:ext cx="626714" cy="90414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586D3066-3DD6-49C2-B76A-33AD5179508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668" y="1326516"/>
            <a:ext cx="2530291" cy="2530291"/>
          </a:xfrm>
          <a:prstGeom prst="rect">
            <a:avLst/>
          </a:prstGeom>
        </p:spPr>
      </p:pic>
      <p:sp>
        <p:nvSpPr>
          <p:cNvPr id="28" name="Slide Number">
            <a:extLst>
              <a:ext uri="{FF2B5EF4-FFF2-40B4-BE49-F238E27FC236}">
                <a16:creationId xmlns:a16="http://schemas.microsoft.com/office/drawing/2014/main" id="{68CB8084-3684-4297-811F-831867520B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893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www.imid.adalet.gov.tr/baskanligimiz/subeler/subeler/kurum_arsiv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285350"/>
            <a:ext cx="1907248" cy="190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freevectors.net/files/large/Laptop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80482"/>
            <a:ext cx="2116982" cy="2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Text Transfer Protocol</a:t>
            </a:r>
            <a:endParaRPr lang="bg-BG" dirty="0"/>
          </a:p>
        </p:txBody>
      </p:sp>
      <p:sp>
        <p:nvSpPr>
          <p:cNvPr id="15" name="Callout: Line 14"/>
          <p:cNvSpPr/>
          <p:nvPr/>
        </p:nvSpPr>
        <p:spPr>
          <a:xfrm>
            <a:off x="1219200" y="422847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31647"/>
              <a:gd name="adj4" fmla="val 110735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allout: Line 16"/>
          <p:cNvSpPr/>
          <p:nvPr/>
        </p:nvSpPr>
        <p:spPr>
          <a:xfrm>
            <a:off x="1562100" y="4686065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04147"/>
              <a:gd name="adj4" fmla="val 127496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allout: Line 17"/>
          <p:cNvSpPr/>
          <p:nvPr/>
        </p:nvSpPr>
        <p:spPr>
          <a:xfrm>
            <a:off x="1888382" y="5124106"/>
            <a:ext cx="1752600" cy="380230"/>
          </a:xfrm>
          <a:prstGeom prst="borderCallout1">
            <a:avLst>
              <a:gd name="adj1" fmla="val 3749"/>
              <a:gd name="adj2" fmla="val 100054"/>
              <a:gd name="adj3" fmla="val -158146"/>
              <a:gd name="adj4" fmla="val 142323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allout: Line 18"/>
          <p:cNvSpPr/>
          <p:nvPr/>
        </p:nvSpPr>
        <p:spPr>
          <a:xfrm>
            <a:off x="2286000" y="5571568"/>
            <a:ext cx="1752600" cy="368633"/>
          </a:xfrm>
          <a:prstGeom prst="borderCallout1">
            <a:avLst>
              <a:gd name="adj1" fmla="val 3749"/>
              <a:gd name="adj2" fmla="val 100054"/>
              <a:gd name="adj3" fmla="val -219659"/>
              <a:gd name="adj4" fmla="val 15107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allout: Line 23"/>
          <p:cNvSpPr/>
          <p:nvPr/>
        </p:nvSpPr>
        <p:spPr>
          <a:xfrm flipH="1">
            <a:off x="9067800" y="416836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2524"/>
              <a:gd name="adj4" fmla="val 1112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allout: Line 24"/>
          <p:cNvSpPr/>
          <p:nvPr/>
        </p:nvSpPr>
        <p:spPr>
          <a:xfrm flipH="1">
            <a:off x="8763000" y="4656702"/>
            <a:ext cx="1752600" cy="419718"/>
          </a:xfrm>
          <a:prstGeom prst="borderCallout1">
            <a:avLst>
              <a:gd name="adj1" fmla="val 3749"/>
              <a:gd name="adj2" fmla="val 100054"/>
              <a:gd name="adj3" fmla="val -91094"/>
              <a:gd name="adj4" fmla="val 128028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allout: Line 25"/>
          <p:cNvSpPr/>
          <p:nvPr/>
        </p:nvSpPr>
        <p:spPr>
          <a:xfrm flipH="1">
            <a:off x="8458200" y="5138787"/>
            <a:ext cx="1752600" cy="350867"/>
          </a:xfrm>
          <a:prstGeom prst="borderCallout1">
            <a:avLst>
              <a:gd name="adj1" fmla="val 3749"/>
              <a:gd name="adj2" fmla="val 100054"/>
              <a:gd name="adj3" fmla="val -179204"/>
              <a:gd name="adj4" fmla="val 14658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Callout: Line 26"/>
          <p:cNvSpPr/>
          <p:nvPr/>
        </p:nvSpPr>
        <p:spPr>
          <a:xfrm flipH="1">
            <a:off x="8001000" y="5571569"/>
            <a:ext cx="1752600" cy="368632"/>
          </a:xfrm>
          <a:prstGeom prst="borderCallout1">
            <a:avLst>
              <a:gd name="adj1" fmla="val 3749"/>
              <a:gd name="adj2" fmla="val 100054"/>
              <a:gd name="adj3" fmla="val -212065"/>
              <a:gd name="adj4" fmla="val 150540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4876800" y="5504336"/>
            <a:ext cx="2286000" cy="896464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 (wires / air / fiber)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c 12"/>
          <p:cNvSpPr/>
          <p:nvPr/>
        </p:nvSpPr>
        <p:spPr>
          <a:xfrm rot="5400000">
            <a:off x="4293632" y="607052"/>
            <a:ext cx="3223736" cy="57150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0" name="Flowchart: Alternate Process 29"/>
          <p:cNvSpPr/>
          <p:nvPr/>
        </p:nvSpPr>
        <p:spPr>
          <a:xfrm>
            <a:off x="3664223" y="1942446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Flowchart: Alternate Process 30"/>
          <p:cNvSpPr/>
          <p:nvPr/>
        </p:nvSpPr>
        <p:spPr>
          <a:xfrm>
            <a:off x="6134100" y="1942445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rc 12">
            <a:extLst>
              <a:ext uri="{FF2B5EF4-FFF2-40B4-BE49-F238E27FC236}">
                <a16:creationId xmlns:a16="http://schemas.microsoft.com/office/drawing/2014/main" id="{DF1494D5-2B12-45E1-925F-6F3E4B791C60}"/>
              </a:ext>
            </a:extLst>
          </p:cNvPr>
          <p:cNvSpPr/>
          <p:nvPr/>
        </p:nvSpPr>
        <p:spPr>
          <a:xfrm rot="5400000">
            <a:off x="3811699" y="93437"/>
            <a:ext cx="4187602" cy="69342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23DA46-234D-4762-818D-59A6E8C93E1B}"/>
              </a:ext>
            </a:extLst>
          </p:cNvPr>
          <p:cNvCxnSpPr/>
          <p:nvPr/>
        </p:nvCxnSpPr>
        <p:spPr>
          <a:xfrm>
            <a:off x="3886200" y="1762208"/>
            <a:ext cx="17526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AF4EF3-29D6-4AB9-B3FA-41D01C4D9923}"/>
              </a:ext>
            </a:extLst>
          </p:cNvPr>
          <p:cNvCxnSpPr/>
          <p:nvPr/>
        </p:nvCxnSpPr>
        <p:spPr>
          <a:xfrm flipH="1">
            <a:off x="6248400" y="1762208"/>
            <a:ext cx="18288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">
            <a:extLst>
              <a:ext uri="{FF2B5EF4-FFF2-40B4-BE49-F238E27FC236}">
                <a16:creationId xmlns:a16="http://schemas.microsoft.com/office/drawing/2014/main" id="{14837C4F-D400-458D-8D8A-03B2AC547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4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16" grpId="0" animBg="1"/>
      <p:bldP spid="29" grpId="0" animBg="1"/>
      <p:bldP spid="30" grpId="0" animBg="1"/>
      <p:bldP spid="30" grpId="1" animBg="1"/>
      <p:bldP spid="31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18FDFE86-A110-488A-949B-9A9671FBF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HTTP</a:t>
            </a:r>
            <a:r>
              <a:rPr lang="en-GB" dirty="0"/>
              <a:t> defines 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/>
              <a:t> to indicate the desired action to be performed on the identified resource</a:t>
            </a: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57075"/>
              </p:ext>
            </p:extLst>
          </p:nvPr>
        </p:nvGraphicFramePr>
        <p:xfrm>
          <a:off x="436562" y="2612407"/>
          <a:ext cx="5966451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4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b="1" dirty="0">
                          <a:effectLst/>
                        </a:rPr>
                        <a:t>Method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1" dirty="0">
                          <a:effectLst/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r>
                        <a:rPr lang="en-GB" sz="24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Create / store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4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Read / retrieve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GB" sz="2400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Update / modify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Delete / remove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741722-3639-4063-A032-071B392561D8}"/>
              </a:ext>
            </a:extLst>
          </p:cNvPr>
          <p:cNvSpPr/>
          <p:nvPr/>
        </p:nvSpPr>
        <p:spPr bwMode="auto">
          <a:xfrm>
            <a:off x="2087841" y="3182029"/>
            <a:ext cx="219092" cy="1747483"/>
          </a:xfrm>
          <a:prstGeom prst="roundRect">
            <a:avLst/>
          </a:prstGeom>
          <a:solidFill>
            <a:srgbClr val="234465">
              <a:alpha val="46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22BB02-F303-4EE8-A804-5EFB70AB82FF}"/>
              </a:ext>
            </a:extLst>
          </p:cNvPr>
          <p:cNvCxnSpPr>
            <a:cxnSpLocks/>
          </p:cNvCxnSpPr>
          <p:nvPr/>
        </p:nvCxnSpPr>
        <p:spPr>
          <a:xfrm flipH="1">
            <a:off x="2184009" y="5049000"/>
            <a:ext cx="1803" cy="50712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141BA3-BA6A-4DCE-B4A8-47122DF13FF2}"/>
              </a:ext>
            </a:extLst>
          </p:cNvPr>
          <p:cNvSpPr txBox="1"/>
          <p:nvPr/>
        </p:nvSpPr>
        <p:spPr>
          <a:xfrm>
            <a:off x="516000" y="5661874"/>
            <a:ext cx="5966449" cy="539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The four basic functions of persistence storage.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5609A3F-5724-4AEE-8281-3CC9B4735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448980"/>
              </p:ext>
            </p:extLst>
          </p:nvPr>
        </p:nvGraphicFramePr>
        <p:xfrm>
          <a:off x="7326956" y="2824416"/>
          <a:ext cx="3773798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b="1" dirty="0">
                          <a:effectLst/>
                        </a:rPr>
                        <a:t>Other HTTP Methods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44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7ADD-5D46-4ACC-AC78-306887AC59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Dev Tools</a:t>
            </a:r>
            <a:endParaRPr lang="bg-BG"/>
          </a:p>
        </p:txBody>
      </p:sp>
      <p:pic>
        <p:nvPicPr>
          <p:cNvPr id="7" name="Picture 2" descr="Tools PNG Image">
            <a:extLst>
              <a:ext uri="{FF2B5EF4-FFF2-40B4-BE49-F238E27FC236}">
                <a16:creationId xmlns:a16="http://schemas.microsoft.com/office/drawing/2014/main" id="{17F46D18-B39B-4A03-8856-8C1CDBFAC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893" y="1199187"/>
            <a:ext cx="2898213" cy="2898213"/>
          </a:xfrm>
          <a:prstGeom prst="rect">
            <a:avLst/>
          </a:prstGeom>
          <a:noFill/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371B814F-0E8A-4E47-85A8-C48B5E881C2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Tools for Developers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408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3272</TotalTime>
  <Words>2023</Words>
  <Application>Microsoft Office PowerPoint</Application>
  <PresentationFormat>Widescreen</PresentationFormat>
  <Paragraphs>406</Paragraphs>
  <Slides>36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HTTP Basics</vt:lpstr>
      <vt:lpstr>Table of Contents</vt:lpstr>
      <vt:lpstr>Have a Question?</vt:lpstr>
      <vt:lpstr>HTTP Basics</vt:lpstr>
      <vt:lpstr>HTTP Basics</vt:lpstr>
      <vt:lpstr>Web Server Work Model</vt:lpstr>
      <vt:lpstr>Hyper Text Transfer Protocol</vt:lpstr>
      <vt:lpstr>HTTP Request Methods</vt:lpstr>
      <vt:lpstr>Dev Tools</vt:lpstr>
      <vt:lpstr>HTTP Developer Tools</vt:lpstr>
      <vt:lpstr>HTML Forms</vt:lpstr>
      <vt:lpstr>HTML Forms – Action Attribute</vt:lpstr>
      <vt:lpstr>HTML Forms – Method Attribute </vt:lpstr>
      <vt:lpstr>HTML Forms – Method Attribute (2)</vt:lpstr>
      <vt:lpstr>URL Encoded Form Data – Example</vt:lpstr>
      <vt:lpstr>HTTP Request</vt:lpstr>
      <vt:lpstr>HTTP Request Methods</vt:lpstr>
      <vt:lpstr>HTTP GET Request – Example</vt:lpstr>
      <vt:lpstr>HTTP POST Request – Example</vt:lpstr>
      <vt:lpstr>HTTP Response</vt:lpstr>
      <vt:lpstr>HTTP Response – Example</vt:lpstr>
      <vt:lpstr>HTTP Response Status Codes</vt:lpstr>
      <vt:lpstr>Content-Type and Disposition</vt:lpstr>
      <vt:lpstr>HTTP Conversation: Example</vt:lpstr>
      <vt:lpstr>URL</vt:lpstr>
      <vt:lpstr>Uniform Resource Locator (URL)</vt:lpstr>
      <vt:lpstr>Query String</vt:lpstr>
      <vt:lpstr>URL Encoding</vt:lpstr>
      <vt:lpstr>URL Encoding – Examples</vt:lpstr>
      <vt:lpstr>Valid and Invalid URLs – Examples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Basics</dc:title>
  <dc:subject>Technology Fundamentals –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Dimitar Tanasi</cp:lastModifiedBy>
  <cp:revision>4</cp:revision>
  <dcterms:created xsi:type="dcterms:W3CDTF">2018-05-23T13:08:44Z</dcterms:created>
  <dcterms:modified xsi:type="dcterms:W3CDTF">2020-02-03T10:25:36Z</dcterms:modified>
  <cp:category>programming;computer programming;software development;web development</cp:category>
</cp:coreProperties>
</file>