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74" r:id="rId2"/>
    <p:sldId id="276" r:id="rId3"/>
    <p:sldId id="492" r:id="rId4"/>
    <p:sldId id="559" r:id="rId5"/>
    <p:sldId id="558" r:id="rId6"/>
    <p:sldId id="561" r:id="rId7"/>
    <p:sldId id="569" r:id="rId8"/>
    <p:sldId id="495" r:id="rId9"/>
    <p:sldId id="587" r:id="rId10"/>
    <p:sldId id="588" r:id="rId11"/>
    <p:sldId id="589" r:id="rId12"/>
    <p:sldId id="591" r:id="rId13"/>
    <p:sldId id="590" r:id="rId14"/>
    <p:sldId id="592" r:id="rId15"/>
    <p:sldId id="593" r:id="rId16"/>
    <p:sldId id="594" r:id="rId17"/>
    <p:sldId id="595" r:id="rId18"/>
    <p:sldId id="577" r:id="rId19"/>
    <p:sldId id="578" r:id="rId20"/>
    <p:sldId id="579" r:id="rId21"/>
    <p:sldId id="580" r:id="rId22"/>
    <p:sldId id="581" r:id="rId23"/>
    <p:sldId id="586" r:id="rId24"/>
    <p:sldId id="596" r:id="rId25"/>
    <p:sldId id="597" r:id="rId26"/>
    <p:sldId id="598" r:id="rId27"/>
    <p:sldId id="542" r:id="rId28"/>
    <p:sldId id="401" r:id="rId29"/>
    <p:sldId id="570" r:id="rId30"/>
    <p:sldId id="601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A4F9109-2591-4631-8513-B4180DCD08F4}">
          <p14:sldIdLst>
            <p14:sldId id="274"/>
            <p14:sldId id="276"/>
            <p14:sldId id="492"/>
          </p14:sldIdLst>
        </p14:section>
        <p14:section name="Node Modules" id="{51761DEF-059D-46C0-911C-17D8C0EFAF39}">
          <p14:sldIdLst>
            <p14:sldId id="559"/>
            <p14:sldId id="558"/>
            <p14:sldId id="561"/>
            <p14:sldId id="569"/>
            <p14:sldId id="495"/>
          </p14:sldIdLst>
        </p14:section>
        <p14:section name="Express.js Framework" id="{F0EB8797-A325-4D9A-AE5E-D2DDB3EAB421}">
          <p14:sldIdLst>
            <p14:sldId id="587"/>
            <p14:sldId id="588"/>
            <p14:sldId id="589"/>
            <p14:sldId id="591"/>
            <p14:sldId id="590"/>
            <p14:sldId id="592"/>
            <p14:sldId id="593"/>
            <p14:sldId id="594"/>
            <p14:sldId id="595"/>
          </p14:sldIdLst>
        </p14:section>
        <p14:section name="Model-View-Controller (MVC)" id="{D2ABC75C-52C1-4885-A39C-5CF97D023158}">
          <p14:sldIdLst>
            <p14:sldId id="577"/>
            <p14:sldId id="578"/>
            <p14:sldId id="579"/>
            <p14:sldId id="580"/>
            <p14:sldId id="581"/>
            <p14:sldId id="586"/>
          </p14:sldIdLst>
        </p14:section>
        <p14:section name="MVC with Express.js" id="{5A6E42DA-9DC5-406C-B5F4-96CC6B0A1CE5}">
          <p14:sldIdLst>
            <p14:sldId id="596"/>
            <p14:sldId id="597"/>
            <p14:sldId id="598"/>
          </p14:sldIdLst>
        </p14:section>
        <p14:section name="Conclusion" id="{475C89CB-C7A6-4A48-BF74-781FAF50DCC9}">
          <p14:sldIdLst>
            <p14:sldId id="542"/>
            <p14:sldId id="401"/>
            <p14:sldId id="570"/>
            <p14:sldId id="6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6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A5DACB-EE15-42B1-93F5-6EC4882B68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6165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B7E11D-E02A-481C-994D-820B96A4E1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93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2750F77-11F1-4900-A230-5EC0452CFA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185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8E0324-3B32-4B05-8D42-F2274C87E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2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80B692-032F-4820-94C6-8F416C3676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48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C04E6F6-698D-44F6-964B-FEA7FABA77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218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D122012-6DC6-41A8-9F6F-7CD3DBBB8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171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FCFF2A-7DAE-49DB-BA47-4E429A6BD3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0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7C2BAA-5862-40C9-87F2-907905D15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01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9606877-F692-46EC-898E-FD62D9FE76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634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AC0645B-3BB7-4BA0-9152-3188E026E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127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 Node Modules, MVC, Express.js, Handlebars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/>
              <a:t>Basic Web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3943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Web framework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Node.js</a:t>
            </a:r>
          </a:p>
          <a:p>
            <a:r>
              <a:rPr lang="en-US" noProof="1"/>
              <a:t>Handles </a:t>
            </a:r>
            <a:r>
              <a:rPr lang="en-US" b="1" noProof="1">
                <a:solidFill>
                  <a:schemeClr val="bg1"/>
                </a:solidFill>
              </a:rPr>
              <a:t>GET / POST HTTP </a:t>
            </a:r>
            <a:r>
              <a:rPr lang="en-US" noProof="1"/>
              <a:t>requests</a:t>
            </a:r>
          </a:p>
          <a:p>
            <a:r>
              <a:rPr lang="en-US" noProof="1"/>
              <a:t>Error handling (bad request, not found, unauthorized)</a:t>
            </a:r>
          </a:p>
          <a:p>
            <a:pPr marL="0" indent="0">
              <a:spcAft>
                <a:spcPts val="2400"/>
              </a:spcAft>
              <a:buNone/>
            </a:pPr>
            <a:endParaRPr lang="en-US" sz="3600" noProof="1"/>
          </a:p>
          <a:p>
            <a:r>
              <a:rPr lang="en-US" noProof="1"/>
              <a:t>Routing supported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noProof="1"/>
              <a:t>is ExpressJS?</a:t>
            </a:r>
          </a:p>
        </p:txBody>
      </p:sp>
      <p:pic>
        <p:nvPicPr>
          <p:cNvPr id="2050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4800" y="3276600"/>
            <a:ext cx="3871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0252" y="3276600"/>
            <a:ext cx="51471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6206849" y="3476625"/>
            <a:ext cx="685800" cy="438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Закръглено правоъгълно изнесено означение 13"/>
          <p:cNvSpPr/>
          <p:nvPr/>
        </p:nvSpPr>
        <p:spPr bwMode="auto">
          <a:xfrm>
            <a:off x="4297260" y="4637707"/>
            <a:ext cx="4663440" cy="696235"/>
          </a:xfrm>
          <a:prstGeom prst="wedgeRoundRectCallout">
            <a:avLst>
              <a:gd name="adj1" fmla="val -41349"/>
              <a:gd name="adj2" fmla="val 717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Текстово поле 6"/>
          <p:cNvSpPr txBox="1"/>
          <p:nvPr/>
        </p:nvSpPr>
        <p:spPr>
          <a:xfrm>
            <a:off x="860252" y="5541464"/>
            <a:ext cx="813936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app.post('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/users/:id</a:t>
            </a:r>
            <a:r>
              <a:rPr lang="en-US" sz="2400" b="1" dirty="0">
                <a:latin typeface="Consolas" pitchFamily="49" charset="0"/>
              </a:rPr>
              <a:t>', function 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B21D6AA-0D8C-46CD-99D5-5AF51FEA7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0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 to hold your application</a:t>
            </a:r>
          </a:p>
          <a:p>
            <a:pPr>
              <a:spcAft>
                <a:spcPts val="7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package.json</a:t>
            </a:r>
            <a:r>
              <a:rPr lang="en-US" dirty="0"/>
              <a:t> file that stores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information</a:t>
            </a:r>
          </a:p>
          <a:p>
            <a:pPr>
              <a:spcAft>
                <a:spcPts val="7000"/>
              </a:spcAft>
            </a:pPr>
            <a:r>
              <a:rPr lang="en-US" dirty="0"/>
              <a:t>Now install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/>
              <a:t> inside the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44209" y="1945168"/>
            <a:ext cx="3508336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mkdir demoapp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cd demoapp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44209" y="3736499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init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844208" y="5513162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install express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--save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7181391" y="5223011"/>
            <a:ext cx="4663440" cy="779920"/>
          </a:xfrm>
          <a:prstGeom prst="wedgeRoundRectCallout">
            <a:avLst>
              <a:gd name="adj1" fmla="val -58562"/>
              <a:gd name="adj2" fmla="val 37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inside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package.json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18C4A22-5F10-44FF-AD7F-D27AB9951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15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Refers to determining how an application responds to a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 </a:t>
            </a:r>
            <a:r>
              <a:rPr lang="en-US" dirty="0"/>
              <a:t>to a particular </a:t>
            </a:r>
            <a:r>
              <a:rPr lang="en-US" b="1" dirty="0">
                <a:solidFill>
                  <a:schemeClr val="bg1"/>
                </a:solidFill>
              </a:rPr>
              <a:t>endpoint</a:t>
            </a:r>
          </a:p>
          <a:p>
            <a:r>
              <a:rPr lang="en-US" dirty="0"/>
              <a:t>Express executes different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, based on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ExpressJS Routing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1283362" y="4572693"/>
            <a:ext cx="789673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'/api/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todos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13"/>
          <p:cNvSpPr/>
          <p:nvPr/>
        </p:nvSpPr>
        <p:spPr bwMode="auto">
          <a:xfrm>
            <a:off x="1283362" y="3580052"/>
            <a:ext cx="4210655" cy="779920"/>
          </a:xfrm>
          <a:prstGeom prst="wedgeRoundRectCallout">
            <a:avLst>
              <a:gd name="adj1" fmla="val -23130"/>
              <a:gd name="adj2" fmla="val 68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(GET / POST)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5769847" y="3575343"/>
            <a:ext cx="4663440" cy="779920"/>
          </a:xfrm>
          <a:prstGeom prst="wedgeRoundRectCallout">
            <a:avLst>
              <a:gd name="adj1" fmla="val -34697"/>
              <a:gd name="adj2" fmla="val 66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execute when the route is matched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1092864" y="5409788"/>
            <a:ext cx="2546689" cy="477581"/>
          </a:xfrm>
          <a:prstGeom prst="wedgeRoundRectCallout">
            <a:avLst>
              <a:gd name="adj1" fmla="val -29995"/>
              <a:gd name="adj2" fmla="val -75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3896223" y="5409788"/>
            <a:ext cx="2853493" cy="477581"/>
          </a:xfrm>
          <a:prstGeom prst="wedgeRoundRectCallout">
            <a:avLst>
              <a:gd name="adj1" fmla="val -38399"/>
              <a:gd name="adj2" fmla="val -793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(path on server)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3"/>
          <p:cNvSpPr/>
          <p:nvPr/>
        </p:nvSpPr>
        <p:spPr bwMode="auto">
          <a:xfrm>
            <a:off x="7068549" y="5409788"/>
            <a:ext cx="3292647" cy="477581"/>
          </a:xfrm>
          <a:prstGeom prst="wedgeRoundRectCallout">
            <a:avLst>
              <a:gd name="adj1" fmla="val -36755"/>
              <a:gd name="adj2" fmla="val -83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D26F240-4522-49B4-AE73-1858DD77B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94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6385285" y="1319112"/>
            <a:ext cx="4663133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node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index.js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Закръглено правоъгълно изнесено означение 13"/>
          <p:cNvSpPr/>
          <p:nvPr/>
        </p:nvSpPr>
        <p:spPr bwMode="auto">
          <a:xfrm>
            <a:off x="4883735" y="2772978"/>
            <a:ext cx="4663440" cy="779920"/>
          </a:xfrm>
          <a:prstGeom prst="wedgeRoundRectCallout">
            <a:avLst>
              <a:gd name="adj1" fmla="val -60957"/>
              <a:gd name="adj2" fmla="val 60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The function handles </a:t>
            </a:r>
            <a:r>
              <a:rPr lang="en-US" sz="2400" b="1" dirty="0">
                <a:solidFill>
                  <a:schemeClr val="bg1"/>
                </a:solidFill>
              </a:rPr>
              <a:t>HTTP GET </a:t>
            </a:r>
            <a:r>
              <a:rPr lang="en-US" sz="2400" dirty="0">
                <a:solidFill>
                  <a:schemeClr val="bg2"/>
                </a:solidFill>
              </a:rPr>
              <a:t>requests at URL </a:t>
            </a:r>
            <a:r>
              <a:rPr lang="en-US" sz="2400" b="1" dirty="0">
                <a:solidFill>
                  <a:schemeClr val="bg1"/>
                </a:solidFill>
              </a:rPr>
              <a:t>'/'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919826" y="2040571"/>
            <a:ext cx="10128592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express = require('express');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app</a:t>
            </a:r>
            <a:r>
              <a:rPr lang="en-US" sz="2400" b="1" dirty="0">
                <a:latin typeface="Consolas" pitchFamily="49" charset="0"/>
              </a:rPr>
              <a:t> = express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port = 3000;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'/'</a:t>
            </a:r>
            <a:r>
              <a:rPr lang="en-US" sz="2400" b="1" dirty="0">
                <a:latin typeface="Consolas" pitchFamily="49" charset="0"/>
              </a:rPr>
              <a:t>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send</a:t>
            </a:r>
            <a:r>
              <a:rPr lang="en-US" sz="2400" b="1" dirty="0">
                <a:latin typeface="Consolas" pitchFamily="49" charset="0"/>
              </a:rPr>
              <a:t>('Hello world!');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(port, () =&gt;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console.log(`Example app listening on port: ${port}`));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D5BAA58-4A8D-41F7-80FC-FC54392A7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Routing in express gives you the ability to handle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br>
              <a:rPr lang="en-US" dirty="0"/>
            </a:br>
            <a:r>
              <a:rPr lang="en-US" dirty="0"/>
              <a:t>HTTP requests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Different HTTP Methods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753466" y="2425642"/>
            <a:ext cx="831375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400" b="1" dirty="0">
                <a:latin typeface="Consolas" pitchFamily="49" charset="0"/>
              </a:rPr>
              <a:t>('/login',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53465" y="3262737"/>
            <a:ext cx="831375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put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53464" y="4099832"/>
            <a:ext cx="831375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28F8DD2-8728-4AA9-9503-4AD4F99FB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You can get a URL parameter from </a:t>
            </a:r>
            <a:r>
              <a:rPr lang="en-US" b="1" dirty="0">
                <a:solidFill>
                  <a:schemeClr val="bg1"/>
                </a:solidFill>
              </a:rPr>
              <a:t>req.params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17000"/>
              </a:spcAft>
            </a:pPr>
            <a:r>
              <a:rPr lang="en-US" dirty="0"/>
              <a:t>Chaining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URL Parameters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84924" y="4608565"/>
            <a:ext cx="94317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app.get('/user/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:first</a:t>
            </a:r>
            <a:r>
              <a:rPr lang="en-US" sz="2400" b="1" dirty="0">
                <a:latin typeface="Consolas" pitchFamily="49" charset="0"/>
              </a:rPr>
              <a:t>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:second</a:t>
            </a:r>
            <a:r>
              <a:rPr lang="en-US" sz="2400" b="1" dirty="0">
                <a:latin typeface="Consolas" pitchFamily="49" charset="0"/>
              </a:rPr>
              <a:t>', function(req, res)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console.log([req.params.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first</a:t>
            </a:r>
            <a:r>
              <a:rPr lang="en-US" sz="2400" b="1" dirty="0">
                <a:latin typeface="Consolas" pitchFamily="49" charset="0"/>
              </a:rPr>
              <a:t>, 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second</a:t>
            </a:r>
            <a:r>
              <a:rPr lang="en-US" sz="2400" b="1" dirty="0">
                <a:latin typeface="Consolas" pitchFamily="49" charset="0"/>
              </a:rPr>
              <a:t>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84925" y="1980760"/>
            <a:ext cx="9431741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app.get('/books/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:id</a:t>
            </a:r>
            <a:r>
              <a:rPr lang="en-US" sz="2400" b="1" dirty="0">
                <a:latin typeface="Consolas" pitchFamily="49" charset="0"/>
              </a:rPr>
              <a:t>',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let bookId = req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.params.id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console.log(bookId);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6BC298-A8F0-49D1-98A5-F99C3798A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3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express.static</a:t>
            </a:r>
            <a:r>
              <a:rPr lang="en-US" dirty="0"/>
              <a:t> built-in </a:t>
            </a:r>
            <a:r>
              <a:rPr lang="en-US" b="1" dirty="0">
                <a:solidFill>
                  <a:schemeClr val="bg1"/>
                </a:solidFill>
              </a:rPr>
              <a:t>middleware </a:t>
            </a:r>
            <a:r>
              <a:rPr lang="en-US" dirty="0"/>
              <a:t>function in Express </a:t>
            </a:r>
            <a:br>
              <a:rPr lang="en-US" dirty="0"/>
            </a:br>
            <a:r>
              <a:rPr lang="en-US" dirty="0"/>
              <a:t>to serve static files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public folder </a:t>
            </a:r>
            <a:r>
              <a:rPr lang="en-US" dirty="0"/>
              <a:t>and inside store static files after that</a:t>
            </a:r>
            <a:br>
              <a:rPr lang="en-US" dirty="0"/>
            </a:br>
            <a:r>
              <a:rPr lang="en-US" dirty="0"/>
              <a:t>write inside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the following: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 in Express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88673" y="3989174"/>
            <a:ext cx="67917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GB" sz="2400" b="1" dirty="0">
                <a:latin typeface="Consolas" panose="020B0609020204030204" pitchFamily="49" charset="0"/>
              </a:rPr>
              <a:t>(express.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GB" sz="2400" b="1" dirty="0">
                <a:latin typeface="Consolas" panose="020B0609020204030204" pitchFamily="49" charset="0"/>
              </a:rPr>
              <a:t>('public'));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049316-0D1A-4A1F-B533-D3B6FDDC1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0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body parser </a:t>
            </a:r>
            <a:r>
              <a:rPr lang="en-US" dirty="0"/>
              <a:t>to parse incoming request bodies available under the </a:t>
            </a:r>
            <a:r>
              <a:rPr lang="en-US" b="1" dirty="0">
                <a:solidFill>
                  <a:schemeClr val="bg1"/>
                </a:solidFill>
              </a:rPr>
              <a:t>req.body </a:t>
            </a:r>
            <a:r>
              <a:rPr lang="en-US" dirty="0"/>
              <a:t>property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Incoming Requests</a:t>
            </a:r>
            <a:endParaRPr lang="bg-BG" dirty="0"/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69424" y="257891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body-parser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69424" y="3379074"/>
            <a:ext cx="9431741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bodyparser = require('body-parser');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app.use(</a:t>
            </a:r>
            <a:r>
              <a:rPr lang="en-GB" sz="2400" b="1" dirty="0" err="1">
                <a:latin typeface="Consolas" panose="020B0609020204030204" pitchFamily="49" charset="0"/>
              </a:rPr>
              <a:t>bodyparser.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urlencoded</a:t>
            </a:r>
            <a:r>
              <a:rPr lang="en-GB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extended: true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70A70C-2341-42C6-8867-1D524864D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4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76CE6C-E599-49EF-B8DD-CEB6EF886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Model-View-Controller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98" y="1171519"/>
            <a:ext cx="2765256" cy="268207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AA557FA-3798-4F51-B4A5-78A15F762CF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9719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pattern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independent components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 (data)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Manages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database logic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bg-BG" b="1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  <a:r>
              <a:rPr lang="en-US" dirty="0"/>
              <a:t> layer (renders the 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 (logic)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application logic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Processes user request,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</a:t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updates</a:t>
            </a:r>
            <a:r>
              <a:rPr lang="en-US" dirty="0"/>
              <a:t> the data model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invokes</a:t>
            </a:r>
            <a:r>
              <a:rPr lang="en-US" dirty="0"/>
              <a:t> a view to render some UI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pic>
        <p:nvPicPr>
          <p:cNvPr id="2050" name="Picture 2" descr="C:\Users\ko7ebo7e\Desktop\изтеглен файл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626" y="2422968"/>
            <a:ext cx="3234118" cy="30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570156D-FF16-4124-96E9-DFE95B25D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6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Node modules</a:t>
            </a:r>
          </a:p>
          <a:p>
            <a:pPr lvl="1"/>
            <a:r>
              <a:rPr lang="en-US" sz="3000" dirty="0"/>
              <a:t>HTTP</a:t>
            </a:r>
          </a:p>
          <a:p>
            <a:pPr lvl="1"/>
            <a:r>
              <a:rPr lang="en-US" sz="3000" dirty="0"/>
              <a:t>Create a simple HTTP Server</a:t>
            </a:r>
          </a:p>
          <a:p>
            <a:r>
              <a:rPr lang="en-US" sz="3200" dirty="0"/>
              <a:t>Express.js Framework</a:t>
            </a:r>
          </a:p>
          <a:p>
            <a:r>
              <a:rPr lang="en-US" sz="3200" dirty="0"/>
              <a:t>Model-View-Controller (</a:t>
            </a:r>
            <a:r>
              <a:rPr lang="en-US" sz="3200" b="1" dirty="0"/>
              <a:t>MVC</a:t>
            </a:r>
            <a:r>
              <a:rPr lang="en-US" sz="3200" dirty="0"/>
              <a:t>)</a:t>
            </a:r>
          </a:p>
          <a:p>
            <a:r>
              <a:rPr lang="en-US" sz="3200" dirty="0"/>
              <a:t>MVC with Node, Express.js, Handlebars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E831FA-140A-4AC6-9F62-CEE3FA2861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that describes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 are working with</a:t>
            </a:r>
          </a:p>
          <a:p>
            <a:pPr>
              <a:lnSpc>
                <a:spcPct val="120000"/>
              </a:lnSpc>
            </a:pPr>
            <a:r>
              <a:rPr lang="en-US" dirty="0"/>
              <a:t>Rules for how the data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</a:p>
          <a:p>
            <a:pPr>
              <a:lnSpc>
                <a:spcPct val="120000"/>
              </a:lnSpc>
            </a:pPr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rules</a:t>
            </a:r>
          </a:p>
          <a:p>
            <a:pPr>
              <a:lnSpc>
                <a:spcPct val="12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encapsulates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 stored in a database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well as code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</a:t>
            </a:r>
            <a:r>
              <a:rPr lang="en-US" dirty="0"/>
              <a:t>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(Data)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4F1BC8-087D-484F-82D3-CA6B70904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1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Defines how the application's </a:t>
            </a:r>
            <a:r>
              <a:rPr lang="en-US" sz="3200" b="1" dirty="0">
                <a:solidFill>
                  <a:schemeClr val="bg1"/>
                </a:solidFill>
              </a:rPr>
              <a:t>user interface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(UI) will be displayed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master views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layouts</a:t>
            </a:r>
            <a:r>
              <a:rPr lang="en-US" sz="3200" dirty="0"/>
              <a:t>) 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sub-views</a:t>
            </a:r>
            <a:r>
              <a:rPr lang="en-US" sz="3200" dirty="0"/>
              <a:t>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partial views </a:t>
            </a:r>
            <a:r>
              <a:rPr lang="en-US" sz="3200" dirty="0"/>
              <a:t>or controls)</a:t>
            </a:r>
          </a:p>
          <a:p>
            <a:r>
              <a:rPr lang="en-US" sz="3200" dirty="0"/>
              <a:t>May use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dynamically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generate</a:t>
            </a:r>
            <a:r>
              <a:rPr lang="en-US" sz="3200" dirty="0"/>
              <a:t>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(UI)</a:t>
            </a:r>
          </a:p>
        </p:txBody>
      </p:sp>
      <p:pic>
        <p:nvPicPr>
          <p:cNvPr id="7" name="Picture 2" descr="UI">
            <a:extLst>
              <a:ext uri="{FF2B5EF4-FFF2-40B4-BE49-F238E27FC236}">
                <a16:creationId xmlns:a16="http://schemas.microsoft.com/office/drawing/2014/main" id="{157B5ACD-89A9-4EE8-9CEE-A5695E8D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4024654"/>
            <a:ext cx="2191093" cy="2191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form icon">
            <a:extLst>
              <a:ext uri="{FF2B5EF4-FFF2-40B4-BE49-F238E27FC236}">
                <a16:creationId xmlns:a16="http://schemas.microsoft.com/office/drawing/2014/main" id="{98C88D39-EEEF-4AF2-8136-DE471432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258192" cy="21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83EE5-A03C-4134-86B3-BB69B1D07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034" y="4054008"/>
            <a:ext cx="2776692" cy="21227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99D2A2C-79A9-4AC1-8728-AFF27FE18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8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MVC component – holds the 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from 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 (business logic)</a:t>
            </a:r>
          </a:p>
          <a:p>
            <a:r>
              <a:rPr lang="en-US" dirty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(Logic)</a:t>
            </a:r>
          </a:p>
        </p:txBody>
      </p:sp>
      <p:pic>
        <p:nvPicPr>
          <p:cNvPr id="1026" name="Picture 2" descr="C:\Users\ko7ebo7e\Desktop\game-controll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08" y="3461004"/>
            <a:ext cx="2020824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E3AC91B-502A-40B5-8750-3B879229D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2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(in Web Apps)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3" y="1715074"/>
            <a:ext cx="10485733" cy="4836544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46FA572-3E03-469D-9EC4-9A09E05E7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4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A347-0497-4A6B-B6EF-0DE1D1067A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MVC with Express.js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77" y="1480158"/>
            <a:ext cx="2044645" cy="455077"/>
          </a:xfrm>
          <a:prstGeom prst="rect">
            <a:avLst/>
          </a:prstGeom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1130" y="1929678"/>
            <a:ext cx="2047192" cy="9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866" y="2874108"/>
            <a:ext cx="2059719" cy="112348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B1E294E-D65F-4224-9E45-2D5FB087B91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Node.js, Express.js, Handlebars</a:t>
            </a:r>
          </a:p>
        </p:txBody>
      </p:sp>
    </p:spTree>
    <p:extLst>
      <p:ext uri="{BB962C8B-B14F-4D97-AF65-F5344CB8AC3E}">
        <p14:creationId xmlns:p14="http://schemas.microsoft.com/office/powerpoint/2010/main" val="31249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Templates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0"/>
            <a:ext cx="10036163" cy="5614245"/>
          </a:xfrm>
        </p:spPr>
        <p:txBody>
          <a:bodyPr>
            <a:normAutofit/>
          </a:bodyPr>
          <a:lstStyle/>
          <a:p>
            <a:r>
              <a:rPr lang="en-US" dirty="0"/>
              <a:t>Handlebars provides the power necessary to let you build </a:t>
            </a:r>
            <a:r>
              <a:rPr lang="en-US" b="1" dirty="0">
                <a:solidFill>
                  <a:schemeClr val="bg1"/>
                </a:solidFill>
              </a:rPr>
              <a:t>semantic templates </a:t>
            </a:r>
            <a:r>
              <a:rPr lang="en-US" dirty="0"/>
              <a:t>effectively</a:t>
            </a:r>
          </a:p>
          <a:p>
            <a:r>
              <a:rPr lang="en-US" dirty="0"/>
              <a:t>It is based on the </a:t>
            </a:r>
            <a:r>
              <a:rPr lang="en-US" b="1" dirty="0">
                <a:solidFill>
                  <a:schemeClr val="bg1"/>
                </a:solidFill>
              </a:rPr>
              <a:t>Mustache</a:t>
            </a:r>
            <a:r>
              <a:rPr lang="en-US" dirty="0"/>
              <a:t> template language, but </a:t>
            </a:r>
            <a:br>
              <a:rPr lang="en-US" dirty="0"/>
            </a:br>
            <a:r>
              <a:rPr lang="en-US" dirty="0"/>
              <a:t>improves it in several important ways</a:t>
            </a:r>
          </a:p>
          <a:p>
            <a:r>
              <a:rPr lang="en-US" dirty="0"/>
              <a:t>To install it inside an Express.js project type in cmd:</a:t>
            </a:r>
          </a:p>
        </p:txBody>
      </p:sp>
      <p:sp>
        <p:nvSpPr>
          <p:cNvPr id="8" name="Текстово поле 6"/>
          <p:cNvSpPr txBox="1"/>
          <p:nvPr/>
        </p:nvSpPr>
        <p:spPr>
          <a:xfrm>
            <a:off x="2046868" y="424408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express-handlebars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9A8A94-B0BE-4BB3-94DC-1046A738E6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1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 txBox="1">
            <a:spLocks/>
          </p:cNvSpPr>
          <p:nvPr/>
        </p:nvSpPr>
        <p:spPr>
          <a:xfrm>
            <a:off x="2046811" y="1686346"/>
            <a:ext cx="7391400" cy="5035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class="container body-content"&gt;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class="row"&gt;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&lt;h2&gt;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{{cat.name}}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&lt;p&gt;Age: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{{cat.age}}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{{#if cat.isAlive}}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Alive&lt;/p&gt;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{{else}}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Deceased&lt;/p&gt;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{{/if}}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00107"/>
            <a:ext cx="11804822" cy="5862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HTML views with Handlebars templating 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Handlebars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664143" y="2721051"/>
            <a:ext cx="1817167" cy="779920"/>
          </a:xfrm>
          <a:prstGeom prst="wedgeRoundRectCallout">
            <a:avLst>
              <a:gd name="adj1" fmla="val 40432"/>
              <a:gd name="adj2" fmla="val -74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Code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7111465" y="2331091"/>
            <a:ext cx="1817167" cy="779920"/>
          </a:xfrm>
          <a:prstGeom prst="wedgeRoundRectCallout">
            <a:avLst>
              <a:gd name="adj1" fmla="val -76628"/>
              <a:gd name="adj2" fmla="val 463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3"/>
          <p:cNvSpPr/>
          <p:nvPr/>
        </p:nvSpPr>
        <p:spPr bwMode="auto">
          <a:xfrm>
            <a:off x="6870591" y="3629873"/>
            <a:ext cx="1817167" cy="779920"/>
          </a:xfrm>
          <a:prstGeom prst="wedgeRoundRectCallout">
            <a:avLst>
              <a:gd name="adj1" fmla="val -73979"/>
              <a:gd name="adj2" fmla="val -277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A436499-ABA4-4A59-A307-AA35994C3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5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854000"/>
            <a:ext cx="8125652" cy="406814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Node.js – JavaScript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runtime environment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We use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Node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to create servers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MVC is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design pattern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with individual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components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Express.js –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Web Framework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for building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server-side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JavaScript apps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812AE62-DD19-463A-9116-3AF0A8128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6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891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609A322A-7A90-4D91-B81C-FB5BF4AED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40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dirty="0"/>
              <a:t>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046E7D-CFD7-4AE6-942F-0FCFA4093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98237A92-6A70-46C4-8CA9-C58392F3B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19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20146E9-41D8-484A-A8B9-5A56BC950F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7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C2A839-1C57-4414-BDE5-597E43528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36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E737E-AA80-4B5E-99A8-DD0060EB6F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Node Modules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3508314" y="1765931"/>
            <a:ext cx="43573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module</a:t>
            </a:r>
          </a:p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	   .exports</a:t>
            </a:r>
            <a:endParaRPr lang="bg-BG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2646EBD-C77B-49AD-A7AC-93A245E67A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Create a Basic Web Server</a:t>
            </a:r>
          </a:p>
        </p:txBody>
      </p:sp>
    </p:spTree>
    <p:extLst>
      <p:ext uri="{BB962C8B-B14F-4D97-AF65-F5344CB8AC3E}">
        <p14:creationId xmlns:p14="http://schemas.microsoft.com/office/powerpoint/2010/main" val="25616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functions you want to include in your application</a:t>
            </a:r>
          </a:p>
          <a:p>
            <a:r>
              <a:rPr lang="en-US" dirty="0"/>
              <a:t>Include modules: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module: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Modules</a:t>
            </a:r>
            <a:endParaRPr lang="bg-BG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30936" y="2792147"/>
            <a:ext cx="529437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6062472" y="2408098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include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630936" y="4836710"/>
            <a:ext cx="626364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exports</a:t>
            </a:r>
            <a:r>
              <a:rPr lang="en-US" sz="2400" b="1" dirty="0">
                <a:latin typeface="Consolas" pitchFamily="49" charset="0"/>
              </a:rPr>
              <a:t>.myDateTime = function 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return Date();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6562344" y="4325936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export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BB4A3D9-EEF5-4E57-BFC9-4F448E949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528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Built-in module, which allows Node.js to transfer </a:t>
            </a:r>
            <a:br>
              <a:rPr lang="en-US" dirty="0"/>
            </a:br>
            <a:r>
              <a:rPr lang="en-US" dirty="0"/>
              <a:t>data over the Hyper Text Transfer Protocol </a:t>
            </a:r>
            <a:br>
              <a:rPr lang="en-US" dirty="0"/>
            </a:br>
            <a:r>
              <a:rPr lang="en-US" dirty="0"/>
              <a:t>(HTTP)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create an HTTP server </a:t>
            </a:r>
            <a:r>
              <a:rPr lang="en-US" dirty="0"/>
              <a:t>that listens to server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ports</a:t>
            </a:r>
            <a:r>
              <a:rPr lang="en-US" dirty="0"/>
              <a:t> and gives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back to the client</a:t>
            </a:r>
          </a:p>
          <a:p>
            <a:r>
              <a:rPr lang="en-US" dirty="0"/>
              <a:t>Use the </a:t>
            </a:r>
            <a:r>
              <a:rPr lang="en-US" b="1" dirty="0">
                <a:solidFill>
                  <a:schemeClr val="bg1"/>
                </a:solidFill>
              </a:rPr>
              <a:t>createServer()</a:t>
            </a:r>
            <a:r>
              <a:rPr lang="en-US" dirty="0"/>
              <a:t> method to create an HTTP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C758EE8-4CB1-4A5D-BB03-03BECD955F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writeHead</a:t>
            </a:r>
            <a:r>
              <a:rPr lang="en-US" dirty="0"/>
              <a:t>() - sends a response header to the request. </a:t>
            </a:r>
            <a:br>
              <a:rPr lang="en-US" dirty="0"/>
            </a:br>
            <a:r>
              <a:rPr lang="en-US" dirty="0"/>
              <a:t>Requires:  </a:t>
            </a:r>
            <a:r>
              <a:rPr lang="en-US" b="1" dirty="0">
                <a:solidFill>
                  <a:schemeClr val="bg1"/>
                </a:solidFill>
              </a:rPr>
              <a:t>status code </a:t>
            </a:r>
            <a:r>
              <a:rPr lang="en-US" dirty="0"/>
              <a:t>(like 404), </a:t>
            </a:r>
            <a:r>
              <a:rPr lang="en-US" b="1" dirty="0">
                <a:solidFill>
                  <a:schemeClr val="bg1"/>
                </a:solidFill>
              </a:rPr>
              <a:t>status message</a:t>
            </a:r>
            <a:r>
              <a:rPr lang="en-US" dirty="0"/>
              <a:t> (optional)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response headers </a:t>
            </a:r>
            <a:r>
              <a:rPr lang="en-US" dirty="0"/>
              <a:t>(object)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() - sends a chunk of the response body. Can be a </a:t>
            </a:r>
            <a:br>
              <a:rPr lang="en-US" dirty="0"/>
            </a:br>
            <a:r>
              <a:rPr lang="en-US" dirty="0"/>
              <a:t>string or a buffer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Methods</a:t>
            </a:r>
            <a:endParaRPr lang="bg-BG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280008" y="4223084"/>
            <a:ext cx="9983754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(req, res)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Hello Web!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res.end();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206240" y="5596128"/>
            <a:ext cx="3474720" cy="384048"/>
          </a:xfrm>
          <a:prstGeom prst="wedgeRoundRectCallout">
            <a:avLst>
              <a:gd name="adj1" fmla="val -60990"/>
              <a:gd name="adj2" fmla="val 1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ends the response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EFF34F-50D7-485B-80E0-E3A15C835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3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type </a:t>
            </a:r>
            <a:r>
              <a:rPr lang="en-US" b="1" dirty="0">
                <a:solidFill>
                  <a:schemeClr val="bg1"/>
                </a:solidFill>
              </a:rPr>
              <a:t>node {filename} </a:t>
            </a:r>
            <a:r>
              <a:rPr lang="en-US" dirty="0"/>
              <a:t>and open 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browser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Simple Web Server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1185672" y="1882269"/>
            <a:ext cx="9493525" cy="30619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br>
              <a:rPr lang="en-US" sz="2400" b="1" dirty="0">
                <a:latin typeface="Consolas" pitchFamily="49" charset="0"/>
              </a:rPr>
            </a:b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res</a:t>
            </a:r>
            <a:r>
              <a:rPr lang="en-US" sz="2400" b="1" dirty="0">
                <a:latin typeface="Consolas" pitchFamily="49" charset="0"/>
              </a:rPr>
              <a:t>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end</a:t>
            </a:r>
            <a:r>
              <a:rPr lang="en-US" sz="2400" b="1" dirty="0">
                <a:latin typeface="Consolas" pitchFamily="49" charset="0"/>
              </a:rPr>
              <a:t>('Hello Web!');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}).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(8080);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console.log('Listening on port 8080');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6501384" y="1237617"/>
            <a:ext cx="3081528" cy="978408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to require http in order to use it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2718505" y="2371473"/>
            <a:ext cx="4170286" cy="430007"/>
          </a:xfrm>
          <a:prstGeom prst="wedgeRoundRectCallout">
            <a:avLst>
              <a:gd name="adj1" fmla="val -25743"/>
              <a:gd name="adj2" fmla="val 65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start the server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4350365" y="4025081"/>
            <a:ext cx="3981373" cy="430130"/>
          </a:xfrm>
          <a:prstGeom prst="wedgeRoundRectCallout">
            <a:avLst>
              <a:gd name="adj1" fmla="val -55133"/>
              <a:gd name="adj2" fmla="val 34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choose a port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EA40D1B-4F53-4BA2-9A96-F78F1B8CC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8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8A4-C237-4023-B7A7-E153199DA8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Express.js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75" y="2514600"/>
            <a:ext cx="2645621" cy="58883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FAB3A8F-09D0-499C-91F9-563783152E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a Framework</a:t>
            </a:r>
          </a:p>
        </p:txBody>
      </p:sp>
    </p:spTree>
    <p:extLst>
      <p:ext uri="{BB962C8B-B14F-4D97-AF65-F5344CB8AC3E}">
        <p14:creationId xmlns:p14="http://schemas.microsoft.com/office/powerpoint/2010/main" val="20278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1650</Words>
  <Application>Microsoft Office PowerPoint</Application>
  <PresentationFormat>Widescreen</PresentationFormat>
  <Paragraphs>248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Basic Web</vt:lpstr>
      <vt:lpstr>Table of Contents</vt:lpstr>
      <vt:lpstr>Have a Question?</vt:lpstr>
      <vt:lpstr>Node Modules</vt:lpstr>
      <vt:lpstr>Node Modules</vt:lpstr>
      <vt:lpstr>The HTTP Module</vt:lpstr>
      <vt:lpstr>HTTP Methods</vt:lpstr>
      <vt:lpstr>Creating a Simple Web Server</vt:lpstr>
      <vt:lpstr>Express.js</vt:lpstr>
      <vt:lpstr>What is ExpressJS?</vt:lpstr>
      <vt:lpstr>Installation</vt:lpstr>
      <vt:lpstr>ExpressJS Routing</vt:lpstr>
      <vt:lpstr>Demo App</vt:lpstr>
      <vt:lpstr>Handle Different HTTP Methods</vt:lpstr>
      <vt:lpstr>Working with URL Parameters</vt:lpstr>
      <vt:lpstr>Serving Static Files in Express</vt:lpstr>
      <vt:lpstr>Parsing Incoming Requests</vt:lpstr>
      <vt:lpstr>Model-View-Controller</vt:lpstr>
      <vt:lpstr>The MVC Pattern</vt:lpstr>
      <vt:lpstr>Model (Data)</vt:lpstr>
      <vt:lpstr>View (UI)</vt:lpstr>
      <vt:lpstr>Controller (Logic)</vt:lpstr>
      <vt:lpstr>The MVC Pattern (in Web Apps)</vt:lpstr>
      <vt:lpstr>MVC with Express.js</vt:lpstr>
      <vt:lpstr>Handlebars Templates</vt:lpstr>
      <vt:lpstr>View – Handlebars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Web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3</cp:revision>
  <dcterms:created xsi:type="dcterms:W3CDTF">2018-05-23T13:08:44Z</dcterms:created>
  <dcterms:modified xsi:type="dcterms:W3CDTF">2019-12-04T11:27:48Z</dcterms:modified>
  <cp:category>programming;computer programming;software development;web development</cp:category>
</cp:coreProperties>
</file>