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81" r:id="rId7"/>
    <p:sldId id="280" r:id="rId8"/>
    <p:sldId id="260" r:id="rId9"/>
    <p:sldId id="262" r:id="rId10"/>
    <p:sldId id="263" r:id="rId11"/>
    <p:sldId id="264" r:id="rId12"/>
    <p:sldId id="266" r:id="rId13"/>
    <p:sldId id="265" r:id="rId14"/>
    <p:sldId id="269" r:id="rId15"/>
    <p:sldId id="270" r:id="rId16"/>
    <p:sldId id="26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3" r:id="rId25"/>
    <p:sldId id="278" r:id="rId26"/>
    <p:sldId id="27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ED36-B90D-49EE-8B5D-1AD91C772A77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C9AE5-3FCF-4FF2-B68D-C0E6ECE2C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23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9AE5-3FCF-4FF2-B68D-C0E6ECE2C0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4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2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70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6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98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5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4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62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67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86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93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7E2B-631C-4E7E-BC4C-72762E922B1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2AA6-5E8E-4F8B-8460-E3523E3C4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44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Cálculo Numérico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Vitor José Petry</a:t>
            </a:r>
          </a:p>
          <a:p>
            <a:r>
              <a:rPr lang="pt-BR" dirty="0" smtClean="0"/>
              <a:t>Segundo Sem/2023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8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Raízes reais de funções reais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79512" y="1268760"/>
                <a:ext cx="8784976" cy="676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Método Analítico (usa o teorema anterior)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Método gráfico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pt-BR" sz="3200" dirty="0"/>
              </a:p>
              <a:p>
                <a:pPr>
                  <a:lnSpc>
                    <a:spcPct val="150000"/>
                  </a:lnSpc>
                </a:pPr>
                <a:r>
                  <a:rPr lang="pt-BR" sz="3200" dirty="0" smtClean="0"/>
                  <a:t>Exemplos: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−9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</a:rPr>
                        <m:t>+3</m:t>
                      </m:r>
                    </m:oMath>
                  </m:oMathPara>
                </a14:m>
                <a:endParaRPr lang="pt-BR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</m:rad>
                      <m:r>
                        <a:rPr lang="en-US" sz="3200" i="1">
                          <a:latin typeface="Cambria Math"/>
                        </a:rPr>
                        <m:t>−5</m:t>
                      </m:r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sz="32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sz="3200" i="1">
                          <a:latin typeface="Cambria Math"/>
                        </a:rPr>
                        <m:t>=</m:t>
                      </m:r>
                      <m:r>
                        <a:rPr lang="pt-BR" sz="3200" i="1">
                          <a:latin typeface="Cambria Math"/>
                        </a:rPr>
                        <m:t>𝑥</m:t>
                      </m:r>
                      <m:r>
                        <a:rPr lang="pt-BR" sz="3200" i="1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2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3200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sz="3200" dirty="0"/>
              </a:p>
              <a:p>
                <a:pPr>
                  <a:lnSpc>
                    <a:spcPct val="150000"/>
                  </a:lnSpc>
                </a:pPr>
                <a:endParaRPr lang="pt-BR" sz="3200" dirty="0"/>
              </a:p>
              <a:p>
                <a:pPr>
                  <a:lnSpc>
                    <a:spcPct val="150000"/>
                  </a:lnSpc>
                </a:pPr>
                <a:endParaRPr lang="pt-BR" sz="32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784976" cy="6765442"/>
              </a:xfrm>
              <a:prstGeom prst="rect">
                <a:avLst/>
              </a:prstGeom>
              <a:blipFill rotWithShape="1">
                <a:blip r:embed="rId2"/>
                <a:stretch>
                  <a:fillRect l="-17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3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Raízes reais de funções reais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79512" y="1052736"/>
                <a:ext cx="8784976" cy="6386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3600" b="1" u="sng" dirty="0" smtClean="0"/>
                  <a:t>Refinamento de raízes</a:t>
                </a:r>
              </a:p>
              <a:p>
                <a:pPr>
                  <a:lnSpc>
                    <a:spcPct val="150000"/>
                  </a:lnSpc>
                </a:pPr>
                <a:endParaRPr lang="pt-BR" sz="1000" u="sng" dirty="0" smtClean="0"/>
              </a:p>
              <a:p>
                <a:pPr algn="just"/>
                <a:r>
                  <a:rPr lang="pt-BR" sz="2800" dirty="0" smtClean="0"/>
                  <a:t>Consiste em obter </a:t>
                </a:r>
                <a:r>
                  <a:rPr lang="pt-BR" sz="2800" u="sng" dirty="0" smtClean="0"/>
                  <a:t>aproximações</a:t>
                </a:r>
                <a:r>
                  <a:rPr lang="pt-BR" sz="2800" dirty="0" smtClean="0"/>
                  <a:t> cada vez melhores para as raízes. Usa-se para isso métodos iterativos</a:t>
                </a:r>
                <a:r>
                  <a:rPr lang="pt-BR" sz="3200" dirty="0" smtClean="0"/>
                  <a:t>.</a:t>
                </a:r>
              </a:p>
              <a:p>
                <a:pPr algn="just"/>
                <a:endParaRPr lang="pt-BR" sz="3200" dirty="0" smtClean="0"/>
              </a:p>
              <a:p>
                <a:r>
                  <a:rPr lang="pt-BR" sz="3200" b="1" u="sng" dirty="0" smtClean="0"/>
                  <a:t>Critérios de parada:</a:t>
                </a:r>
              </a:p>
              <a:p>
                <a:r>
                  <a:rPr lang="pt-BR" sz="280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 é a raiz aproximada da i-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iteração 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𝜀</m:t>
                    </m:r>
                  </m:oMath>
                </a14:m>
                <a:r>
                  <a:rPr lang="pt-BR" sz="2800" dirty="0"/>
                  <a:t> a precisão requerida, então pode-se usar como critério de parada uma das opções: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/>
                        </a:rPr>
                        <m:t>&lt;</m:t>
                      </m:r>
                      <m:r>
                        <a:rPr lang="pt-BR" sz="2800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pt-BR" sz="2800" dirty="0" smtClean="0"/>
              </a:p>
              <a:p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</a:rPr>
                        <m:t>|</m:t>
                      </m:r>
                      <m:r>
                        <a:rPr lang="pt-BR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/>
                        </a:rPr>
                        <m:t>|&lt;</m:t>
                      </m:r>
                      <m:r>
                        <a:rPr lang="pt-BR" sz="2800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pt-BR" sz="2800" dirty="0"/>
              </a:p>
              <a:p>
                <a:pPr>
                  <a:lnSpc>
                    <a:spcPct val="150000"/>
                  </a:lnSpc>
                </a:pPr>
                <a:endParaRPr lang="pt-BR" sz="32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8784976" cy="6386364"/>
              </a:xfrm>
              <a:prstGeom prst="rect">
                <a:avLst/>
              </a:prstGeom>
              <a:blipFill rotWithShape="1">
                <a:blip r:embed="rId2"/>
                <a:stretch>
                  <a:fillRect l="-2080" r="-13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Esquema para o refinamento de raízes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4743"/>
            <a:ext cx="5040560" cy="571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2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Raízes reais de funções reais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79512" y="1176134"/>
                <a:ext cx="8784976" cy="496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3600" b="1" u="sng" dirty="0" smtClean="0"/>
                  <a:t>Método da Bissecção:</a:t>
                </a: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600" dirty="0" smtClean="0"/>
                  <a:t>Interpretação do método;</a:t>
                </a: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600" dirty="0" smtClean="0"/>
                  <a:t>Exemplos: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sz="2800" i="1">
                        <a:latin typeface="Cambria Math"/>
                      </a:rPr>
                      <m:t>−9</m:t>
                    </m:r>
                    <m:r>
                      <a:rPr lang="pt-BR" sz="2800" i="1">
                        <a:latin typeface="Cambria Math"/>
                      </a:rPr>
                      <m:t>𝑥</m:t>
                    </m:r>
                    <m:r>
                      <a:rPr lang="pt-BR" sz="2800" i="1">
                        <a:latin typeface="Cambria Math"/>
                      </a:rPr>
                      <m:t>+3</m:t>
                    </m:r>
                  </m:oMath>
                </a14:m>
                <a:r>
                  <a:rPr lang="pt-BR" sz="2800" dirty="0"/>
                  <a:t>, em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pt-BR" sz="2800" i="1">
                        <a:latin typeface="Cambria Math"/>
                      </a:rPr>
                      <m:t>,</m:t>
                    </m:r>
                  </m:oMath>
                </a14:m>
                <a:r>
                  <a:rPr lang="pt-BR" sz="2800" dirty="0"/>
                  <a:t> com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𝜀</m:t>
                    </m:r>
                    <m:r>
                      <a:rPr lang="pt-BR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sz="2800" i="1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sz="2800" dirty="0"/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800" i="1">
                        <a:latin typeface="Cambria Math"/>
                      </a:rPr>
                      <m:t>=</m:t>
                    </m:r>
                    <m:r>
                      <a:rPr lang="pt-BR" sz="2800" i="1">
                        <a:latin typeface="Cambria Math"/>
                      </a:rPr>
                      <m:t>𝑥</m:t>
                    </m:r>
                    <m:r>
                      <a:rPr lang="pt-BR" sz="2800" i="1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8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pt-BR" sz="2800" dirty="0"/>
                  <a:t>, em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(2,3)</m:t>
                    </m:r>
                  </m:oMath>
                </a14:m>
                <a:r>
                  <a:rPr lang="pt-BR" sz="2800" dirty="0"/>
                  <a:t>, com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𝜀</m:t>
                    </m:r>
                    <m:r>
                      <a:rPr lang="pt-BR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sz="2800" i="1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sz="28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pt-BR" sz="1000" u="sng" dirty="0" smtClean="0"/>
              </a:p>
              <a:p>
                <a:pPr>
                  <a:lnSpc>
                    <a:spcPct val="150000"/>
                  </a:lnSpc>
                </a:pPr>
                <a:endParaRPr lang="pt-BR" sz="32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76134"/>
                <a:ext cx="8784976" cy="4966616"/>
              </a:xfrm>
              <a:prstGeom prst="rect">
                <a:avLst/>
              </a:prstGeom>
              <a:blipFill rotWithShape="1">
                <a:blip r:embed="rId2"/>
                <a:stretch>
                  <a:fillRect l="-20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5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u="sng" dirty="0"/>
              <a:t>Método da Bissecção: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79512" y="1176134"/>
                <a:ext cx="8784976" cy="6025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u="sng" dirty="0" smtClean="0"/>
                  <a:t>Convergência:</a:t>
                </a:r>
              </a:p>
              <a:p>
                <a:pPr>
                  <a:lnSpc>
                    <a:spcPct val="150000"/>
                  </a:lnSpc>
                </a:pPr>
                <a:endParaRPr lang="pt-BR" sz="1000" u="sng" dirty="0" smtClean="0"/>
              </a:p>
              <a:p>
                <a:r>
                  <a:rPr lang="pt-BR" sz="2800" dirty="0"/>
                  <a:t>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𝜉</m:t>
                    </m:r>
                  </m:oMath>
                </a14:m>
                <a:r>
                  <a:rPr lang="pt-BR" sz="2800" dirty="0"/>
                  <a:t> é a solução exata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 uma aproximação, então: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/>
                            </a:rPr>
                            <m:t>𝑏</m:t>
                          </m:r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/>
                            </a:rPr>
                            <m:t>𝑏</m:t>
                          </m:r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sz="2800" dirty="0" smtClean="0"/>
              </a:p>
              <a:p>
                <a:pPr algn="ctr"/>
                <a:r>
                  <a:rPr lang="pt-BR" sz="2800" dirty="0" smtClean="0"/>
                  <a:t>...</a:t>
                </a:r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/>
                            </a:rPr>
                            <m:t>𝑏</m:t>
                          </m:r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pt-BR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sz="2800" dirty="0" smtClean="0"/>
              </a:p>
              <a:p>
                <a:r>
                  <a:rPr lang="pt-BR" sz="2800" dirty="0" smtClean="0"/>
                  <a:t>Observe que o método sempre converge, pois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/>
                          </a:rPr>
                          <m:t>𝑏</m:t>
                        </m:r>
                        <m:r>
                          <a:rPr lang="pt-BR" sz="2800" i="1">
                            <a:latin typeface="Cambria Math"/>
                          </a:rPr>
                          <m:t>−</m:t>
                        </m:r>
                        <m:r>
                          <a:rPr lang="pt-BR" sz="2800" i="1">
                            <a:latin typeface="Cambria Math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pt-BR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800" dirty="0" smtClean="0"/>
                  <a:t> tende a zero quando n tende a infinito.</a:t>
                </a:r>
                <a:endParaRPr lang="pt-BR" sz="2800" dirty="0"/>
              </a:p>
              <a:p>
                <a:pPr>
                  <a:lnSpc>
                    <a:spcPct val="150000"/>
                  </a:lnSpc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76134"/>
                <a:ext cx="8784976" cy="6025560"/>
              </a:xfrm>
              <a:prstGeom prst="rect">
                <a:avLst/>
              </a:prstGeom>
              <a:blipFill rotWithShape="1">
                <a:blip r:embed="rId2"/>
                <a:stretch>
                  <a:fillRect l="-1387" r="-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9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u="sng" dirty="0"/>
              <a:t>Método da Bissecção: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79512" y="1176134"/>
                <a:ext cx="8784976" cy="583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u="sng" dirty="0" smtClean="0"/>
                  <a:t>Convergência:</a:t>
                </a:r>
              </a:p>
              <a:p>
                <a:pPr>
                  <a:lnSpc>
                    <a:spcPct val="150000"/>
                  </a:lnSpc>
                </a:pPr>
                <a:endParaRPr lang="pt-BR" sz="1000" u="sng" dirty="0" smtClean="0"/>
              </a:p>
              <a:p>
                <a:r>
                  <a:rPr lang="pt-BR" sz="2800" dirty="0"/>
                  <a:t>Assim, ao requerermos uma aproximação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𝜀</m:t>
                    </m:r>
                  </m:oMath>
                </a14:m>
                <a:r>
                  <a:rPr lang="pt-BR" sz="2800" dirty="0"/>
                  <a:t>, estamos solicitando que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&lt;</m:t>
                      </m:r>
                      <m:r>
                        <a:rPr lang="pt-BR" sz="2800">
                          <a:latin typeface="Cambria Math"/>
                        </a:rPr>
                        <m:t> </m:t>
                      </m:r>
                      <m:r>
                        <a:rPr lang="pt-BR" sz="2800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pt-BR" sz="2800" dirty="0" smtClean="0"/>
              </a:p>
              <a:p>
                <a:endParaRPr lang="pt-BR" sz="2800" dirty="0"/>
              </a:p>
              <a:p>
                <a:r>
                  <a:rPr lang="pt-BR" sz="2800" dirty="0"/>
                  <a:t>Isto fica garantido ao </a:t>
                </a:r>
                <a:r>
                  <a:rPr lang="pt-BR" sz="2800" dirty="0" smtClean="0"/>
                  <a:t>fazermos: </a:t>
                </a:r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/>
                            </a:rPr>
                            <m:t>𝑏</m:t>
                          </m:r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pt-BR" sz="2800" i="1">
                          <a:latin typeface="Cambria Math"/>
                        </a:rPr>
                        <m:t>&lt;</m:t>
                      </m:r>
                      <m:r>
                        <a:rPr lang="pt-BR" sz="2800">
                          <a:latin typeface="Cambria Math"/>
                        </a:rPr>
                        <m:t> </m:t>
                      </m:r>
                      <m:r>
                        <a:rPr lang="pt-BR" sz="2800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pt-BR" sz="2800" dirty="0" smtClean="0"/>
              </a:p>
              <a:p>
                <a:endParaRPr lang="pt-BR" sz="2800" dirty="0"/>
              </a:p>
              <a:p>
                <a:r>
                  <a:rPr lang="pt-BR" sz="2800" dirty="0"/>
                  <a:t>De onde segue que: 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𝑛</m:t>
                    </m:r>
                    <m:r>
                      <a:rPr lang="pt-BR" sz="2800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800" i="1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pt-BR" sz="28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pt-BR" sz="2800" i="1">
                                        <a:latin typeface="Cambria Math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pt-BR" sz="280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pt-BR" sz="2800" i="1">
                                        <a:latin typeface="Cambria Math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pt-BR" sz="2800" i="1">
                                <a:latin typeface="Cambria Math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  <a:p>
                <a:pPr>
                  <a:lnSpc>
                    <a:spcPct val="150000"/>
                  </a:lnSpc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76134"/>
                <a:ext cx="8784976" cy="5832815"/>
              </a:xfrm>
              <a:prstGeom prst="rect">
                <a:avLst/>
              </a:prstGeom>
              <a:blipFill rotWithShape="1"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8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9512" y="1176134"/>
            <a:ext cx="878497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u="sng" dirty="0" smtClean="0"/>
              <a:t>Livro:</a:t>
            </a:r>
            <a:r>
              <a:rPr lang="pt-BR" sz="2400" dirty="0" smtClean="0"/>
              <a:t> </a:t>
            </a:r>
            <a:r>
              <a:rPr lang="pt-BR" sz="2400" dirty="0"/>
              <a:t>RUGGIERO, M. A. G.; LOPES, V. L. R. Cálculo numérico – aspectos teóricos e computacionais. 2. ed. São Paulo: Makron Books, 1996. 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  Páginas 22 a 24: números 1, 2 e 10;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Páginas 95 a 97: 1, 2, 3 e 11 (neste último, use o método da bissecção ao invés do método solicitado no exercício)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Faça a implementação computacional do método e verifique os resultados encontrados.</a:t>
            </a:r>
          </a:p>
          <a:p>
            <a:pPr>
              <a:lnSpc>
                <a:spcPct val="150000"/>
              </a:lnSpc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527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000" b="1" u="sng" dirty="0"/>
              <a:t>Método da posição falsa: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79512" y="1689770"/>
                <a:ext cx="8784976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3600" dirty="0"/>
                  <a:t>Seja </a:t>
                </a:r>
                <a:r>
                  <a:rPr lang="pt-BR" sz="3600" i="1" dirty="0"/>
                  <a:t>f</a:t>
                </a:r>
                <a:r>
                  <a:rPr lang="pt-BR" sz="3600" dirty="0"/>
                  <a:t> uma função contínua no intervalo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3600" dirty="0"/>
                  <a:t> tal que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sz="3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36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3600" dirty="0"/>
                  <a:t>. Supomos que exista única raiz bem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600" dirty="0"/>
                  <a:t>.</a:t>
                </a:r>
                <a:endParaRPr lang="pt-BR" sz="3600" dirty="0" smtClean="0"/>
              </a:p>
              <a:p>
                <a:pPr algn="just"/>
                <a:endParaRPr lang="pt-BR" sz="3600" dirty="0"/>
              </a:p>
              <a:p>
                <a:pPr algn="just"/>
                <a:r>
                  <a:rPr lang="pt-BR" sz="3600" dirty="0"/>
                  <a:t>O Método da posição </a:t>
                </a:r>
                <a:r>
                  <a:rPr lang="pt-BR" sz="3600" dirty="0" smtClean="0"/>
                  <a:t>falsa é uma adaptação do método da bissecção e  </a:t>
                </a:r>
                <a:r>
                  <a:rPr lang="pt-BR" sz="3600" dirty="0"/>
                  <a:t>consiste em tomar a média aritmética ponderada entre a e b com “pesos”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36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sz="3600" dirty="0"/>
                  <a:t> e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sz="36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sz="3600" dirty="0"/>
                  <a:t> respectivamente.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89770"/>
                <a:ext cx="8784976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2080" t="-2022" r="-2080" b="-4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1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000" b="1" u="sng" dirty="0"/>
              <a:t>Método da posição falsa: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2757"/>
            <a:ext cx="4608512" cy="279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4572000" y="4095368"/>
                <a:ext cx="3816424" cy="2395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.|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pt-BR" sz="2400" i="1" dirty="0" smtClean="0"/>
              </a:p>
              <a:p>
                <a:endParaRPr lang="pt-BR" sz="2400" i="1" dirty="0" smtClean="0"/>
              </a:p>
              <a:p>
                <a:endParaRPr lang="pt-B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95368"/>
                <a:ext cx="3816424" cy="23955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000" b="1" u="sng" dirty="0"/>
              <a:t>Método da posição falsa: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79512" y="1382272"/>
                <a:ext cx="8856984" cy="5287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3000" dirty="0"/>
                  <a:t>No caso particular em que </a:t>
                </a:r>
                <a14:m>
                  <m:oMath xmlns:m="http://schemas.openxmlformats.org/officeDocument/2006/math">
                    <m:r>
                      <a:rPr lang="pt-BR" sz="3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pt-BR" sz="3000" dirty="0"/>
                  <a:t> existe e não muda de sinal no intervalo </a:t>
                </a:r>
                <a14:m>
                  <m:oMath xmlns:m="http://schemas.openxmlformats.org/officeDocument/2006/math">
                    <m:r>
                      <a:rPr lang="pt-BR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000" dirty="0"/>
                  <a:t>, os elementos da sequência de aproximações </a:t>
                </a:r>
                <a14:m>
                  <m:oMath xmlns:m="http://schemas.openxmlformats.org/officeDocument/2006/math">
                    <m:r>
                      <a:rPr lang="pt-BR" sz="3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sz="3000" dirty="0"/>
                  <a:t> encontra-se sempre do mesmo lado da raiz. Assim é possível fixar um dos extremos do intervalo e calcular o outro extremo pelo método iterativo. Este caso particular recebe o nome de </a:t>
                </a:r>
                <a:r>
                  <a:rPr lang="pt-BR" sz="3000" b="1" i="1" dirty="0"/>
                  <a:t>método das cordas</a:t>
                </a:r>
                <a:r>
                  <a:rPr lang="pt-BR" sz="3000" dirty="0" smtClean="0"/>
                  <a:t>.</a:t>
                </a:r>
                <a:r>
                  <a:rPr lang="pt-BR" sz="3000" dirty="0"/>
                  <a:t> </a:t>
                </a:r>
                <a:endParaRPr lang="pt-BR" sz="1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3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000" dirty="0"/>
              </a:p>
              <a:p>
                <a:pPr algn="just"/>
                <a:r>
                  <a:rPr lang="pt-BR" sz="3000" dirty="0" smtClean="0"/>
                  <a:t>onde </a:t>
                </a:r>
                <a:r>
                  <a:rPr lang="pt-BR" sz="3000" dirty="0"/>
                  <a:t>c é o extremo do intervalo </a:t>
                </a:r>
                <a14:m>
                  <m:oMath xmlns:m="http://schemas.openxmlformats.org/officeDocument/2006/math">
                    <m:r>
                      <a:rPr lang="pt-BR" sz="3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3000" dirty="0"/>
                  <a:t> tal que </a:t>
                </a:r>
                <a14:m>
                  <m:oMath xmlns:m="http://schemas.openxmlformats.org/officeDocument/2006/math">
                    <m:r>
                      <a:rPr lang="pt-BR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sz="30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3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3000" dirty="0"/>
                  <a:t> para todo </a:t>
                </a:r>
                <a14:m>
                  <m:oMath xmlns:m="http://schemas.openxmlformats.org/officeDocument/2006/math">
                    <m:r>
                      <a:rPr lang="pt-BR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000" dirty="0"/>
                  <a:t>.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82272"/>
                <a:ext cx="8856984" cy="5287088"/>
              </a:xfrm>
              <a:prstGeom prst="rect">
                <a:avLst/>
              </a:prstGeom>
              <a:blipFill rotWithShape="1">
                <a:blip r:embed="rId2"/>
                <a:stretch>
                  <a:fillRect l="-1583" t="-1384" r="-1652" b="-27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Noções básicas sobre erros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0000">
            <a:off x="1312980" y="1406817"/>
            <a:ext cx="7214999" cy="520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4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000" b="1" u="sng" dirty="0"/>
              <a:t>Método da </a:t>
            </a:r>
            <a:r>
              <a:rPr lang="pt-BR" sz="4000" b="1" u="sng" dirty="0" smtClean="0"/>
              <a:t>posição falsa:</a:t>
            </a:r>
            <a:endParaRPr lang="pt-BR" sz="40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79512" y="1447616"/>
                <a:ext cx="8856984" cy="522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3000" b="1" dirty="0" smtClean="0"/>
                  <a:t>Convergência:</a:t>
                </a:r>
              </a:p>
              <a:p>
                <a:pPr algn="just"/>
                <a:r>
                  <a:rPr lang="pt-BR" sz="3000" dirty="0" smtClean="0"/>
                  <a:t>A exemplo do método a bissecção, o método da posição falsa sempre converge.</a:t>
                </a:r>
              </a:p>
              <a:p>
                <a:pPr algn="just"/>
                <a:endParaRPr lang="pt-BR" sz="3000" dirty="0"/>
              </a:p>
              <a:p>
                <a:pPr algn="just"/>
                <a:r>
                  <a:rPr lang="pt-BR" sz="3000" dirty="0" smtClean="0"/>
                  <a:t>Exemplos:</a:t>
                </a:r>
                <a:r>
                  <a:rPr lang="pt-BR" sz="3000" dirty="0"/>
                  <a:t> </a:t>
                </a: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600" i="1">
                        <a:latin typeface="Cambria Math" panose="02040503050406030204" pitchFamily="18" charset="0"/>
                      </a:rPr>
                      <m:t>−9</m:t>
                    </m:r>
                    <m:r>
                      <a:rPr lang="pt-BR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600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pt-BR" sz="2600" dirty="0"/>
                  <a:t>, no intervalo </a:t>
                </a: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pt-BR" sz="2600" dirty="0"/>
                  <a:t> com </a:t>
                </a: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5.10</m:t>
                        </m:r>
                      </m:e>
                      <m:sup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sz="2600" dirty="0"/>
                  <a:t>.</a:t>
                </a:r>
                <a:endParaRPr lang="pt-BR" sz="2600" dirty="0" smtClean="0"/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600" i="1">
                        <a:latin typeface="Cambria Math"/>
                      </a:rPr>
                      <m:t>=</m:t>
                    </m:r>
                    <m:r>
                      <a:rPr lang="pt-BR" sz="2600" i="1">
                        <a:latin typeface="Cambria Math"/>
                      </a:rPr>
                      <m:t>𝑥</m:t>
                    </m:r>
                    <m:r>
                      <a:rPr lang="pt-BR" sz="2600" i="1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6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sz="2600" i="1">
                        <a:latin typeface="Cambria Math"/>
                      </a:rPr>
                      <m:t>−1</m:t>
                    </m:r>
                  </m:oMath>
                </a14:m>
                <a:r>
                  <a:rPr lang="pt-BR" sz="2600" dirty="0"/>
                  <a:t>, em </a:t>
                </a:r>
                <a14:m>
                  <m:oMath xmlns:m="http://schemas.openxmlformats.org/officeDocument/2006/math">
                    <m:r>
                      <a:rPr lang="pt-BR" sz="2600" i="1">
                        <a:latin typeface="Cambria Math"/>
                      </a:rPr>
                      <m:t>(2,3)</m:t>
                    </m:r>
                  </m:oMath>
                </a14:m>
                <a:r>
                  <a:rPr lang="pt-BR" sz="2600" dirty="0"/>
                  <a:t>, com </a:t>
                </a:r>
                <a14:m>
                  <m:oMath xmlns:m="http://schemas.openxmlformats.org/officeDocument/2006/math">
                    <m:r>
                      <a:rPr lang="pt-BR" sz="2600" i="1">
                        <a:latin typeface="Cambria Math"/>
                      </a:rPr>
                      <m:t>𝜀</m:t>
                    </m:r>
                    <m:r>
                      <a:rPr lang="pt-BR" sz="2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sz="2600" i="1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sz="2600" dirty="0" smtClean="0"/>
                  <a:t>.</a:t>
                </a:r>
                <a:r>
                  <a:rPr lang="pt-BR" sz="26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pt-BR" sz="1000" u="sng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pt-BR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endParaRPr lang="pt-BR" sz="2800" dirty="0"/>
              </a:p>
              <a:p>
                <a:pPr algn="just"/>
                <a:endParaRPr lang="pt-BR" sz="3000" dirty="0" smtClean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47616"/>
                <a:ext cx="8856984" cy="5221173"/>
              </a:xfrm>
              <a:prstGeom prst="rect">
                <a:avLst/>
              </a:prstGeom>
              <a:blipFill rotWithShape="1">
                <a:blip r:embed="rId2"/>
                <a:stretch>
                  <a:fillRect l="-1583" t="-1400" r="-1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2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000" b="1" u="sng" dirty="0"/>
              <a:t>Método </a:t>
            </a:r>
            <a:r>
              <a:rPr lang="pt-BR" sz="4000" b="1" u="sng" dirty="0" smtClean="0"/>
              <a:t>de Newton:</a:t>
            </a:r>
            <a:endParaRPr lang="pt-BR" sz="40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251520" y="1328569"/>
                <a:ext cx="8712968" cy="4426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360"/>
                  </a:lnSpc>
                </a:pPr>
                <a:r>
                  <a:rPr lang="pt-BR" sz="3600" dirty="0"/>
                  <a:t>Seja </a:t>
                </a:r>
                <a:r>
                  <a:rPr lang="pt-BR" sz="3600" i="1" dirty="0"/>
                  <a:t>f</a:t>
                </a:r>
                <a:r>
                  <a:rPr lang="pt-BR" sz="3600" dirty="0"/>
                  <a:t> uma função contínua no intervalo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3600" dirty="0"/>
                  <a:t> tal que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sz="3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36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3600" dirty="0"/>
                  <a:t>. Supomos que exista única raiz </a:t>
                </a:r>
                <a:r>
                  <a:rPr lang="pt-BR" sz="3600" dirty="0" smtClean="0"/>
                  <a:t>em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600" dirty="0"/>
                  <a:t>. Sejam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sz="3600" dirty="0"/>
                  <a:t> e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pt-BR" sz="3600" dirty="0"/>
                  <a:t> contínuas em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600" dirty="0"/>
                  <a:t>.</a:t>
                </a:r>
                <a:endParaRPr lang="pt-BR" sz="3600" dirty="0" smtClean="0"/>
              </a:p>
              <a:p>
                <a:pPr algn="just">
                  <a:lnSpc>
                    <a:spcPts val="3360"/>
                  </a:lnSpc>
                </a:pPr>
                <a:endParaRPr lang="pt-BR" sz="3600" dirty="0"/>
              </a:p>
              <a:p>
                <a:pPr algn="just">
                  <a:lnSpc>
                    <a:spcPts val="4200"/>
                  </a:lnSpc>
                </a:pPr>
                <a:r>
                  <a:rPr lang="pt-BR" sz="3600" dirty="0"/>
                  <a:t>O método de Newton </a:t>
                </a:r>
                <a:r>
                  <a:rPr lang="pt-BR" sz="3600" dirty="0" smtClean="0"/>
                  <a:t>consiste </a:t>
                </a:r>
                <a:r>
                  <a:rPr lang="pt-BR" sz="3600" dirty="0"/>
                  <a:t>em aproximar a raiz da função </a:t>
                </a:r>
                <a:r>
                  <a:rPr lang="pt-BR" sz="3600" dirty="0" smtClean="0"/>
                  <a:t>a </a:t>
                </a:r>
                <a:r>
                  <a:rPr lang="pt-BR" sz="3600" dirty="0"/>
                  <a:t>partir da reta tangente </a:t>
                </a:r>
                <a:r>
                  <a:rPr lang="pt-BR" sz="3600" dirty="0" smtClean="0"/>
                  <a:t>à </a:t>
                </a:r>
                <a:r>
                  <a:rPr lang="pt-BR" sz="3600" dirty="0"/>
                  <a:t>função a partir de um ponto de partida, chamado de estimativa (ou chute) inicial.</a:t>
                </a: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28569"/>
                <a:ext cx="8712968" cy="4426853"/>
              </a:xfrm>
              <a:prstGeom prst="rect">
                <a:avLst/>
              </a:prstGeom>
              <a:blipFill>
                <a:blip r:embed="rId2"/>
                <a:stretch>
                  <a:fillRect l="-2098" t="-4545" r="-2098" b="-42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000" b="1" u="sng" dirty="0"/>
              <a:t>Método </a:t>
            </a:r>
            <a:r>
              <a:rPr lang="pt-BR" sz="4000" b="1" u="sng" dirty="0" smtClean="0"/>
              <a:t>de Newton:</a:t>
            </a:r>
            <a:endParaRPr lang="pt-BR" sz="40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95127"/>
            <a:ext cx="4908956" cy="348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860032" y="2909031"/>
                <a:ext cx="3707904" cy="989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909031"/>
                <a:ext cx="3707904" cy="9894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000" b="1" u="sng" dirty="0"/>
              <a:t>Método de Newton: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179512" y="1447616"/>
                <a:ext cx="8856984" cy="6976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3000" b="1" dirty="0" smtClean="0"/>
                  <a:t>Convergência:</a:t>
                </a:r>
              </a:p>
              <a:p>
                <a:pPr algn="just"/>
                <a:r>
                  <a:rPr lang="pt-BR" sz="3200" dirty="0"/>
                  <a:t>É condição suficiente (não necessária) para a convergência do método de Newton que se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sz="3200" dirty="0"/>
                  <a:t> e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pt-BR" sz="3200" dirty="0"/>
                  <a:t> forem contínuas e diferentes de zero em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dirty="0"/>
                  <a:t> tomarmos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3200" dirty="0"/>
                  <a:t> em 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3200" dirty="0" smtClean="0"/>
                  <a:t>,</a:t>
                </a:r>
                <a:r>
                  <a:rPr lang="pt-BR" sz="3200" dirty="0"/>
                  <a:t> tal que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sz="32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sz="3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3200" dirty="0"/>
                  <a:t>.</a:t>
                </a:r>
              </a:p>
              <a:p>
                <a:pPr algn="just"/>
                <a:endParaRPr lang="pt-BR" sz="3000" dirty="0"/>
              </a:p>
              <a:p>
                <a:pPr algn="just"/>
                <a:r>
                  <a:rPr lang="pt-BR" sz="3000" dirty="0" smtClean="0"/>
                  <a:t>Exemplos:</a:t>
                </a:r>
                <a:r>
                  <a:rPr lang="pt-BR" sz="3000" dirty="0"/>
                  <a:t> </a:t>
                </a: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600" i="1">
                        <a:latin typeface="Cambria Math" panose="02040503050406030204" pitchFamily="18" charset="0"/>
                      </a:rPr>
                      <m:t>−9</m:t>
                    </m:r>
                    <m:r>
                      <a:rPr lang="pt-BR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600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pt-BR" sz="2600" dirty="0"/>
                  <a:t>, no intervalo </a:t>
                </a: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pt-BR" sz="2600" dirty="0"/>
                  <a:t> com </a:t>
                </a: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5.10</m:t>
                        </m:r>
                      </m:e>
                      <m:sup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sz="2600" dirty="0"/>
                  <a:t>.</a:t>
                </a:r>
                <a:endParaRPr lang="pt-BR" sz="2600" dirty="0" smtClean="0"/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600" i="1">
                        <a:latin typeface="Cambria Math"/>
                      </a:rPr>
                      <m:t>=</m:t>
                    </m:r>
                    <m:r>
                      <a:rPr lang="pt-BR" sz="2600" i="1">
                        <a:latin typeface="Cambria Math"/>
                      </a:rPr>
                      <m:t>𝑥</m:t>
                    </m:r>
                    <m:r>
                      <a:rPr lang="pt-BR" sz="2600" i="1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6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sz="2600" i="1">
                        <a:latin typeface="Cambria Math"/>
                      </a:rPr>
                      <m:t>−1</m:t>
                    </m:r>
                  </m:oMath>
                </a14:m>
                <a:r>
                  <a:rPr lang="pt-BR" sz="2600" dirty="0"/>
                  <a:t>, em </a:t>
                </a:r>
                <a14:m>
                  <m:oMath xmlns:m="http://schemas.openxmlformats.org/officeDocument/2006/math">
                    <m:r>
                      <a:rPr lang="pt-BR" sz="2600" i="1">
                        <a:latin typeface="Cambria Math"/>
                      </a:rPr>
                      <m:t>(2,3)</m:t>
                    </m:r>
                  </m:oMath>
                </a14:m>
                <a:r>
                  <a:rPr lang="pt-BR" sz="2600" dirty="0"/>
                  <a:t>, com </a:t>
                </a:r>
                <a14:m>
                  <m:oMath xmlns:m="http://schemas.openxmlformats.org/officeDocument/2006/math">
                    <m:r>
                      <a:rPr lang="pt-BR" sz="2600" i="1">
                        <a:latin typeface="Cambria Math"/>
                      </a:rPr>
                      <m:t>𝜀</m:t>
                    </m:r>
                    <m:r>
                      <a:rPr lang="pt-BR" sz="2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sz="2600" i="1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sz="2600" dirty="0" smtClean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sz="2600" dirty="0" smtClean="0"/>
                  <a:t>Obtenha uma aproximação para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600" dirty="0"/>
              </a:p>
              <a:p>
                <a:pPr algn="just">
                  <a:lnSpc>
                    <a:spcPct val="150000"/>
                  </a:lnSpc>
                </a:pPr>
                <a:endParaRPr lang="pt-BR" sz="1000" u="sng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pt-BR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endParaRPr lang="pt-BR" sz="2800" dirty="0"/>
              </a:p>
              <a:p>
                <a:pPr algn="just"/>
                <a:endParaRPr lang="pt-BR" sz="3000" dirty="0" smtClean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47616"/>
                <a:ext cx="8856984" cy="6976141"/>
              </a:xfrm>
              <a:prstGeom prst="rect">
                <a:avLst/>
              </a:prstGeom>
              <a:blipFill>
                <a:blip r:embed="rId2"/>
                <a:stretch>
                  <a:fillRect l="-1721" t="-1048" r="-1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9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000" b="1" u="sng" dirty="0"/>
              <a:t>Método de </a:t>
            </a:r>
            <a:r>
              <a:rPr lang="pt-BR" sz="4000" b="1" u="sng" dirty="0" smtClean="0"/>
              <a:t>da Secante:</a:t>
            </a:r>
            <a:endParaRPr lang="pt-BR" sz="40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179512" y="1447616"/>
                <a:ext cx="8856984" cy="7044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3000" dirty="0" smtClean="0"/>
                  <a:t>É obtido pela substituição de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000" dirty="0" smtClean="0"/>
                  <a:t> no método de Newton pela aproximação</a:t>
                </a:r>
              </a:p>
              <a:p>
                <a:pPr algn="just"/>
                <a:endParaRPr lang="pt-BR" sz="32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3000" dirty="0" smtClean="0"/>
                  <a:t> </a:t>
                </a:r>
              </a:p>
              <a:p>
                <a:pPr algn="just"/>
                <a:endParaRPr lang="pt-BR" sz="3000" dirty="0"/>
              </a:p>
              <a:p>
                <a:pPr algn="just"/>
                <a:r>
                  <a:rPr lang="pt-BR" sz="3000" dirty="0" smtClean="0"/>
                  <a:t>De forma que:</a:t>
                </a:r>
              </a:p>
              <a:p>
                <a:pPr algn="just"/>
                <a:endParaRPr lang="pt-BR" sz="30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pt-BR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3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pt-BR" sz="3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3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32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sz="3200" dirty="0" smtClean="0"/>
                  <a:t>.</a:t>
                </a:r>
              </a:p>
              <a:p>
                <a:pPr algn="ctr"/>
                <a:endParaRPr lang="pt-BR" sz="3200" dirty="0"/>
              </a:p>
              <a:p>
                <a:pPr algn="ctr"/>
                <a:r>
                  <a:rPr lang="pt-BR" dirty="0" smtClean="0"/>
                  <a:t>Exemplo: pág. 75.</a:t>
                </a: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sz="1000" u="sng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pt-BR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endParaRPr lang="pt-BR" sz="2800" dirty="0"/>
              </a:p>
              <a:p>
                <a:pPr algn="just"/>
                <a:endParaRPr lang="pt-BR" sz="3000" dirty="0" smtClean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47616"/>
                <a:ext cx="8856984" cy="7044044"/>
              </a:xfrm>
              <a:prstGeom prst="rect">
                <a:avLst/>
              </a:prstGeom>
              <a:blipFill>
                <a:blip r:embed="rId2"/>
                <a:stretch>
                  <a:fillRect l="-1583" t="-779" r="-1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2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000" b="1" u="sng" dirty="0" smtClean="0"/>
              <a:t>Comparação entre métodos:</a:t>
            </a:r>
            <a:endParaRPr lang="pt-BR" sz="4000" b="1" u="sng" dirty="0"/>
          </a:p>
        </p:txBody>
      </p:sp>
      <p:sp>
        <p:nvSpPr>
          <p:cNvPr id="7" name="Retângulo 6"/>
          <p:cNvSpPr/>
          <p:nvPr/>
        </p:nvSpPr>
        <p:spPr>
          <a:xfrm>
            <a:off x="179512" y="1447616"/>
            <a:ext cx="885698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Garantias de convergência;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Rapidez de convergência e número de iterações;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Esforço computacional e número de operações realizadas por iteração.</a:t>
            </a:r>
          </a:p>
          <a:p>
            <a:pPr algn="r">
              <a:lnSpc>
                <a:spcPct val="150000"/>
              </a:lnSpc>
            </a:pPr>
            <a:r>
              <a:rPr lang="pt-BR" sz="2800" b="1" i="1" dirty="0" smtClean="0"/>
              <a:t>Sugestão de leitura: páginas 77 a 82 do livro texto.</a:t>
            </a:r>
            <a:endParaRPr lang="pt-BR" sz="2800" b="1" i="1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4947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9512" y="1176134"/>
            <a:ext cx="878497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u="sng" dirty="0" smtClean="0"/>
              <a:t>Livro:</a:t>
            </a:r>
            <a:r>
              <a:rPr lang="pt-BR" sz="2400" dirty="0" smtClean="0"/>
              <a:t> </a:t>
            </a:r>
            <a:r>
              <a:rPr lang="pt-BR" sz="2400" dirty="0"/>
              <a:t>RUGGIERO, M. A. G.; LOPES, V. L. R. Cálculo numérico – aspectos teóricos e computacionais. 2. ed. São Paulo: Makron Books, 1996. 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Use os métodos estudados para resolver os problemas apresentados nos exercícios elencados abaixo: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Páginas 97 a 99:  11, 12, 15 (métodos de Newton e da posição falsa), 18, 19, 21.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Faça a implementação computacional dos métodos e verifique os resultados encontrados.</a:t>
            </a:r>
          </a:p>
          <a:p>
            <a:pPr>
              <a:lnSpc>
                <a:spcPct val="150000"/>
              </a:lnSpc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8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Noções básicas sobre erros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6" y="1196752"/>
            <a:ext cx="770485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 smtClean="0"/>
              <a:t>Erros na modelagem</a:t>
            </a:r>
          </a:p>
          <a:p>
            <a:pPr>
              <a:lnSpc>
                <a:spcPct val="150000"/>
              </a:lnSpc>
            </a:pPr>
            <a:endParaRPr lang="pt-BR" sz="32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 smtClean="0"/>
              <a:t>Erros na resolução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dirty="0" smtClean="0"/>
              <a:t>truncamento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dirty="0" smtClean="0"/>
              <a:t>Arredondamento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 smtClean="0"/>
              <a:t>Erros absolutos e erros relativos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7020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Noções básicas sobre erros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6" y="1768748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u="sng" dirty="0" smtClean="0"/>
              <a:t>Mudança de base: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Base 2 para base 10;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Base 10 para base 2 (parte inteira e parte decimal)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Exemplos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134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836712"/>
            <a:ext cx="682889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0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692696"/>
            <a:ext cx="4392488" cy="50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0648"/>
            <a:ext cx="5760640" cy="62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9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Raízes reais de funções reais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6" y="1480716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O que é uma raiz;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  <a:p>
            <a:pPr>
              <a:lnSpc>
                <a:spcPct val="150000"/>
              </a:lnSpc>
            </a:pPr>
            <a:r>
              <a:rPr lang="pt-BR" sz="3200" dirty="0" smtClean="0"/>
              <a:t>Etapas para encontrar as raízes: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Isolamento de raízes;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Refinamento de raízes.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831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Raízes reais de funções reais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9512" y="1268760"/>
            <a:ext cx="878497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1" u="sng" dirty="0" smtClean="0"/>
              <a:t>Isolamento de raízes</a:t>
            </a:r>
          </a:p>
          <a:p>
            <a:pPr>
              <a:lnSpc>
                <a:spcPct val="150000"/>
              </a:lnSpc>
            </a:pPr>
            <a:endParaRPr lang="pt-BR" sz="1000" u="sng" dirty="0" smtClean="0"/>
          </a:p>
          <a:p>
            <a:pPr algn="just">
              <a:lnSpc>
                <a:spcPct val="150000"/>
              </a:lnSpc>
            </a:pPr>
            <a:r>
              <a:rPr lang="pt-BR" sz="3200" b="1" u="sng" dirty="0" smtClean="0"/>
              <a:t>Teorema 1: </a:t>
            </a:r>
            <a:r>
              <a:rPr lang="pt-BR" sz="3200" dirty="0" smtClean="0"/>
              <a:t>seja </a:t>
            </a:r>
            <a:r>
              <a:rPr lang="pt-BR" sz="3200" i="1" dirty="0" smtClean="0"/>
              <a:t>f</a:t>
            </a:r>
            <a:r>
              <a:rPr lang="pt-BR" sz="3200" dirty="0" smtClean="0"/>
              <a:t> uma função contínua num intervalo </a:t>
            </a:r>
            <a:r>
              <a:rPr lang="pt-BR" sz="3200" i="1" dirty="0" smtClean="0"/>
              <a:t>[</a:t>
            </a:r>
            <a:r>
              <a:rPr lang="pt-BR" sz="3200" i="1" dirty="0" err="1" smtClean="0"/>
              <a:t>a,b</a:t>
            </a:r>
            <a:r>
              <a:rPr lang="pt-BR" sz="3200" i="1" dirty="0" smtClean="0"/>
              <a:t>]. </a:t>
            </a:r>
            <a:r>
              <a:rPr lang="pt-BR" sz="3200" dirty="0" smtClean="0"/>
              <a:t>Se </a:t>
            </a:r>
            <a:r>
              <a:rPr lang="pt-BR" sz="3200" i="1" dirty="0" smtClean="0"/>
              <a:t>f(a).f(b)&lt;0</a:t>
            </a:r>
            <a:r>
              <a:rPr lang="pt-BR" sz="3200" dirty="0" smtClean="0"/>
              <a:t>, então existe pelo menos um ponto no entre </a:t>
            </a:r>
            <a:r>
              <a:rPr lang="pt-BR" sz="3200" i="1" dirty="0" smtClean="0"/>
              <a:t>a</a:t>
            </a:r>
            <a:r>
              <a:rPr lang="pt-BR" sz="3200" dirty="0" smtClean="0"/>
              <a:t> e </a:t>
            </a:r>
            <a:r>
              <a:rPr lang="pt-BR" sz="3200" i="1" dirty="0" smtClean="0"/>
              <a:t>b</a:t>
            </a:r>
            <a:r>
              <a:rPr lang="pt-BR" sz="3200" dirty="0" smtClean="0"/>
              <a:t> que é raiz de </a:t>
            </a:r>
            <a:r>
              <a:rPr lang="pt-BR" sz="3200" i="1" dirty="0" smtClean="0"/>
              <a:t>f</a:t>
            </a:r>
            <a:r>
              <a:rPr lang="pt-BR" sz="3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3200" b="1" u="sng" dirty="0" smtClean="0"/>
              <a:t>Obs.: </a:t>
            </a:r>
            <a:r>
              <a:rPr lang="pt-BR" sz="3200" dirty="0" smtClean="0"/>
              <a:t>Sob as hipóteses desse teorema, se </a:t>
            </a:r>
            <a:r>
              <a:rPr lang="pt-BR" sz="3200" i="1" dirty="0" smtClean="0"/>
              <a:t>f’</a:t>
            </a:r>
            <a:r>
              <a:rPr lang="pt-BR" sz="3200" dirty="0" smtClean="0"/>
              <a:t> existir e preservar o sinal em </a:t>
            </a:r>
            <a:r>
              <a:rPr lang="pt-BR" sz="3200" i="1" dirty="0" smtClean="0"/>
              <a:t>(</a:t>
            </a:r>
            <a:r>
              <a:rPr lang="pt-BR" sz="3200" i="1" dirty="0" err="1" smtClean="0"/>
              <a:t>a,b</a:t>
            </a:r>
            <a:r>
              <a:rPr lang="pt-BR" sz="3200" i="1" dirty="0" smtClean="0"/>
              <a:t>), </a:t>
            </a:r>
            <a:r>
              <a:rPr lang="pt-BR" sz="3200" dirty="0" smtClean="0"/>
              <a:t>então existe única raiz neste intervalo.</a:t>
            </a:r>
          </a:p>
          <a:p>
            <a:pPr>
              <a:lnSpc>
                <a:spcPct val="150000"/>
              </a:lnSpc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376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639</Words>
  <Application>Microsoft Office PowerPoint</Application>
  <PresentationFormat>Apresentação na tela (4:3)</PresentationFormat>
  <Paragraphs>140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Tema do Office</vt:lpstr>
      <vt:lpstr>Cálculo Numérico</vt:lpstr>
      <vt:lpstr>Noções básicas sobre erros</vt:lpstr>
      <vt:lpstr>Noções básicas sobre erros</vt:lpstr>
      <vt:lpstr>Noções básicas sobre erros</vt:lpstr>
      <vt:lpstr>Apresentação do PowerPoint</vt:lpstr>
      <vt:lpstr>Apresentação do PowerPoint</vt:lpstr>
      <vt:lpstr>Apresentação do PowerPoint</vt:lpstr>
      <vt:lpstr>Raízes reais de funções reais</vt:lpstr>
      <vt:lpstr>Raízes reais de funções reais</vt:lpstr>
      <vt:lpstr>Raízes reais de funções reais</vt:lpstr>
      <vt:lpstr>Raízes reais de funções reais</vt:lpstr>
      <vt:lpstr>Esquema para o refinamento de raízes</vt:lpstr>
      <vt:lpstr>Raízes reais de funções reais</vt:lpstr>
      <vt:lpstr>Método da Bissecção:</vt:lpstr>
      <vt:lpstr>Método da Bissecção:</vt:lpstr>
      <vt:lpstr>Exercícios:</vt:lpstr>
      <vt:lpstr>Método da posição falsa:</vt:lpstr>
      <vt:lpstr>Método da posição falsa:</vt:lpstr>
      <vt:lpstr>Método da posição falsa:</vt:lpstr>
      <vt:lpstr>Método da posição falsa:</vt:lpstr>
      <vt:lpstr>Método de Newton:</vt:lpstr>
      <vt:lpstr>Método de Newton:</vt:lpstr>
      <vt:lpstr>Método de Newton:</vt:lpstr>
      <vt:lpstr>Método de da Secante:</vt:lpstr>
      <vt:lpstr>Comparação entre métodos: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Numérico</dc:title>
  <dc:creator>revisor</dc:creator>
  <cp:lastModifiedBy>User</cp:lastModifiedBy>
  <cp:revision>27</cp:revision>
  <dcterms:created xsi:type="dcterms:W3CDTF">2015-07-30T13:50:19Z</dcterms:created>
  <dcterms:modified xsi:type="dcterms:W3CDTF">2023-08-21T17:19:15Z</dcterms:modified>
</cp:coreProperties>
</file>