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uarte@uffs.edu.br" TargetMode="External"/><Relationship Id="rId4" Type="http://schemas.openxmlformats.org/officeDocument/2006/relationships/hyperlink" Target="mailto:claunir.pavan@uffs.edu.b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Relembrando Python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311750" y="3202537"/>
            <a:ext cx="85200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Prof. Denio Duarte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duarte@uffs.edu.br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595959"/>
                </a:solidFill>
              </a:rPr>
              <a:t>Prof. Claunir Pavan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hlinkClick r:id="rId4"/>
              </a:rPr>
              <a:t>claunir.pavan@uffs.edu.br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Revisão Python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Condições e variáveis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4200" y="1671480"/>
            <a:ext cx="3261240" cy="115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4240" y="3236400"/>
            <a:ext cx="1765440" cy="10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 txBox="1"/>
          <p:nvPr/>
        </p:nvSpPr>
        <p:spPr>
          <a:xfrm>
            <a:off x="853200" y="3297600"/>
            <a:ext cx="3106800" cy="79452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500" u="none" cap="none" strike="noStrike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range(10):</a:t>
            </a:r>
            <a:endParaRPr sz="1500" strike="noStrike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strike="noStrike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print(i)</a:t>
            </a:r>
            <a:endParaRPr sz="1500" strike="noStrike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strike="noStrike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print('Laço finalizado</a:t>
            </a:r>
            <a:r>
              <a:rPr lang="en-US" sz="15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500" strike="noStrike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strike="noStrike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Revisão Python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Entrada de dados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680" y="1757160"/>
            <a:ext cx="3481920" cy="2232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9"/>
          <p:cNvSpPr/>
          <p:nvPr/>
        </p:nvSpPr>
        <p:spPr>
          <a:xfrm>
            <a:off x="4114800" y="579948"/>
            <a:ext cx="2743200" cy="685800"/>
          </a:xfrm>
          <a:prstGeom prst="wedgeRoundRectCallout">
            <a:avLst>
              <a:gd fmla="val -94341" name="adj1"/>
              <a:gd fmla="val 205975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Leitura dos dois valores que s</a:t>
            </a:r>
            <a:r>
              <a:rPr lang="en-US"/>
              <a:t>ão convertidos para inteiros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9"/>
          <p:cNvSpPr/>
          <p:nvPr/>
        </p:nvSpPr>
        <p:spPr>
          <a:xfrm>
            <a:off x="4343400" y="1828800"/>
            <a:ext cx="2743200" cy="914400"/>
          </a:xfrm>
          <a:prstGeom prst="wedgeRoundRectCallout">
            <a:avLst>
              <a:gd fmla="val -128349" name="adj1"/>
              <a:gd fmla="val 82939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Processamento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Somar os valores de entrada e armazenar o resultado na variável X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5486400" y="3200400"/>
            <a:ext cx="2743200" cy="685800"/>
          </a:xfrm>
          <a:prstGeom prst="wedgeRoundRectCallout">
            <a:avLst>
              <a:gd fmla="val -108535" name="adj1"/>
              <a:gd fmla="val 33210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os resultados em um formato desejado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Revisão Python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Exemplo leitura de um valor float: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5240" y="1950120"/>
            <a:ext cx="6391080" cy="8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5480" y="2952360"/>
            <a:ext cx="6571800" cy="81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Revisão Python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Exemplo de entradas múltiplas utilizando a função </a:t>
            </a:r>
            <a:r>
              <a:rPr b="1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split</a:t>
            </a: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640" y="1980360"/>
            <a:ext cx="8033760" cy="101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Revisão Python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2"/>
          <p:cNvSpPr txBox="1"/>
          <p:nvPr/>
        </p:nvSpPr>
        <p:spPr>
          <a:xfrm>
            <a:off x="311760" y="1152360"/>
            <a:ext cx="8520120" cy="1819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Comandos de blocos (principais):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Condicionais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Laços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spcBef>
                <a:spcPts val="1417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o python indica quais comandos estão dentro de um bloco?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Revisão Python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311760" y="1152360"/>
            <a:ext cx="8520120" cy="1819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Comandos de blocos (principais):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Condicionais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Laços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spcBef>
                <a:spcPts val="1417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o python indica quais comandos estão dentro de um bloco?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3"/>
          <p:cNvSpPr txBox="1"/>
          <p:nvPr/>
        </p:nvSpPr>
        <p:spPr>
          <a:xfrm>
            <a:off x="322200" y="3286800"/>
            <a:ext cx="3564000" cy="110844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3465A4"/>
                </a:solidFill>
                <a:latin typeface="Courier New"/>
                <a:ea typeface="Courier New"/>
                <a:cs typeface="Courier New"/>
                <a:sym typeface="Courier New"/>
              </a:rPr>
              <a:t>if a &gt; 5:</a:t>
            </a:r>
            <a:endParaRPr sz="16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3465A4"/>
                </a:solidFill>
                <a:latin typeface="Courier New"/>
                <a:ea typeface="Courier New"/>
                <a:cs typeface="Courier New"/>
                <a:sym typeface="Courier New"/>
              </a:rPr>
              <a:t>	print(‘a é maior que 5’)</a:t>
            </a:r>
            <a:endParaRPr sz="16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3465A4"/>
                </a:solidFill>
                <a:latin typeface="Courier New"/>
                <a:ea typeface="Courier New"/>
                <a:cs typeface="Courier New"/>
                <a:sym typeface="Courier New"/>
              </a:rPr>
              <a:t>b=a*10</a:t>
            </a:r>
            <a:endParaRPr sz="16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3465A4"/>
                </a:solidFill>
                <a:latin typeface="Courier New"/>
                <a:ea typeface="Courier New"/>
                <a:cs typeface="Courier New"/>
                <a:sym typeface="Courier New"/>
              </a:rPr>
              <a:t>print(b)</a:t>
            </a:r>
            <a:endParaRPr sz="16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33"/>
          <p:cNvSpPr txBox="1"/>
          <p:nvPr/>
        </p:nvSpPr>
        <p:spPr>
          <a:xfrm>
            <a:off x="4534200" y="3287160"/>
            <a:ext cx="4326120" cy="136296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3465A4"/>
                </a:solidFill>
                <a:latin typeface="Courier New"/>
                <a:ea typeface="Courier New"/>
                <a:cs typeface="Courier New"/>
                <a:sym typeface="Courier New"/>
              </a:rPr>
              <a:t>a=int(input(‘Digite um número: ‘))</a:t>
            </a:r>
            <a:endParaRPr sz="16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3465A4"/>
                </a:solidFill>
                <a:latin typeface="Courier New"/>
                <a:ea typeface="Courier New"/>
                <a:cs typeface="Courier New"/>
                <a:sym typeface="Courier New"/>
              </a:rPr>
              <a:t>While a!=0:</a:t>
            </a:r>
            <a:endParaRPr sz="16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3465A4"/>
                </a:solidFill>
                <a:latin typeface="Courier New"/>
                <a:ea typeface="Courier New"/>
                <a:cs typeface="Courier New"/>
                <a:sym typeface="Courier New"/>
              </a:rPr>
              <a:t>   print(‘Número digitado:’,a);</a:t>
            </a:r>
            <a:endParaRPr sz="16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3465A4"/>
                </a:solidFill>
                <a:latin typeface="Courier New"/>
                <a:ea typeface="Courier New"/>
                <a:cs typeface="Courier New"/>
                <a:sym typeface="Courier New"/>
              </a:rPr>
              <a:t>   a=int(input(‘Digite outro: ‘))</a:t>
            </a:r>
            <a:endParaRPr sz="1600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3465A4"/>
                </a:solidFill>
                <a:latin typeface="Courier New"/>
                <a:ea typeface="Courier New"/>
                <a:cs typeface="Courier New"/>
                <a:sym typeface="Courier New"/>
              </a:rPr>
              <a:t>print(‘Acabou!’)</a:t>
            </a:r>
            <a:endParaRPr sz="16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33"/>
          <p:cNvSpPr txBox="1"/>
          <p:nvPr/>
        </p:nvSpPr>
        <p:spPr>
          <a:xfrm>
            <a:off x="3486150" y="4490500"/>
            <a:ext cx="1381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9900"/>
                </a:solidFill>
              </a:rPr>
              <a:t>Indentação</a:t>
            </a:r>
            <a:endParaRPr b="1">
              <a:solidFill>
                <a:srgbClr val="FF9900"/>
              </a:solidFill>
            </a:endParaRPr>
          </a:p>
        </p:txBody>
      </p:sp>
      <p:cxnSp>
        <p:nvCxnSpPr>
          <p:cNvPr id="164" name="Google Shape;164;p33"/>
          <p:cNvCxnSpPr>
            <a:stCxn id="163" idx="0"/>
          </p:cNvCxnSpPr>
          <p:nvPr/>
        </p:nvCxnSpPr>
        <p:spPr>
          <a:xfrm rot="10800000">
            <a:off x="704850" y="3733900"/>
            <a:ext cx="3471900" cy="756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33"/>
          <p:cNvCxnSpPr>
            <a:stCxn id="163" idx="0"/>
          </p:cNvCxnSpPr>
          <p:nvPr/>
        </p:nvCxnSpPr>
        <p:spPr>
          <a:xfrm flipH="1" rot="10800000">
            <a:off x="4176750" y="4095700"/>
            <a:ext cx="681000" cy="394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Revisão Python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4"/>
          <p:cNvSpPr txBox="1"/>
          <p:nvPr/>
        </p:nvSpPr>
        <p:spPr>
          <a:xfrm>
            <a:off x="311750" y="1152342"/>
            <a:ext cx="8520000" cy="3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Lembrem-se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Variáveis são criadas livremente dentro do programa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associação do tipo às variáveis é dinâmica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a=10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a='Teste</a:t>
            </a:r>
            <a:r>
              <a:rPr lang="en-US" sz="18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 seja, o tipo e a criação das variáveis é flexível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Revisão Python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5"/>
          <p:cNvSpPr txBox="1"/>
          <p:nvPr/>
        </p:nvSpPr>
        <p:spPr>
          <a:xfrm>
            <a:off x="311750" y="1152352"/>
            <a:ext cx="85200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Lembrem-se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Existem funções “prontas” para facilitar a vida do programador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Inspecionar valores em uma lista (vetor):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5"/>
          <p:cNvSpPr txBox="1"/>
          <p:nvPr/>
        </p:nvSpPr>
        <p:spPr>
          <a:xfrm>
            <a:off x="457200" y="2638425"/>
            <a:ext cx="84201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A6099"/>
                </a:solidFill>
                <a:latin typeface="Courier New"/>
                <a:ea typeface="Courier New"/>
                <a:cs typeface="Courier New"/>
                <a:sym typeface="Courier New"/>
              </a:rPr>
              <a:t>   				             mylist=[2,4,6,8,10]</a:t>
            </a:r>
            <a:endParaRPr b="1" sz="1600">
              <a:solidFill>
                <a:srgbClr val="2A60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A60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rgbClr val="2A60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16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#Pythonico                 # tradicional</a:t>
            </a:r>
            <a:endParaRPr b="1" sz="16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rgbClr val="2A60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for e in mylist:			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range(len(mylist)):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rgbClr val="2A60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print(e)						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print(mylist[i])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1600">
                <a:solidFill>
                  <a:srgbClr val="2A6099"/>
                </a:solidFill>
                <a:latin typeface="Courier New"/>
                <a:ea typeface="Courier New"/>
                <a:cs typeface="Courier New"/>
                <a:sym typeface="Courier New"/>
              </a:rPr>
              <a:t>if 10 in mylist:         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range(len(mylist)):</a:t>
            </a:r>
            <a:r>
              <a:rPr b="1" lang="en-US" sz="1600">
                <a:solidFill>
                  <a:srgbClr val="2A60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rgbClr val="2A60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print('Achou!')           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mylist[i]==10: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rgbClr val="2A60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print(‘Achou’)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35"/>
          <p:cNvSpPr/>
          <p:nvPr/>
        </p:nvSpPr>
        <p:spPr>
          <a:xfrm>
            <a:off x="4086225" y="3590925"/>
            <a:ext cx="7335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/>
          <p:nvPr/>
        </p:nvSpPr>
        <p:spPr>
          <a:xfrm>
            <a:off x="4205250" y="4391025"/>
            <a:ext cx="7335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