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Lato"/>
      <p:regular r:id="rId56"/>
      <p:bold r:id="rId57"/>
      <p:italic r:id="rId58"/>
      <p:boldItalic r:id="rId59"/>
    </p:embeddedFont>
    <p:embeddedFont>
      <p:font typeface="Source Code Pr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6350C8-7BBC-4D79-AD22-593A45E8A4C8}">
  <a:tblStyle styleId="{7F6350C8-7BBC-4D79-AD22-593A45E8A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italic.fntdata"/><Relationship Id="rId61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63" Type="http://schemas.openxmlformats.org/officeDocument/2006/relationships/font" Target="fonts/SourceCode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CodePr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ddbfe254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ddbfe2543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C Básico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claunir.pavan@uffs.edu.br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714680" y="1886040"/>
            <a:ext cx="5715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Ladies and Gentlemen</a:t>
            </a:r>
            <a:br>
              <a:rPr lang="en-US" sz="1800"/>
            </a:b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3657600" y="4071600"/>
            <a:ext cx="4561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#Python</a:t>
            </a:r>
            <a:endParaRPr sz="1700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7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700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Meu primeiro código em C!</a:t>
            </a:r>
            <a:r>
              <a:rPr lang="en-US" sz="17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7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/>
          <p:nvPr/>
        </p:nvSpPr>
        <p:spPr>
          <a:xfrm>
            <a:off x="3341525" y="904675"/>
            <a:ext cx="3134400" cy="768300"/>
          </a:xfrm>
          <a:prstGeom prst="wedgeRoundRectCallout">
            <a:avLst>
              <a:gd fmla="val -73458" name="adj1"/>
              <a:gd fmla="val 1785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 uma biblioteca para utilizar funções de entrada e saída: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andar</a:t>
            </a: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nput </a:t>
            </a: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utput (.h → header)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735840" y="1109880"/>
            <a:ext cx="2014200" cy="34956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/>
          <p:nvPr/>
        </p:nvSpPr>
        <p:spPr>
          <a:xfrm>
            <a:off x="5730120" y="271800"/>
            <a:ext cx="1813680" cy="1512000"/>
          </a:xfrm>
          <a:prstGeom prst="wedgeRoundRectCallout">
            <a:avLst>
              <a:gd fmla="val -95982" name="adj1"/>
              <a:gd fmla="val 71566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Bloco principal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Tudo que estiver aqui é executado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estiver fora é apenas compilado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1097640" y="2268000"/>
            <a:ext cx="778788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/>
          <p:nvPr/>
        </p:nvSpPr>
        <p:spPr>
          <a:xfrm>
            <a:off x="506520" y="1580400"/>
            <a:ext cx="4632120" cy="180864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9"/>
          <p:cNvCxnSpPr>
            <a:stCxn id="276" idx="0"/>
            <a:endCxn id="272" idx="1"/>
          </p:cNvCxnSpPr>
          <p:nvPr/>
        </p:nvCxnSpPr>
        <p:spPr>
          <a:xfrm flipH="1" rot="10800000">
            <a:off x="1423950" y="1027750"/>
            <a:ext cx="4306200" cy="65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9"/>
          <p:cNvSpPr/>
          <p:nvPr/>
        </p:nvSpPr>
        <p:spPr>
          <a:xfrm>
            <a:off x="1143000" y="1686850"/>
            <a:ext cx="561900" cy="17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/>
          <p:nvPr/>
        </p:nvSpPr>
        <p:spPr>
          <a:xfrm>
            <a:off x="787680" y="1896120"/>
            <a:ext cx="146160" cy="3060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57080" y="3052080"/>
            <a:ext cx="176760" cy="3060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0"/>
          <p:cNvSpPr/>
          <p:nvPr/>
        </p:nvSpPr>
        <p:spPr>
          <a:xfrm>
            <a:off x="1097640" y="1595880"/>
            <a:ext cx="7787880" cy="154692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 rot="10800000">
            <a:off x="725400" y="1681200"/>
            <a:ext cx="510840" cy="21492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947520" y="1926000"/>
            <a:ext cx="457200" cy="1331640"/>
          </a:xfrm>
          <a:custGeom>
            <a:rect b="b" l="l" r="r" t="t"/>
            <a:pathLst>
              <a:path extrusionOk="0" h="3701" w="1272">
                <a:moveTo>
                  <a:pt x="0" y="0"/>
                </a:moveTo>
                <a:cubicBezTo>
                  <a:pt x="317" y="0"/>
                  <a:pt x="635" y="154"/>
                  <a:pt x="635" y="308"/>
                </a:cubicBezTo>
                <a:lnTo>
                  <a:pt x="635" y="1541"/>
                </a:lnTo>
                <a:cubicBezTo>
                  <a:pt x="635" y="1695"/>
                  <a:pt x="953" y="1850"/>
                  <a:pt x="1271" y="1850"/>
                </a:cubicBezTo>
                <a:cubicBezTo>
                  <a:pt x="953" y="1850"/>
                  <a:pt x="635" y="2004"/>
                  <a:pt x="635" y="2158"/>
                </a:cubicBezTo>
                <a:lnTo>
                  <a:pt x="635" y="3391"/>
                </a:lnTo>
                <a:cubicBezTo>
                  <a:pt x="635" y="3545"/>
                  <a:pt x="317" y="3700"/>
                  <a:pt x="0" y="3700"/>
                </a:cubicBezTo>
              </a:path>
            </a:pathLst>
          </a:custGeom>
          <a:noFill/>
          <a:ln cap="flat" cmpd="sng" w="36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1472040" y="2148840"/>
            <a:ext cx="2286000" cy="86184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350" lIns="36700" spcFirstLastPara="1" rIns="36700" wrap="square" tIns="27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Delimitadores de bloco.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Python essa delimitação era feita com indentação.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/>
          <p:nvPr/>
        </p:nvSpPr>
        <p:spPr>
          <a:xfrm>
            <a:off x="5206320" y="2328120"/>
            <a:ext cx="146160" cy="3060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2053080" y="2836080"/>
            <a:ext cx="176760" cy="3060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5715000" y="2634480"/>
            <a:ext cx="2613240" cy="947520"/>
          </a:xfrm>
          <a:prstGeom prst="wedgeRoundRectCallout">
            <a:avLst>
              <a:gd fmla="val -65733" name="adj1"/>
              <a:gd fmla="val -5074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executam ação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terminam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‘;’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11760" y="120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compilar e rodar?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311760" y="1207800"/>
            <a:ext cx="852012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compilar e rodar?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911880" y="3886200"/>
            <a:ext cx="3660120" cy="10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gcc  </a:t>
            </a:r>
            <a:r>
              <a:rPr b="0" lang="en-US" sz="1800" strike="noStrike">
                <a:solidFill>
                  <a:srgbClr val="81D41A"/>
                </a:solidFill>
                <a:latin typeface="Arial"/>
                <a:ea typeface="Arial"/>
                <a:cs typeface="Arial"/>
                <a:sym typeface="Arial"/>
              </a:rPr>
              <a:t>-Wall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hello.c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81D41A"/>
                </a:solidFill>
                <a:latin typeface="Arial"/>
                <a:ea typeface="Arial"/>
                <a:cs typeface="Arial"/>
                <a:sym typeface="Arial"/>
              </a:rPr>
              <a:t>–o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b="0" sz="18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./hello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Meu primeiro código em C!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5029200" y="3945600"/>
            <a:ext cx="3856800" cy="11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Diretivas para o compilador: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-Wall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exibe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todos os possíveis problemas no programa, por exemplo, variável criada e não utilizada.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-o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 nome do programa executável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3"/>
          <p:cNvCxnSpPr>
            <a:stCxn id="315" idx="0"/>
            <a:endCxn id="314" idx="0"/>
          </p:cNvCxnSpPr>
          <p:nvPr/>
        </p:nvCxnSpPr>
        <p:spPr>
          <a:xfrm flipH="1" rot="5400000">
            <a:off x="4820100" y="1808100"/>
            <a:ext cx="59400" cy="4215600"/>
          </a:xfrm>
          <a:prstGeom prst="bentConnector3">
            <a:avLst>
              <a:gd fmla="val 500884" name="adj1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43"/>
          <p:cNvCxnSpPr/>
          <p:nvPr/>
        </p:nvCxnSpPr>
        <p:spPr>
          <a:xfrm>
            <a:off x="3810000" y="3706200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Programa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311760" y="1207800"/>
            <a:ext cx="852012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compilar e rodar?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87280"/>
            <a:ext cx="8710560" cy="22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911880" y="3886200"/>
            <a:ext cx="3660120" cy="1078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gcc  </a:t>
            </a:r>
            <a:r>
              <a:rPr b="0" lang="en-US" sz="1800" strike="noStrike">
                <a:solidFill>
                  <a:srgbClr val="81D41A"/>
                </a:solidFill>
                <a:latin typeface="Arial"/>
                <a:ea typeface="Arial"/>
                <a:cs typeface="Arial"/>
                <a:sym typeface="Arial"/>
              </a:rPr>
              <a:t>-Wall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hello.c </a:t>
            </a:r>
            <a:r>
              <a:rPr b="0" lang="en-US" sz="1800" strike="noStrike">
                <a:solidFill>
                  <a:srgbClr val="81D41A"/>
                </a:solidFill>
                <a:latin typeface="Arial"/>
                <a:ea typeface="Arial"/>
                <a:cs typeface="Arial"/>
                <a:sym typeface="Arial"/>
              </a:rPr>
              <a:t>–o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hello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./hello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Meu primeiro código em C!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home:~$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/>
          <p:nvPr/>
        </p:nvSpPr>
        <p:spPr>
          <a:xfrm>
            <a:off x="1970280" y="2585520"/>
            <a:ext cx="4338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/>
          <p:nvPr/>
        </p:nvSpPr>
        <p:spPr>
          <a:xfrm>
            <a:off x="2503800" y="2585520"/>
            <a:ext cx="179280" cy="341280"/>
          </a:xfrm>
          <a:prstGeom prst="flowChartAlternateProcess">
            <a:avLst/>
          </a:prstGeom>
          <a:solidFill>
            <a:srgbClr val="33F0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/>
          <p:nvPr/>
        </p:nvSpPr>
        <p:spPr>
          <a:xfrm>
            <a:off x="1916640" y="1839960"/>
            <a:ext cx="1623600" cy="487440"/>
          </a:xfrm>
          <a:prstGeom prst="wedgeRoundRectCallout">
            <a:avLst>
              <a:gd fmla="val -31893" name="adj1"/>
              <a:gd fmla="val 7900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da variável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4934900" y="4171950"/>
            <a:ext cx="4147200" cy="87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#Python</a:t>
            </a:r>
            <a:endParaRPr sz="15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-US" sz="15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Digite um inteiro</a:t>
            </a:r>
            <a:r>
              <a:rPr lang="en-US" sz="15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Você digitou o número: </a:t>
            </a:r>
            <a:r>
              <a:rPr lang="en-US" sz="15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5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,i)</a:t>
            </a:r>
            <a:endParaRPr sz="15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87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Criada na década de 70 por Dennis Ritchie e Ken Thompson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Linguagem Imperativa estruturada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Baseada em comandos que alteram estados de variáveis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Diferente de Python que </a:t>
            </a:r>
            <a:r>
              <a:rPr lang="en-US" sz="2000">
                <a:solidFill>
                  <a:srgbClr val="595959"/>
                </a:solidFill>
              </a:rPr>
              <a:t>é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interpretada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Compilador sugerido: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gcc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ompiler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ollection)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</a:rPr>
              <a:t>T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ipada e case sensitive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variável tem um tipo específico, esse domínio, é mantido durante a execução do programa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Utilizada para os mais variados propósitos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Utilizada na implementação do Kernel do Linux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/>
          <p:nvPr/>
        </p:nvSpPr>
        <p:spPr>
          <a:xfrm>
            <a:off x="1970280" y="2585520"/>
            <a:ext cx="4338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/>
          <p:nvPr/>
        </p:nvSpPr>
        <p:spPr>
          <a:xfrm>
            <a:off x="2503800" y="2585520"/>
            <a:ext cx="179280" cy="341280"/>
          </a:xfrm>
          <a:prstGeom prst="flowChartAlternateProcess">
            <a:avLst/>
          </a:prstGeom>
          <a:solidFill>
            <a:srgbClr val="33F0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1916640" y="1839960"/>
            <a:ext cx="1623600" cy="487440"/>
          </a:xfrm>
          <a:prstGeom prst="wedgeRoundRectCallout">
            <a:avLst>
              <a:gd fmla="val -31893" name="adj1"/>
              <a:gd fmla="val 7900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da variável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/>
          <p:nvPr/>
        </p:nvSpPr>
        <p:spPr>
          <a:xfrm flipH="1" rot="10800000">
            <a:off x="689760" y="4609080"/>
            <a:ext cx="3521160" cy="315900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0160" y="1510920"/>
            <a:ext cx="5260680" cy="293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7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7"/>
          <p:cNvSpPr/>
          <p:nvPr/>
        </p:nvSpPr>
        <p:spPr>
          <a:xfrm>
            <a:off x="1970280" y="2585520"/>
            <a:ext cx="4338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2503800" y="2585520"/>
            <a:ext cx="179280" cy="341280"/>
          </a:xfrm>
          <a:prstGeom prst="flowChartAlternateProcess">
            <a:avLst/>
          </a:prstGeom>
          <a:solidFill>
            <a:srgbClr val="33F0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/>
          <p:nvPr/>
        </p:nvSpPr>
        <p:spPr>
          <a:xfrm>
            <a:off x="2258280" y="1839960"/>
            <a:ext cx="1623600" cy="487440"/>
          </a:xfrm>
          <a:prstGeom prst="wedgeRoundRectCallout">
            <a:avLst>
              <a:gd fmla="val -28972" name="adj1"/>
              <a:gd fmla="val 97166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variável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/>
          <p:nvPr/>
        </p:nvSpPr>
        <p:spPr>
          <a:xfrm>
            <a:off x="1963440" y="3164040"/>
            <a:ext cx="206496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"/>
          <p:cNvSpPr/>
          <p:nvPr/>
        </p:nvSpPr>
        <p:spPr>
          <a:xfrm>
            <a:off x="4174920" y="2732040"/>
            <a:ext cx="1296000" cy="487440"/>
          </a:xfrm>
          <a:prstGeom prst="wedgeRoundRectCallout">
            <a:avLst>
              <a:gd fmla="val -59015" name="adj1"/>
              <a:gd fmla="val 72878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Lê um inteiro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9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/>
          <p:nvPr/>
        </p:nvSpPr>
        <p:spPr>
          <a:xfrm>
            <a:off x="1963440" y="3164040"/>
            <a:ext cx="206496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4343400" y="2971800"/>
            <a:ext cx="1296000" cy="487440"/>
          </a:xfrm>
          <a:prstGeom prst="wedgeRoundRectCallout">
            <a:avLst>
              <a:gd fmla="val -74048" name="adj1"/>
              <a:gd fmla="val 1583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Lê um inteiro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2732040" y="3164040"/>
            <a:ext cx="529200" cy="341280"/>
          </a:xfrm>
          <a:prstGeom prst="flowChartAlternateProcess">
            <a:avLst/>
          </a:prstGeom>
          <a:solidFill>
            <a:srgbClr val="F0A9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/>
          <p:nvPr/>
        </p:nvSpPr>
        <p:spPr>
          <a:xfrm>
            <a:off x="2202480" y="2446200"/>
            <a:ext cx="2598120" cy="383040"/>
          </a:xfrm>
          <a:prstGeom prst="wedgeRoundRectCallout">
            <a:avLst>
              <a:gd fmla="val -19091" name="adj1"/>
              <a:gd fmla="val 14511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esperado de leitura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55" y="1638970"/>
            <a:ext cx="6105961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/>
          <p:nvPr/>
        </p:nvSpPr>
        <p:spPr>
          <a:xfrm>
            <a:off x="1963440" y="3164040"/>
            <a:ext cx="206496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0"/>
          <p:cNvSpPr/>
          <p:nvPr/>
        </p:nvSpPr>
        <p:spPr>
          <a:xfrm>
            <a:off x="4174920" y="2732040"/>
            <a:ext cx="1296000" cy="487440"/>
          </a:xfrm>
          <a:prstGeom prst="wedgeRoundRectCallout">
            <a:avLst>
              <a:gd fmla="val -59015" name="adj1"/>
              <a:gd fmla="val 72878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Lê um inteiro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0"/>
          <p:cNvSpPr/>
          <p:nvPr/>
        </p:nvSpPr>
        <p:spPr>
          <a:xfrm>
            <a:off x="2732040" y="3164040"/>
            <a:ext cx="529200" cy="341280"/>
          </a:xfrm>
          <a:prstGeom prst="flowChartAlternateProcess">
            <a:avLst/>
          </a:prstGeom>
          <a:solidFill>
            <a:srgbClr val="F0A9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0"/>
          <p:cNvSpPr/>
          <p:nvPr/>
        </p:nvSpPr>
        <p:spPr>
          <a:xfrm>
            <a:off x="2202480" y="2446200"/>
            <a:ext cx="1686240" cy="383040"/>
          </a:xfrm>
          <a:prstGeom prst="wedgeRoundRectCallout">
            <a:avLst>
              <a:gd fmla="val -8532" name="adj1"/>
              <a:gd fmla="val 124303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de leitura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50"/>
          <p:cNvGraphicFramePr/>
          <p:nvPr/>
        </p:nvGraphicFramePr>
        <p:xfrm>
          <a:off x="4344913" y="103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{7F6350C8-7BBC-4D79-AD22-593A45E8A4C8}</a:tableStyleId>
              </a:tblPr>
              <a:tblGrid>
                <a:gridCol w="950325"/>
                <a:gridCol w="3536625"/>
              </a:tblGrid>
              <a:tr h="43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Descritor</a:t>
                      </a:r>
                      <a:endParaRPr b="1"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Função</a:t>
                      </a:r>
                      <a:endParaRPr b="1"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%c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único caractere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%s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uma string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%d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decimal (base 10)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%ld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longo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%i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(detecta a base automaticamente)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%li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longo (detecta a base)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%hi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curto (short int) 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%hu</a:t>
                      </a:r>
                      <a:endParaRPr sz="12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inteiro curto sem sinal (unsigned int)</a:t>
                      </a:r>
                      <a:endParaRPr sz="12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%f</a:t>
                      </a:r>
                      <a:endParaRPr sz="1200"/>
                    </a:p>
                  </a:txBody>
                  <a:tcPr marT="91425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número em ponto flutuante</a:t>
                      </a:r>
                      <a:endParaRPr sz="1200"/>
                    </a:p>
                  </a:txBody>
                  <a:tcPr marT="91425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%lf</a:t>
                      </a:r>
                      <a:endParaRPr sz="1200"/>
                    </a:p>
                  </a:txBody>
                  <a:tcPr marT="91425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double</a:t>
                      </a:r>
                      <a:endParaRPr sz="1200"/>
                    </a:p>
                  </a:txBody>
                  <a:tcPr marT="91425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%Lf</a:t>
                      </a:r>
                      <a:endParaRPr sz="1200"/>
                    </a:p>
                  </a:txBody>
                  <a:tcPr marT="91425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long double</a:t>
                      </a:r>
                      <a:endParaRPr sz="1200"/>
                    </a:p>
                  </a:txBody>
                  <a:tcPr marT="91425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%o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número octal (base 8)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%x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lê um número hexadecimal (base 16)</a:t>
                      </a:r>
                      <a:endParaRPr sz="1200"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%e</a:t>
                      </a:r>
                      <a:endParaRPr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lê um número em notação científica</a:t>
                      </a:r>
                      <a:endParaRPr/>
                    </a:p>
                  </a:txBody>
                  <a:tcPr marT="91425" marB="0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/>
          <p:nvPr/>
        </p:nvSpPr>
        <p:spPr>
          <a:xfrm>
            <a:off x="3477600" y="3164040"/>
            <a:ext cx="28548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>
            <a:off x="4174920" y="2571840"/>
            <a:ext cx="1951200" cy="933480"/>
          </a:xfrm>
          <a:prstGeom prst="wedgeRoundRectCallout">
            <a:avLst>
              <a:gd fmla="val -71430" name="adj1"/>
              <a:gd fmla="val 32838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fazer a leitura você deve passar o endereço da variável com “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2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2"/>
          <p:cNvSpPr/>
          <p:nvPr/>
        </p:nvSpPr>
        <p:spPr>
          <a:xfrm>
            <a:off x="1972440" y="3700800"/>
            <a:ext cx="494784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2"/>
          <p:cNvSpPr/>
          <p:nvPr/>
        </p:nvSpPr>
        <p:spPr>
          <a:xfrm>
            <a:off x="6614280" y="3045600"/>
            <a:ext cx="1818720" cy="494280"/>
          </a:xfrm>
          <a:prstGeom prst="wedgeRoundRectCallout">
            <a:avLst>
              <a:gd fmla="val -65001" name="adj1"/>
              <a:gd fmla="val 7239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print com um inteiro.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/>
          <p:nvPr/>
        </p:nvSpPr>
        <p:spPr>
          <a:xfrm>
            <a:off x="758880" y="1442880"/>
            <a:ext cx="6356520" cy="331704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4440" y="1774440"/>
            <a:ext cx="5706720" cy="198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4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4"/>
          <p:cNvSpPr/>
          <p:nvPr/>
        </p:nvSpPr>
        <p:spPr>
          <a:xfrm>
            <a:off x="758880" y="1442880"/>
            <a:ext cx="6356520" cy="331704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720" y="1577160"/>
            <a:ext cx="5706720" cy="198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2720" y="3862080"/>
            <a:ext cx="3157920" cy="34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/>
          <p:nvPr/>
        </p:nvSpPr>
        <p:spPr>
          <a:xfrm>
            <a:off x="2232720" y="1756440"/>
            <a:ext cx="5677200" cy="177012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5"/>
          <p:cNvSpPr/>
          <p:nvPr/>
        </p:nvSpPr>
        <p:spPr>
          <a:xfrm flipH="1" rot="10800000">
            <a:off x="81504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80" y="1510920"/>
            <a:ext cx="6105960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5"/>
          <p:cNvSpPr/>
          <p:nvPr/>
        </p:nvSpPr>
        <p:spPr>
          <a:xfrm>
            <a:off x="6718680" y="3700800"/>
            <a:ext cx="2016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"/>
          <p:cNvSpPr/>
          <p:nvPr/>
        </p:nvSpPr>
        <p:spPr>
          <a:xfrm>
            <a:off x="3860280" y="3170160"/>
            <a:ext cx="2016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/>
          <p:nvPr/>
        </p:nvSpPr>
        <p:spPr>
          <a:xfrm>
            <a:off x="5831640" y="2868480"/>
            <a:ext cx="2016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5"/>
          <p:cNvSpPr/>
          <p:nvPr/>
        </p:nvSpPr>
        <p:spPr>
          <a:xfrm>
            <a:off x="2652480" y="2610720"/>
            <a:ext cx="2016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440" y="385920"/>
            <a:ext cx="3692160" cy="207756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5"/>
          <p:cNvSpPr/>
          <p:nvPr/>
        </p:nvSpPr>
        <p:spPr>
          <a:xfrm>
            <a:off x="3011040" y="3989160"/>
            <a:ext cx="201600" cy="34128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51725" y="1100873"/>
            <a:ext cx="80598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primeiros programas eram implementados em linguagem de máquina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Era muito difícil programar (décadas de 1940 e 1950)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exemplo, um programa que verific</a:t>
            </a:r>
            <a:r>
              <a:rPr lang="en-US" sz="2400">
                <a:solidFill>
                  <a:srgbClr val="595959"/>
                </a:solidFill>
              </a:rPr>
              <a:t>asse a possibilidade de votar: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2819400" y="3505200"/>
            <a:ext cx="3914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Informe a sua idade: </a:t>
            </a:r>
            <a:r>
              <a:rPr b="0" i="0" lang="en-US" sz="1800" u="none" cap="none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lang="en-US" sz="1800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ode votar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6"/>
          <p:cNvSpPr/>
          <p:nvPr/>
        </p:nvSpPr>
        <p:spPr>
          <a:xfrm flipH="1" rot="10800000">
            <a:off x="20556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80" y="1872360"/>
            <a:ext cx="3481920" cy="22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6"/>
          <p:cNvSpPr/>
          <p:nvPr/>
        </p:nvSpPr>
        <p:spPr>
          <a:xfrm>
            <a:off x="1090800" y="1512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6"/>
          <p:cNvSpPr/>
          <p:nvPr/>
        </p:nvSpPr>
        <p:spPr>
          <a:xfrm>
            <a:off x="6438960" y="13629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040" y="1770480"/>
            <a:ext cx="3481920" cy="252288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7"/>
          <p:cNvSpPr/>
          <p:nvPr/>
        </p:nvSpPr>
        <p:spPr>
          <a:xfrm flipH="1" rot="10800000">
            <a:off x="20556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80" y="1872360"/>
            <a:ext cx="3481920" cy="22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7"/>
          <p:cNvSpPr/>
          <p:nvPr/>
        </p:nvSpPr>
        <p:spPr>
          <a:xfrm>
            <a:off x="1090800" y="1512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7"/>
          <p:cNvSpPr/>
          <p:nvPr/>
        </p:nvSpPr>
        <p:spPr>
          <a:xfrm>
            <a:off x="6439005" y="1404350"/>
            <a:ext cx="357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7"/>
          <p:cNvSpPr/>
          <p:nvPr/>
        </p:nvSpPr>
        <p:spPr>
          <a:xfrm>
            <a:off x="163440" y="2219760"/>
            <a:ext cx="2266560" cy="4255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040" y="1770480"/>
            <a:ext cx="3481920" cy="252288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sp>
        <p:nvSpPr>
          <p:cNvPr id="463" name="Google Shape;463;p57"/>
          <p:cNvSpPr/>
          <p:nvPr/>
        </p:nvSpPr>
        <p:spPr>
          <a:xfrm>
            <a:off x="5464800" y="2469960"/>
            <a:ext cx="1573560" cy="6307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8"/>
          <p:cNvSpPr/>
          <p:nvPr/>
        </p:nvSpPr>
        <p:spPr>
          <a:xfrm flipH="1" rot="10800000">
            <a:off x="20556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80" y="1872360"/>
            <a:ext cx="3481920" cy="22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8"/>
          <p:cNvSpPr/>
          <p:nvPr/>
        </p:nvSpPr>
        <p:spPr>
          <a:xfrm>
            <a:off x="1090800" y="1512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8"/>
          <p:cNvSpPr/>
          <p:nvPr/>
        </p:nvSpPr>
        <p:spPr>
          <a:xfrm>
            <a:off x="6438960" y="1134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8"/>
          <p:cNvSpPr/>
          <p:nvPr/>
        </p:nvSpPr>
        <p:spPr>
          <a:xfrm>
            <a:off x="170640" y="2867760"/>
            <a:ext cx="1573560" cy="4255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040" y="1588680"/>
            <a:ext cx="3838320" cy="278100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sp>
        <p:nvSpPr>
          <p:cNvPr id="475" name="Google Shape;475;p58"/>
          <p:cNvSpPr/>
          <p:nvPr/>
        </p:nvSpPr>
        <p:spPr>
          <a:xfrm>
            <a:off x="5443920" y="3134880"/>
            <a:ext cx="1037520" cy="2869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9"/>
          <p:cNvSpPr/>
          <p:nvPr/>
        </p:nvSpPr>
        <p:spPr>
          <a:xfrm flipH="1" rot="10800000">
            <a:off x="205560" y="4105080"/>
            <a:ext cx="5451480" cy="34128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80" y="1872360"/>
            <a:ext cx="3481920" cy="22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9"/>
          <p:cNvSpPr/>
          <p:nvPr/>
        </p:nvSpPr>
        <p:spPr>
          <a:xfrm>
            <a:off x="1090800" y="1512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6438960" y="1134360"/>
            <a:ext cx="75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9"/>
          <p:cNvSpPr/>
          <p:nvPr/>
        </p:nvSpPr>
        <p:spPr>
          <a:xfrm>
            <a:off x="311760" y="3564720"/>
            <a:ext cx="3075120" cy="4255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040" y="1588680"/>
            <a:ext cx="3838320" cy="278100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sp>
        <p:nvSpPr>
          <p:cNvPr id="487" name="Google Shape;487;p59"/>
          <p:cNvSpPr/>
          <p:nvPr/>
        </p:nvSpPr>
        <p:spPr>
          <a:xfrm>
            <a:off x="5611320" y="3525120"/>
            <a:ext cx="2027160" cy="28692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leitura de dois valores inteiros (um em cada linha):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880" y="1713960"/>
            <a:ext cx="6391080" cy="8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120" y="3462120"/>
            <a:ext cx="6571800" cy="81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1560" y="2606040"/>
            <a:ext cx="2780640" cy="77940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pic>
        <p:nvPicPr>
          <p:cNvPr id="497" name="Google Shape;49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0800" y="4419720"/>
            <a:ext cx="3917520" cy="43704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leitura de mais de um valor por linha: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dados - Conversão de Códigos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20" y="2065320"/>
            <a:ext cx="8033760" cy="101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8800" y="3313800"/>
            <a:ext cx="4669200" cy="70884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/>
        </p:nvSpPr>
        <p:spPr>
          <a:xfrm>
            <a:off x="311760" y="1152360"/>
            <a:ext cx="60890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são as condições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Condição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040" y="3721440"/>
            <a:ext cx="1809360" cy="102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2"/>
          <p:cNvSpPr/>
          <p:nvPr/>
        </p:nvSpPr>
        <p:spPr>
          <a:xfrm>
            <a:off x="1942560" y="3656640"/>
            <a:ext cx="998400" cy="257400"/>
          </a:xfrm>
          <a:prstGeom prst="flowChartAlternateProcess">
            <a:avLst/>
          </a:prstGeom>
          <a:solidFill>
            <a:srgbClr val="FF8000">
              <a:alpha val="54901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2"/>
          <p:cNvSpPr txBox="1"/>
          <p:nvPr/>
        </p:nvSpPr>
        <p:spPr>
          <a:xfrm>
            <a:off x="1143000" y="1670050"/>
            <a:ext cx="2276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2"/>
          <p:cNvSpPr txBox="1"/>
          <p:nvPr/>
        </p:nvSpPr>
        <p:spPr>
          <a:xfrm>
            <a:off x="4167000" y="1594200"/>
            <a:ext cx="2233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2"/>
          <p:cNvSpPr txBox="1"/>
          <p:nvPr/>
        </p:nvSpPr>
        <p:spPr>
          <a:xfrm>
            <a:off x="4167360" y="3102360"/>
            <a:ext cx="29193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(condição)</a:t>
            </a:r>
            <a:r>
              <a:rPr b="0" lang="en-US" sz="15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lang="en-US" sz="1500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(condição):</a:t>
            </a:r>
            <a:r>
              <a:rPr b="0" lang="en-US" sz="1500" strike="noStrik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  	</a:t>
            </a:r>
            <a:r>
              <a:rPr b="0" lang="en-US" sz="1500" strike="noStrik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lang="en-US" sz="1500" strike="noStrike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lang="en-US" sz="1500" strike="noStrike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00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   </a:t>
            </a:r>
            <a:r>
              <a:rPr lang="en-US" sz="15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17" name="Google Shape;517;p62"/>
          <p:cNvCxnSpPr/>
          <p:nvPr/>
        </p:nvCxnSpPr>
        <p:spPr>
          <a:xfrm>
            <a:off x="448410" y="3019205"/>
            <a:ext cx="81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/>
        </p:nvSpPr>
        <p:spPr>
          <a:xfrm>
            <a:off x="311760" y="1152360"/>
            <a:ext cx="60891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são as condições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Condição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040" y="3721440"/>
            <a:ext cx="1809360" cy="102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3"/>
          <p:cNvSpPr/>
          <p:nvPr/>
        </p:nvSpPr>
        <p:spPr>
          <a:xfrm>
            <a:off x="1942560" y="3656640"/>
            <a:ext cx="998400" cy="257400"/>
          </a:xfrm>
          <a:prstGeom prst="flowChartAlternateProcess">
            <a:avLst/>
          </a:prstGeom>
          <a:solidFill>
            <a:srgbClr val="FF8000">
              <a:alpha val="5490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3"/>
          <p:cNvSpPr txBox="1"/>
          <p:nvPr/>
        </p:nvSpPr>
        <p:spPr>
          <a:xfrm>
            <a:off x="1143000" y="1670050"/>
            <a:ext cx="2276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3"/>
          <p:cNvSpPr txBox="1"/>
          <p:nvPr/>
        </p:nvSpPr>
        <p:spPr>
          <a:xfrm>
            <a:off x="4167000" y="1594200"/>
            <a:ext cx="2233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condição: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3"/>
          <p:cNvSpPr txBox="1"/>
          <p:nvPr/>
        </p:nvSpPr>
        <p:spPr>
          <a:xfrm>
            <a:off x="4167360" y="3102360"/>
            <a:ext cx="29193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(condição)</a:t>
            </a:r>
            <a:r>
              <a:rPr b="0" lang="en-US" sz="15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lang="en-US" sz="15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lang="en-US" sz="1500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(condição):</a:t>
            </a:r>
            <a:r>
              <a:rPr b="0" lang="en-US" sz="1500" strike="noStrik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  	</a:t>
            </a:r>
            <a:r>
              <a:rPr b="0" lang="en-US" sz="1500" strike="noStrik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lang="en-US" sz="1500" strike="noStrike">
                <a:solidFill>
                  <a:srgbClr val="E327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lang="en-US" sz="1500" strike="noStrike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500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	bloco;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lang="en-US" sz="1500" strike="noStrike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lang="en-US" sz="1500" strike="noStrike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00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465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   </a:t>
            </a:r>
            <a:r>
              <a:rPr lang="en-US" sz="15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9" name="Google Shape;529;p63"/>
          <p:cNvCxnSpPr/>
          <p:nvPr/>
        </p:nvCxnSpPr>
        <p:spPr>
          <a:xfrm>
            <a:off x="4962525" y="2286000"/>
            <a:ext cx="295200" cy="14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  <p:cxnSp>
        <p:nvCxnSpPr>
          <p:cNvPr id="530" name="Google Shape;530;p63"/>
          <p:cNvCxnSpPr/>
          <p:nvPr/>
        </p:nvCxnSpPr>
        <p:spPr>
          <a:xfrm>
            <a:off x="530800" y="3078675"/>
            <a:ext cx="6815700" cy="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20" y="1675800"/>
            <a:ext cx="3261240" cy="115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480" y="1675800"/>
            <a:ext cx="4064400" cy="26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4"/>
          <p:cNvSpPr/>
          <p:nvPr/>
        </p:nvSpPr>
        <p:spPr>
          <a:xfrm>
            <a:off x="548640" y="1675800"/>
            <a:ext cx="140256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4"/>
          <p:cNvSpPr/>
          <p:nvPr/>
        </p:nvSpPr>
        <p:spPr>
          <a:xfrm>
            <a:off x="5531040" y="2232360"/>
            <a:ext cx="140256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 txBox="1"/>
          <p:nvPr/>
        </p:nvSpPr>
        <p:spPr>
          <a:xfrm>
            <a:off x="1661400" y="1175400"/>
            <a:ext cx="1167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8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4"/>
          <p:cNvSpPr txBox="1"/>
          <p:nvPr/>
        </p:nvSpPr>
        <p:spPr>
          <a:xfrm>
            <a:off x="6197760" y="1175400"/>
            <a:ext cx="238680" cy="3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8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20" y="1675800"/>
            <a:ext cx="3261240" cy="115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480" y="1675800"/>
            <a:ext cx="4064400" cy="26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5"/>
          <p:cNvSpPr/>
          <p:nvPr/>
        </p:nvSpPr>
        <p:spPr>
          <a:xfrm>
            <a:off x="576720" y="1926720"/>
            <a:ext cx="189036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5"/>
          <p:cNvSpPr/>
          <p:nvPr/>
        </p:nvSpPr>
        <p:spPr>
          <a:xfrm>
            <a:off x="5502960" y="2643840"/>
            <a:ext cx="164736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5"/>
          <p:cNvSpPr/>
          <p:nvPr/>
        </p:nvSpPr>
        <p:spPr>
          <a:xfrm>
            <a:off x="5502960" y="3067920"/>
            <a:ext cx="88092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5"/>
          <p:cNvSpPr/>
          <p:nvPr/>
        </p:nvSpPr>
        <p:spPr>
          <a:xfrm>
            <a:off x="5537160" y="3443400"/>
            <a:ext cx="1638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5"/>
          <p:cNvSpPr/>
          <p:nvPr/>
        </p:nvSpPr>
        <p:spPr>
          <a:xfrm>
            <a:off x="576720" y="2343960"/>
            <a:ext cx="7542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5"/>
          <p:cNvSpPr txBox="1"/>
          <p:nvPr/>
        </p:nvSpPr>
        <p:spPr>
          <a:xfrm>
            <a:off x="1661400" y="1175400"/>
            <a:ext cx="784440" cy="3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5"/>
          <p:cNvSpPr txBox="1"/>
          <p:nvPr/>
        </p:nvSpPr>
        <p:spPr>
          <a:xfrm>
            <a:off x="6197760" y="1175400"/>
            <a:ext cx="238680" cy="3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241920" y="2696760"/>
            <a:ext cx="2162520" cy="1474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.LC0: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.string    "Informe a sua idade: "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.LC1: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.string    "%d"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.LC2: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.string    "</a:t>
            </a:r>
            <a:r>
              <a:rPr lang="en-US" sz="8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ode votar"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.LC3: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.string    "</a:t>
            </a:r>
            <a:r>
              <a:rPr lang="en-US" sz="800">
                <a:latin typeface="Lato"/>
                <a:ea typeface="Lato"/>
                <a:cs typeface="Lato"/>
                <a:sym typeface="Lato"/>
              </a:rPr>
              <a:t>Não</a:t>
            </a: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pode votar"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.text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.globl    main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.type    main, @function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2098080" y="2700360"/>
            <a:ext cx="153648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main: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.LFB0: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.cfi_startproc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pushq    %rbp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.cfi_def_cfa_offset 16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.cfi_offset 6, -16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movq    %rsp, %rbp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.cfi_def_cfa_register 6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subq    $16, %rsp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movq    %fs:40, %rax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movq    %rax, -8(%rbp)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xorl    %eax,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3558960" y="2694960"/>
            <a:ext cx="2245320" cy="16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leaq    .LC0(%rip), %rdi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$0,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call    printf@PLT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leaq    -12(%rbp), %rax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movq    %rax, %rsi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leaq    .LC1(%rip), %rdi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$0,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call    __isoc99_scanf@PLT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-12(%rbp),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cmpl    $16,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jle    .L2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leaq    .LC2(%rip), %rdi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5169240" y="2680200"/>
            <a:ext cx="1704240" cy="16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$0,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call    printf@PLT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jmp    .L3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.L2: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leaq    .LC3(%rip), %rdi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$0,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call    printf@PLT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.L3: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movl    $0, %eax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movq    -8(%rbp), %rdx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xorq    %fs:40, %rdx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je    .L5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481800" y="2679480"/>
            <a:ext cx="2612160" cy="1474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call    __stack_chk_fail@PLT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.L5: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leave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.cfi_def_cfa 7, 8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ret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.cfi_endproc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.LFE0: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.size    main, .-main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.ident    "GCC: (Ubuntu 7.4.0-1ubuntu1~18.04.1) "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.section    .note.GNU-stack,"",@progbits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207720" y="2815560"/>
            <a:ext cx="7200" cy="143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8" name="Google Shape;138;p30"/>
          <p:cNvSpPr/>
          <p:nvPr/>
        </p:nvSpPr>
        <p:spPr>
          <a:xfrm>
            <a:off x="2112840" y="2815560"/>
            <a:ext cx="7200" cy="143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" name="Google Shape;139;p30"/>
          <p:cNvSpPr/>
          <p:nvPr/>
        </p:nvSpPr>
        <p:spPr>
          <a:xfrm>
            <a:off x="3636720" y="2815560"/>
            <a:ext cx="7200" cy="143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0" name="Google Shape;140;p30"/>
          <p:cNvSpPr/>
          <p:nvPr/>
        </p:nvSpPr>
        <p:spPr>
          <a:xfrm>
            <a:off x="5160960" y="2815560"/>
            <a:ext cx="7200" cy="143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1" name="Google Shape;141;p30"/>
          <p:cNvSpPr/>
          <p:nvPr/>
        </p:nvSpPr>
        <p:spPr>
          <a:xfrm>
            <a:off x="6456240" y="2815560"/>
            <a:ext cx="7200" cy="143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2" name="Google Shape;142;p30"/>
          <p:cNvCxnSpPr>
            <a:endCxn id="133" idx="0"/>
          </p:cNvCxnSpPr>
          <p:nvPr/>
        </p:nvCxnSpPr>
        <p:spPr>
          <a:xfrm flipH="1" rot="10800000">
            <a:off x="1294920" y="2700360"/>
            <a:ext cx="1571400" cy="1442700"/>
          </a:xfrm>
          <a:prstGeom prst="curvedConnector4">
            <a:avLst>
              <a:gd fmla="val 25556" name="adj1"/>
              <a:gd fmla="val 116506" name="adj2"/>
            </a:avLst>
          </a:prstGeom>
          <a:noFill/>
          <a:ln cap="flat" cmpd="sng" w="9525">
            <a:solidFill>
              <a:srgbClr val="1A1A1A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143" name="Google Shape;143;p30"/>
          <p:cNvCxnSpPr>
            <a:endCxn id="134" idx="0"/>
          </p:cNvCxnSpPr>
          <p:nvPr/>
        </p:nvCxnSpPr>
        <p:spPr>
          <a:xfrm flipH="1" rot="10800000">
            <a:off x="2866620" y="2694960"/>
            <a:ext cx="1815000" cy="1575300"/>
          </a:xfrm>
          <a:prstGeom prst="curvedConnector4">
            <a:avLst>
              <a:gd fmla="val 19073" name="adj1"/>
              <a:gd fmla="val 115116" name="adj2"/>
            </a:avLst>
          </a:prstGeom>
          <a:noFill/>
          <a:ln cap="flat" cmpd="sng" w="9525">
            <a:solidFill>
              <a:srgbClr val="1A1A1A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30"/>
          <p:cNvCxnSpPr/>
          <p:nvPr/>
        </p:nvCxnSpPr>
        <p:spPr>
          <a:xfrm rot="-5400000">
            <a:off x="4538100" y="2824200"/>
            <a:ext cx="1626900" cy="1339500"/>
          </a:xfrm>
          <a:prstGeom prst="curvedConnector5">
            <a:avLst>
              <a:gd fmla="val 1378" name="adj1"/>
              <a:gd fmla="val 16735" name="adj2"/>
              <a:gd fmla="val 114638" name="adj3"/>
            </a:avLst>
          </a:prstGeom>
          <a:noFill/>
          <a:ln cap="flat" cmpd="sng" w="9525">
            <a:solidFill>
              <a:srgbClr val="1A1A1A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30"/>
          <p:cNvCxnSpPr>
            <a:endCxn id="136" idx="0"/>
          </p:cNvCxnSpPr>
          <p:nvPr/>
        </p:nvCxnSpPr>
        <p:spPr>
          <a:xfrm flipH="1" rot="10800000">
            <a:off x="6021480" y="2679480"/>
            <a:ext cx="1766400" cy="1613100"/>
          </a:xfrm>
          <a:prstGeom prst="curvedConnector4">
            <a:avLst>
              <a:gd fmla="val 13030" name="adj1"/>
              <a:gd fmla="val 114762" name="adj2"/>
            </a:avLst>
          </a:prstGeom>
          <a:noFill/>
          <a:ln cap="flat" cmpd="sng" w="9525">
            <a:solidFill>
              <a:srgbClr val="1A1A1A"/>
            </a:solidFill>
            <a:prstDash val="dashDot"/>
            <a:round/>
            <a:headEnd len="sm" w="sm" type="none"/>
            <a:tailEnd len="med" w="med" type="stealth"/>
          </a:ln>
        </p:spPr>
      </p:cxnSp>
      <p:sp>
        <p:nvSpPr>
          <p:cNvPr id="146" name="Google Shape;146;p30"/>
          <p:cNvSpPr/>
          <p:nvPr/>
        </p:nvSpPr>
        <p:spPr>
          <a:xfrm>
            <a:off x="200160" y="2534760"/>
            <a:ext cx="371520" cy="2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Início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6456240" y="4248000"/>
            <a:ext cx="371520" cy="2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Fim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351720" y="1100880"/>
            <a:ext cx="8059680" cy="7279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linguagem de baixo nível (máquina) ficaria assim: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42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5029200" y="1479960"/>
            <a:ext cx="3914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Informe a sua idade: </a:t>
            </a:r>
            <a:r>
              <a:rPr b="0" lang="en-US" sz="1800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lang="en-US" sz="1800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ode votar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20" y="1725120"/>
            <a:ext cx="4430160" cy="28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20" y="1725120"/>
            <a:ext cx="4430160" cy="284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7"/>
          <p:cNvSpPr/>
          <p:nvPr/>
        </p:nvSpPr>
        <p:spPr>
          <a:xfrm>
            <a:off x="3561480" y="2181600"/>
            <a:ext cx="2020680" cy="780120"/>
          </a:xfrm>
          <a:prstGeom prst="wedgeRoundRectCallout">
            <a:avLst>
              <a:gd fmla="val -84830" name="adj1"/>
              <a:gd fmla="val 41965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 valor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8"/>
          <p:cNvSpPr txBox="1"/>
          <p:nvPr/>
        </p:nvSpPr>
        <p:spPr>
          <a:xfrm>
            <a:off x="159480" y="1152360"/>
            <a:ext cx="4210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8"/>
          <p:cNvSpPr txBox="1"/>
          <p:nvPr/>
        </p:nvSpPr>
        <p:spPr>
          <a:xfrm>
            <a:off x="4448160" y="115236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em 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7200" y="1658880"/>
            <a:ext cx="4001400" cy="233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8"/>
          <p:cNvSpPr/>
          <p:nvPr/>
        </p:nvSpPr>
        <p:spPr>
          <a:xfrm>
            <a:off x="590400" y="1856520"/>
            <a:ext cx="221112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5496120" y="2571840"/>
            <a:ext cx="221112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5460480" y="2968200"/>
            <a:ext cx="1638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8"/>
          <p:cNvSpPr txBox="1"/>
          <p:nvPr/>
        </p:nvSpPr>
        <p:spPr>
          <a:xfrm>
            <a:off x="460800" y="1851840"/>
            <a:ext cx="3061080" cy="9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B2B2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lang="en-US" sz="1400" strike="noStrike">
                <a:latin typeface="Source Code Pro"/>
                <a:ea typeface="Source Code Pro"/>
                <a:cs typeface="Source Code Pro"/>
                <a:sym typeface="Source Code Pro"/>
              </a:rPr>
              <a:t> for x in range(6):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B2B2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lang="en-US" sz="1400" strike="noStrike">
                <a:latin typeface="Source Code Pro"/>
                <a:ea typeface="Source Code Pro"/>
                <a:cs typeface="Source Code Pro"/>
                <a:sym typeface="Source Code Pro"/>
              </a:rPr>
              <a:t>    print(x)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B2B2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lang="en-US" sz="1400" strike="noStrike">
                <a:latin typeface="Source Code Pro"/>
                <a:ea typeface="Source Code Pro"/>
                <a:cs typeface="Source Code Pro"/>
                <a:sym typeface="Source Code Pro"/>
              </a:rPr>
              <a:t> print(</a:t>
            </a: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400" strike="noStrike">
                <a:latin typeface="Source Code Pro"/>
                <a:ea typeface="Source Code Pro"/>
                <a:cs typeface="Source Code Pro"/>
                <a:sym typeface="Source Code Pro"/>
              </a:rPr>
              <a:t>Finally Finished!</a:t>
            </a: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400" strike="noStrike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9"/>
          <p:cNvSpPr txBox="1"/>
          <p:nvPr/>
        </p:nvSpPr>
        <p:spPr>
          <a:xfrm>
            <a:off x="159480" y="1152360"/>
            <a:ext cx="4210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9"/>
          <p:cNvSpPr txBox="1"/>
          <p:nvPr/>
        </p:nvSpPr>
        <p:spPr>
          <a:xfrm>
            <a:off x="4448160" y="115236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Condição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80" y="1856520"/>
            <a:ext cx="3682080" cy="1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200" y="1658880"/>
            <a:ext cx="4001400" cy="233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9"/>
          <p:cNvSpPr/>
          <p:nvPr/>
        </p:nvSpPr>
        <p:spPr>
          <a:xfrm>
            <a:off x="394560" y="2355840"/>
            <a:ext cx="8460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111600" y="1181160"/>
            <a:ext cx="8885880" cy="367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7400" y="1260720"/>
            <a:ext cx="5335560" cy="311292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9"/>
          <p:cNvSpPr/>
          <p:nvPr/>
        </p:nvSpPr>
        <p:spPr>
          <a:xfrm>
            <a:off x="3602520" y="2530080"/>
            <a:ext cx="43884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9"/>
          <p:cNvSpPr/>
          <p:nvPr/>
        </p:nvSpPr>
        <p:spPr>
          <a:xfrm>
            <a:off x="4310280" y="2530080"/>
            <a:ext cx="65844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9"/>
          <p:cNvSpPr/>
          <p:nvPr/>
        </p:nvSpPr>
        <p:spPr>
          <a:xfrm>
            <a:off x="5167080" y="2530080"/>
            <a:ext cx="43884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/>
          <p:nvPr/>
        </p:nvSpPr>
        <p:spPr>
          <a:xfrm>
            <a:off x="2920320" y="1728360"/>
            <a:ext cx="940320" cy="654840"/>
          </a:xfrm>
          <a:prstGeom prst="wedgeRoundRectCallout">
            <a:avLst>
              <a:gd fmla="val 38898" name="adj1"/>
              <a:gd fmla="val 7658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onde começa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>
            <a:off x="3561480" y="3017880"/>
            <a:ext cx="1449360" cy="390960"/>
          </a:xfrm>
          <a:prstGeom prst="wedgeRoundRectCallout">
            <a:avLst>
              <a:gd fmla="val 23759" name="adj1"/>
              <a:gd fmla="val -9666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 quando vai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9"/>
          <p:cNvSpPr/>
          <p:nvPr/>
        </p:nvSpPr>
        <p:spPr>
          <a:xfrm>
            <a:off x="5606280" y="1856520"/>
            <a:ext cx="1084320" cy="526680"/>
          </a:xfrm>
          <a:prstGeom prst="wedgeRoundRectCallout">
            <a:avLst>
              <a:gd fmla="val -68464" name="adj1"/>
              <a:gd fmla="val 67006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vai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9"/>
          <p:cNvSpPr/>
          <p:nvPr/>
        </p:nvSpPr>
        <p:spPr>
          <a:xfrm>
            <a:off x="4127400" y="2530080"/>
            <a:ext cx="137160" cy="257400"/>
          </a:xfrm>
          <a:prstGeom prst="flowChartAlternateProcess">
            <a:avLst/>
          </a:prstGeom>
          <a:solidFill>
            <a:srgbClr val="33F0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9"/>
          <p:cNvSpPr/>
          <p:nvPr/>
        </p:nvSpPr>
        <p:spPr>
          <a:xfrm>
            <a:off x="4965840" y="2530080"/>
            <a:ext cx="137160" cy="257400"/>
          </a:xfrm>
          <a:prstGeom prst="flowChartAlternateProcess">
            <a:avLst/>
          </a:prstGeom>
          <a:solidFill>
            <a:srgbClr val="33F0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0"/>
          <p:cNvSpPr txBox="1"/>
          <p:nvPr/>
        </p:nvSpPr>
        <p:spPr>
          <a:xfrm>
            <a:off x="159480" y="1152360"/>
            <a:ext cx="4210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0"/>
          <p:cNvSpPr txBox="1"/>
          <p:nvPr/>
        </p:nvSpPr>
        <p:spPr>
          <a:xfrm>
            <a:off x="4448160" y="115236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60" y="1863720"/>
            <a:ext cx="1765440" cy="1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9120" y="1710000"/>
            <a:ext cx="3877200" cy="2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0"/>
          <p:cNvSpPr/>
          <p:nvPr/>
        </p:nvSpPr>
        <p:spPr>
          <a:xfrm>
            <a:off x="597960" y="2132640"/>
            <a:ext cx="169452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0"/>
          <p:cNvSpPr/>
          <p:nvPr/>
        </p:nvSpPr>
        <p:spPr>
          <a:xfrm>
            <a:off x="5545440" y="244296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0"/>
          <p:cNvSpPr/>
          <p:nvPr/>
        </p:nvSpPr>
        <p:spPr>
          <a:xfrm flipH="1">
            <a:off x="846000" y="2465280"/>
            <a:ext cx="6120" cy="299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70"/>
          <p:cNvSpPr/>
          <p:nvPr/>
        </p:nvSpPr>
        <p:spPr>
          <a:xfrm>
            <a:off x="5596200" y="2710440"/>
            <a:ext cx="3600" cy="54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/>
        </p:nvSpPr>
        <p:spPr>
          <a:xfrm>
            <a:off x="311760" y="127728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 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71"/>
          <p:cNvSpPr/>
          <p:nvPr/>
        </p:nvSpPr>
        <p:spPr>
          <a:xfrm>
            <a:off x="1784880" y="339408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20" y="1951920"/>
            <a:ext cx="3021480" cy="249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71"/>
          <p:cNvSpPr/>
          <p:nvPr/>
        </p:nvSpPr>
        <p:spPr>
          <a:xfrm>
            <a:off x="1608120" y="3391560"/>
            <a:ext cx="1557720" cy="2574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1"/>
          <p:cNvSpPr/>
          <p:nvPr/>
        </p:nvSpPr>
        <p:spPr>
          <a:xfrm>
            <a:off x="1608120" y="2781720"/>
            <a:ext cx="493920" cy="2088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2"/>
          <p:cNvSpPr txBox="1"/>
          <p:nvPr/>
        </p:nvSpPr>
        <p:spPr>
          <a:xfrm>
            <a:off x="59400" y="127728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20" y="1834920"/>
            <a:ext cx="3877200" cy="2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2"/>
          <p:cNvSpPr/>
          <p:nvPr/>
        </p:nvSpPr>
        <p:spPr>
          <a:xfrm>
            <a:off x="1156680" y="256752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2"/>
          <p:cNvSpPr txBox="1"/>
          <p:nvPr/>
        </p:nvSpPr>
        <p:spPr>
          <a:xfrm>
            <a:off x="4676760" y="1277280"/>
            <a:ext cx="4381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 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2"/>
          <p:cNvSpPr/>
          <p:nvPr/>
        </p:nvSpPr>
        <p:spPr>
          <a:xfrm>
            <a:off x="6051960" y="339408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160" y="1951920"/>
            <a:ext cx="3021480" cy="249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2"/>
          <p:cNvSpPr/>
          <p:nvPr/>
        </p:nvSpPr>
        <p:spPr>
          <a:xfrm>
            <a:off x="5875200" y="3391560"/>
            <a:ext cx="1557720" cy="2574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2"/>
          <p:cNvSpPr/>
          <p:nvPr/>
        </p:nvSpPr>
        <p:spPr>
          <a:xfrm>
            <a:off x="5875200" y="2781720"/>
            <a:ext cx="493920" cy="2088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3"/>
          <p:cNvSpPr txBox="1"/>
          <p:nvPr/>
        </p:nvSpPr>
        <p:spPr>
          <a:xfrm>
            <a:off x="59400" y="127728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20" y="1834920"/>
            <a:ext cx="3877200" cy="2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3"/>
          <p:cNvSpPr/>
          <p:nvPr/>
        </p:nvSpPr>
        <p:spPr>
          <a:xfrm>
            <a:off x="1156680" y="256752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3"/>
          <p:cNvSpPr txBox="1"/>
          <p:nvPr/>
        </p:nvSpPr>
        <p:spPr>
          <a:xfrm>
            <a:off x="4676760" y="1277280"/>
            <a:ext cx="4381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 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73"/>
          <p:cNvSpPr/>
          <p:nvPr/>
        </p:nvSpPr>
        <p:spPr>
          <a:xfrm>
            <a:off x="6051960" y="339408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160" y="1951920"/>
            <a:ext cx="3021480" cy="249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3"/>
          <p:cNvSpPr/>
          <p:nvPr/>
        </p:nvSpPr>
        <p:spPr>
          <a:xfrm>
            <a:off x="5875200" y="3391560"/>
            <a:ext cx="1557720" cy="2574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5875200" y="2781720"/>
            <a:ext cx="493920" cy="2088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560" y="1213920"/>
            <a:ext cx="4742640" cy="35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4"/>
          <p:cNvSpPr txBox="1"/>
          <p:nvPr/>
        </p:nvSpPr>
        <p:spPr>
          <a:xfrm>
            <a:off x="59400" y="1277280"/>
            <a:ext cx="447912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20" y="1834920"/>
            <a:ext cx="3877200" cy="2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4"/>
          <p:cNvSpPr txBox="1"/>
          <p:nvPr/>
        </p:nvSpPr>
        <p:spPr>
          <a:xfrm>
            <a:off x="4676760" y="1277280"/>
            <a:ext cx="4381200" cy="34160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 While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4"/>
          <p:cNvSpPr/>
          <p:nvPr/>
        </p:nvSpPr>
        <p:spPr>
          <a:xfrm>
            <a:off x="6051960" y="3394080"/>
            <a:ext cx="120060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160" y="1951920"/>
            <a:ext cx="3021480" cy="249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4"/>
          <p:cNvSpPr/>
          <p:nvPr/>
        </p:nvSpPr>
        <p:spPr>
          <a:xfrm>
            <a:off x="2905920" y="1177200"/>
            <a:ext cx="2958480" cy="72072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qualquer uma das duas opções.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4"/>
          <p:cNvSpPr/>
          <p:nvPr/>
        </p:nvSpPr>
        <p:spPr>
          <a:xfrm>
            <a:off x="95400" y="1368000"/>
            <a:ext cx="2470680" cy="784440"/>
          </a:xfrm>
          <a:prstGeom prst="rect">
            <a:avLst/>
          </a:pr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4"/>
          <p:cNvSpPr/>
          <p:nvPr/>
        </p:nvSpPr>
        <p:spPr>
          <a:xfrm>
            <a:off x="163080" y="2454120"/>
            <a:ext cx="4280040" cy="1745280"/>
          </a:xfrm>
          <a:prstGeom prst="rect">
            <a:avLst/>
          </a:prstGeom>
          <a:solidFill>
            <a:srgbClr val="FFFFFF">
              <a:alpha val="5568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4"/>
          <p:cNvSpPr/>
          <p:nvPr/>
        </p:nvSpPr>
        <p:spPr>
          <a:xfrm>
            <a:off x="4727520" y="2571840"/>
            <a:ext cx="4280040" cy="1878840"/>
          </a:xfrm>
          <a:prstGeom prst="rect">
            <a:avLst/>
          </a:prstGeom>
          <a:solidFill>
            <a:srgbClr val="FFFFFF">
              <a:alpha val="5568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4"/>
          <p:cNvSpPr/>
          <p:nvPr/>
        </p:nvSpPr>
        <p:spPr>
          <a:xfrm>
            <a:off x="4922280" y="1898280"/>
            <a:ext cx="2713320" cy="413280"/>
          </a:xfrm>
          <a:prstGeom prst="rect">
            <a:avLst/>
          </a:prstGeom>
          <a:solidFill>
            <a:srgbClr val="FFFFFF">
              <a:alpha val="5568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4"/>
          <p:cNvSpPr/>
          <p:nvPr/>
        </p:nvSpPr>
        <p:spPr>
          <a:xfrm>
            <a:off x="815400" y="2196360"/>
            <a:ext cx="3422160" cy="2574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4"/>
          <p:cNvSpPr/>
          <p:nvPr/>
        </p:nvSpPr>
        <p:spPr>
          <a:xfrm>
            <a:off x="5514840" y="2362680"/>
            <a:ext cx="1314720" cy="208800"/>
          </a:xfrm>
          <a:prstGeom prst="roundRect">
            <a:avLst>
              <a:gd fmla="val 16667" name="adj"/>
            </a:avLst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/>
        </p:nvSpPr>
        <p:spPr>
          <a:xfrm>
            <a:off x="506880" y="1859760"/>
            <a:ext cx="3948120" cy="28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 em Python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Repetição + Leitura de dados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75"/>
          <p:cNvSpPr txBox="1"/>
          <p:nvPr/>
        </p:nvSpPr>
        <p:spPr>
          <a:xfrm>
            <a:off x="311760" y="1152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  de dado até o fim do arquivo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40" y="2437560"/>
            <a:ext cx="3447720" cy="222372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5"/>
          <p:cNvSpPr txBox="1"/>
          <p:nvPr/>
        </p:nvSpPr>
        <p:spPr>
          <a:xfrm>
            <a:off x="4698000" y="1859760"/>
            <a:ext cx="4133880" cy="28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 em 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6240" y="2490480"/>
            <a:ext cx="3492000" cy="20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5"/>
          <p:cNvSpPr/>
          <p:nvPr/>
        </p:nvSpPr>
        <p:spPr>
          <a:xfrm>
            <a:off x="1373760" y="3922200"/>
            <a:ext cx="1694520" cy="41364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5"/>
          <p:cNvSpPr/>
          <p:nvPr/>
        </p:nvSpPr>
        <p:spPr>
          <a:xfrm>
            <a:off x="5668560" y="3385080"/>
            <a:ext cx="2665800" cy="199800"/>
          </a:xfrm>
          <a:prstGeom prst="flowChartAlternateProcess">
            <a:avLst/>
          </a:prstGeom>
          <a:solidFill>
            <a:srgbClr val="F01818">
              <a:alpha val="31764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57150" y="2377075"/>
            <a:ext cx="33444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Informe a sua idade: 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scanf(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,&amp;id);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(id&gt;=17)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"P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ode votar\n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"N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ão pode votar\n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3198375" y="2605675"/>
            <a:ext cx="29934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#python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id=input(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Informe a sua idade: 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id=int(id)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id&gt;=17: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ode votar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ão pode votar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6153150" y="2377075"/>
            <a:ext cx="29085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18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{Pascal}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vota;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id : integer;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write('Informe a sua idade: ');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readln(id);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id&gt;=17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then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writeln('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ode votar')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writeln('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ão pode votar')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144720" y="2455200"/>
            <a:ext cx="21978" cy="2059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1"/>
          <p:cNvSpPr/>
          <p:nvPr/>
        </p:nvSpPr>
        <p:spPr>
          <a:xfrm>
            <a:off x="6040320" y="2455200"/>
            <a:ext cx="21978" cy="2059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1"/>
          <p:cNvSpPr txBox="1"/>
          <p:nvPr/>
        </p:nvSpPr>
        <p:spPr>
          <a:xfrm>
            <a:off x="312480" y="450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52080" y="1106280"/>
            <a:ext cx="8059680" cy="7279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linguagem de </a:t>
            </a:r>
            <a:r>
              <a:rPr lang="en-US" sz="2400">
                <a:solidFill>
                  <a:srgbClr val="595959"/>
                </a:solidFill>
              </a:rPr>
              <a:t>alto nível</a:t>
            </a: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ficaria assim: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42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5029560" y="1485360"/>
            <a:ext cx="3914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2A6099"/>
                </a:solidFill>
                <a:latin typeface="Verdana"/>
                <a:ea typeface="Verdana"/>
                <a:cs typeface="Verdana"/>
                <a:sym typeface="Verdana"/>
              </a:rPr>
              <a:t>Informe a sua idade: </a:t>
            </a:r>
            <a:r>
              <a:rPr b="0" lang="en-US" sz="1800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Você pode votar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352075" y="1106275"/>
            <a:ext cx="87918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Executando Programas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um programa escrito em linguagem de alto nível é </a:t>
            </a:r>
            <a:r>
              <a:rPr b="1" lang="en-US" sz="2200">
                <a:solidFill>
                  <a:srgbClr val="595959"/>
                </a:solidFill>
              </a:rPr>
              <a:t>compreendido 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pelo computador?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programa mestre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(sistema) que torna os computadores mais acessíveis pelos humanos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Faz as transformações de nossas requisições de entrada (teclado, voz, mouse) para o computador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Transforma as respostas para um formato </a:t>
            </a:r>
            <a:r>
              <a:rPr lang="en-US" sz="1800">
                <a:solidFill>
                  <a:srgbClr val="595959"/>
                </a:solidFill>
              </a:rPr>
              <a:t>compreensível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nós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Sistema </a:t>
            </a:r>
            <a:r>
              <a:rPr lang="en-US" sz="2200">
                <a:solidFill>
                  <a:srgbClr val="595959"/>
                </a:solidFill>
              </a:rPr>
              <a:t>O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peracional (SO)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Gerencia os recursos de hardware e software do computador, e oferece serviços comuns para os programas serem executados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12840" y="450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351720" y="1100880"/>
            <a:ext cx="8059680" cy="4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Sistema Operacional (SO)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42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807480" y="2400240"/>
            <a:ext cx="3838800" cy="1311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1778400" y="2600400"/>
            <a:ext cx="1155900" cy="5349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 do sistema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3150000" y="2600400"/>
            <a:ext cx="1155900" cy="5349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 de aplicação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1659960" y="3341640"/>
            <a:ext cx="2697000" cy="31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Operacional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2356560" y="3135720"/>
            <a:ext cx="651942" cy="205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9" name="Google Shape;179;p33"/>
          <p:cNvSpPr/>
          <p:nvPr/>
        </p:nvSpPr>
        <p:spPr>
          <a:xfrm flipH="1">
            <a:off x="3006018" y="3135720"/>
            <a:ext cx="718902" cy="205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0" name="Google Shape;180;p33"/>
          <p:cNvSpPr/>
          <p:nvPr/>
        </p:nvSpPr>
        <p:spPr>
          <a:xfrm>
            <a:off x="858600" y="1662960"/>
            <a:ext cx="1037178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2077560" y="1662960"/>
            <a:ext cx="1037178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3677760" y="1662960"/>
            <a:ext cx="1037178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3270960" y="1573320"/>
            <a:ext cx="406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1377360" y="1981560"/>
            <a:ext cx="1349298" cy="418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5" name="Google Shape;185;p33"/>
          <p:cNvSpPr/>
          <p:nvPr/>
        </p:nvSpPr>
        <p:spPr>
          <a:xfrm>
            <a:off x="2596680" y="1981560"/>
            <a:ext cx="130302" cy="418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6" name="Google Shape;186;p33"/>
          <p:cNvSpPr/>
          <p:nvPr/>
        </p:nvSpPr>
        <p:spPr>
          <a:xfrm flipH="1">
            <a:off x="2727018" y="1981560"/>
            <a:ext cx="1469502" cy="418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7" name="Google Shape;187;p33"/>
          <p:cNvSpPr/>
          <p:nvPr/>
        </p:nvSpPr>
        <p:spPr>
          <a:xfrm flipH="1">
            <a:off x="2724498" y="1902360"/>
            <a:ext cx="746982" cy="4975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8" name="Google Shape;188;p33"/>
          <p:cNvSpPr/>
          <p:nvPr/>
        </p:nvSpPr>
        <p:spPr>
          <a:xfrm>
            <a:off x="807480" y="3866160"/>
            <a:ext cx="3838800" cy="912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1773000" y="4177560"/>
            <a:ext cx="651942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2534760" y="4177560"/>
            <a:ext cx="651942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3296880" y="4177560"/>
            <a:ext cx="651942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E/S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3982680" y="4177560"/>
            <a:ext cx="651942" cy="318222"/>
          </a:xfrm>
          <a:prstGeom prst="flowChartTermina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3008520" y="3660240"/>
            <a:ext cx="21978" cy="207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920" y="2400240"/>
            <a:ext cx="2407320" cy="185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313200" y="450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880" y="1946880"/>
            <a:ext cx="4475880" cy="29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297000" y="3332520"/>
            <a:ext cx="134316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smartphones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640160" y="3457080"/>
            <a:ext cx="2538000" cy="30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3" name="Google Shape;203;p34"/>
          <p:cNvSpPr/>
          <p:nvPr/>
        </p:nvSpPr>
        <p:spPr>
          <a:xfrm>
            <a:off x="1640160" y="3457080"/>
            <a:ext cx="956880" cy="54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34"/>
          <p:cNvSpPr/>
          <p:nvPr/>
        </p:nvSpPr>
        <p:spPr>
          <a:xfrm>
            <a:off x="2735280" y="4780440"/>
            <a:ext cx="134316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Android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 flipH="1" rot="10800000">
            <a:off x="3621950" y="4583747"/>
            <a:ext cx="771120" cy="2228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6" name="Google Shape;206;p34"/>
          <p:cNvSpPr/>
          <p:nvPr/>
        </p:nvSpPr>
        <p:spPr>
          <a:xfrm>
            <a:off x="6316560" y="1351440"/>
            <a:ext cx="134316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Linux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 flipH="1">
            <a:off x="4876200" y="1600560"/>
            <a:ext cx="2111760" cy="55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8" name="Google Shape;208;p34"/>
          <p:cNvSpPr/>
          <p:nvPr/>
        </p:nvSpPr>
        <p:spPr>
          <a:xfrm>
            <a:off x="7535880" y="2494440"/>
            <a:ext cx="97452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Windows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/>
          <p:nvPr/>
        </p:nvSpPr>
        <p:spPr>
          <a:xfrm flipH="1">
            <a:off x="6558120" y="2619000"/>
            <a:ext cx="974520" cy="12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0" name="Google Shape;210;p34"/>
          <p:cNvSpPr/>
          <p:nvPr/>
        </p:nvSpPr>
        <p:spPr>
          <a:xfrm>
            <a:off x="7383600" y="3789720"/>
            <a:ext cx="109224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Ubuntu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(distribuição Linux)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 flipH="1">
            <a:off x="6672600" y="3914280"/>
            <a:ext cx="710640" cy="21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2" name="Google Shape;212;p34"/>
          <p:cNvSpPr/>
          <p:nvPr/>
        </p:nvSpPr>
        <p:spPr>
          <a:xfrm>
            <a:off x="525600" y="2189520"/>
            <a:ext cx="134316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Mac OS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1197000" y="2439000"/>
            <a:ext cx="1452240" cy="336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4" name="Google Shape;214;p34"/>
          <p:cNvSpPr txBox="1"/>
          <p:nvPr/>
        </p:nvSpPr>
        <p:spPr>
          <a:xfrm>
            <a:off x="352080" y="1100880"/>
            <a:ext cx="8059680" cy="4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Sistema Operacional (SO)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42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313560" y="450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3583080" y="2591640"/>
            <a:ext cx="1915920" cy="86148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Ex.: Python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3735360" y="1905840"/>
            <a:ext cx="1252080" cy="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Fonte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400080" y="1212480"/>
            <a:ext cx="118548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.c ou .cpp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.py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Pascal</a:t>
            </a: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.pas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.java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.php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1373040" y="2743920"/>
            <a:ext cx="1252080" cy="385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Compilador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3983974" y="2744275"/>
            <a:ext cx="1326900" cy="38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Interpretador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5869080" y="2743920"/>
            <a:ext cx="1252080" cy="44568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Híbrido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Ex.: Java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230040" y="3506040"/>
            <a:ext cx="1252080" cy="534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Executável para SO </a:t>
            </a:r>
            <a:r>
              <a:rPr b="0" i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 flipH="1">
            <a:off x="856440" y="3129480"/>
            <a:ext cx="1142640" cy="37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8" name="Google Shape;228;p35"/>
          <p:cNvSpPr/>
          <p:nvPr/>
        </p:nvSpPr>
        <p:spPr>
          <a:xfrm>
            <a:off x="2440080" y="3506040"/>
            <a:ext cx="1252080" cy="534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Executável para SO </a:t>
            </a:r>
            <a:r>
              <a:rPr b="0" i="1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1999440" y="3129480"/>
            <a:ext cx="1066320" cy="37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0" name="Google Shape;230;p35"/>
          <p:cNvSpPr/>
          <p:nvPr/>
        </p:nvSpPr>
        <p:spPr>
          <a:xfrm>
            <a:off x="1778760" y="3575520"/>
            <a:ext cx="371520" cy="49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 flipH="1">
            <a:off x="1964520" y="3129480"/>
            <a:ext cx="34560" cy="44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35"/>
          <p:cNvSpPr/>
          <p:nvPr/>
        </p:nvSpPr>
        <p:spPr>
          <a:xfrm>
            <a:off x="6097680" y="3353760"/>
            <a:ext cx="1915920" cy="8614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402349" y="3658450"/>
            <a:ext cx="1411800" cy="3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Interpretador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7731000" y="2631600"/>
            <a:ext cx="986040" cy="4975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intermediário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52080" y="1100880"/>
            <a:ext cx="8059680" cy="4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27350" lIns="36700" spcFirstLastPara="1" rIns="36700" wrap="square" tIns="2735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um programa é executado</a:t>
            </a:r>
            <a:endParaRPr b="0" sz="2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42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3560" y="450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start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5"/>
          <p:cNvCxnSpPr>
            <a:endCxn id="222" idx="1"/>
          </p:cNvCxnSpPr>
          <p:nvPr/>
        </p:nvCxnSpPr>
        <p:spPr>
          <a:xfrm flipH="1" rot="10800000">
            <a:off x="4987380" y="1786680"/>
            <a:ext cx="14127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>
            <a:stCxn id="221" idx="2"/>
            <a:endCxn id="223" idx="0"/>
          </p:cNvCxnSpPr>
          <p:nvPr/>
        </p:nvCxnSpPr>
        <p:spPr>
          <a:xfrm flipH="1">
            <a:off x="1999200" y="2291040"/>
            <a:ext cx="23622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5"/>
          <p:cNvCxnSpPr>
            <a:stCxn id="221" idx="2"/>
            <a:endCxn id="224" idx="0"/>
          </p:cNvCxnSpPr>
          <p:nvPr/>
        </p:nvCxnSpPr>
        <p:spPr>
          <a:xfrm>
            <a:off x="4361400" y="2291040"/>
            <a:ext cx="2859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>
            <a:stCxn id="221" idx="2"/>
            <a:endCxn id="225" idx="0"/>
          </p:cNvCxnSpPr>
          <p:nvPr/>
        </p:nvCxnSpPr>
        <p:spPr>
          <a:xfrm>
            <a:off x="4361400" y="2291040"/>
            <a:ext cx="21336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>
            <a:stCxn id="225" idx="3"/>
            <a:endCxn id="234" idx="1"/>
          </p:cNvCxnSpPr>
          <p:nvPr/>
        </p:nvCxnSpPr>
        <p:spPr>
          <a:xfrm flipH="1" rot="10800000">
            <a:off x="7121160" y="2880360"/>
            <a:ext cx="609900" cy="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5"/>
          <p:cNvCxnSpPr>
            <a:endCxn id="232" idx="3"/>
          </p:cNvCxnSpPr>
          <p:nvPr/>
        </p:nvCxnSpPr>
        <p:spPr>
          <a:xfrm rot="5400000">
            <a:off x="7803450" y="3339150"/>
            <a:ext cx="655500" cy="23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