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duarte@uffs.edu.br" TargetMode="External"/><Relationship Id="rId4" Type="http://schemas.openxmlformats.org/officeDocument/2006/relationships/hyperlink" Target="mailto:claunir.pavan@uffs.edu.b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Funções e Endereços de Memória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7"/>
          <p:cNvSpPr txBox="1"/>
          <p:nvPr/>
        </p:nvSpPr>
        <p:spPr>
          <a:xfrm>
            <a:off x="311750" y="3202537"/>
            <a:ext cx="8520000" cy="18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Prof. Denio Duarte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duarte@uffs.edu.br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</a:rPr>
              <a:t>Prof. Claunir Pavan</a:t>
            </a:r>
            <a:endParaRPr sz="24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u="sng">
                <a:solidFill>
                  <a:schemeClr val="hlink"/>
                </a:solidFill>
                <a:hlinkClick r:id="rId4"/>
              </a:rPr>
              <a:t>claunir.pavan@uffs.edu.br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Funções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6"/>
          <p:cNvSpPr txBox="1"/>
          <p:nvPr/>
        </p:nvSpPr>
        <p:spPr>
          <a:xfrm>
            <a:off x="311760" y="1152360"/>
            <a:ext cx="8520120" cy="1419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Definição de função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Sintaxe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40" y="2217240"/>
            <a:ext cx="6229800" cy="6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6"/>
          <p:cNvSpPr/>
          <p:nvPr/>
        </p:nvSpPr>
        <p:spPr>
          <a:xfrm>
            <a:off x="1101240" y="2221200"/>
            <a:ext cx="1188720" cy="218520"/>
          </a:xfrm>
          <a:prstGeom prst="roundRect">
            <a:avLst>
              <a:gd fmla="val 16667" name="adj"/>
            </a:avLst>
          </a:prstGeom>
          <a:solidFill>
            <a:srgbClr val="FF5F5A">
              <a:alpha val="4196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6"/>
          <p:cNvSpPr/>
          <p:nvPr/>
        </p:nvSpPr>
        <p:spPr>
          <a:xfrm>
            <a:off x="1808280" y="2706480"/>
            <a:ext cx="3822840" cy="1066320"/>
          </a:xfrm>
          <a:prstGeom prst="wedgeRoundRectCallout">
            <a:avLst>
              <a:gd fmla="val -46595" name="adj1"/>
              <a:gd fmla="val -85447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Qualquer tipo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quiser: int, float, double, char, etc.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declarar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um </a:t>
            </a: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precisa de </a:t>
            </a: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retorno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colocar </a:t>
            </a: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não </a:t>
            </a: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retorna nada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9720" y="3976200"/>
            <a:ext cx="5239800" cy="83556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6"/>
          <p:cNvSpPr/>
          <p:nvPr/>
        </p:nvSpPr>
        <p:spPr>
          <a:xfrm>
            <a:off x="1339200" y="3960720"/>
            <a:ext cx="318960" cy="218520"/>
          </a:xfrm>
          <a:prstGeom prst="rect">
            <a:avLst/>
          </a:prstGeom>
          <a:solidFill>
            <a:srgbClr val="0E9CF5">
              <a:alpha val="53725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6"/>
          <p:cNvSpPr/>
          <p:nvPr/>
        </p:nvSpPr>
        <p:spPr>
          <a:xfrm>
            <a:off x="1726920" y="4412520"/>
            <a:ext cx="1320000" cy="192600"/>
          </a:xfrm>
          <a:prstGeom prst="roundRect">
            <a:avLst>
              <a:gd fmla="val 16667" name="adj"/>
            </a:avLst>
          </a:prstGeom>
          <a:solidFill>
            <a:srgbClr val="0E9CF5">
              <a:alpha val="53725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Funções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7"/>
          <p:cNvSpPr txBox="1"/>
          <p:nvPr/>
        </p:nvSpPr>
        <p:spPr>
          <a:xfrm>
            <a:off x="311760" y="1152360"/>
            <a:ext cx="8520120" cy="1419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Definição de função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Sintaxe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40" y="2217240"/>
            <a:ext cx="6229800" cy="6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7"/>
          <p:cNvSpPr/>
          <p:nvPr/>
        </p:nvSpPr>
        <p:spPr>
          <a:xfrm>
            <a:off x="2320560" y="2221200"/>
            <a:ext cx="1083240" cy="218520"/>
          </a:xfrm>
          <a:prstGeom prst="roundRect">
            <a:avLst>
              <a:gd fmla="val 16667" name="adj"/>
            </a:avLst>
          </a:prstGeom>
          <a:solidFill>
            <a:srgbClr val="FF5F5A">
              <a:alpha val="4196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7"/>
          <p:cNvSpPr/>
          <p:nvPr/>
        </p:nvSpPr>
        <p:spPr>
          <a:xfrm>
            <a:off x="1808280" y="2706480"/>
            <a:ext cx="3103200" cy="635400"/>
          </a:xfrm>
          <a:prstGeom prst="wedgeRoundRectCallout">
            <a:avLst>
              <a:gd fmla="val -24795" name="adj1"/>
              <a:gd fmla="val -70851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 colocar o nome que quiser, mas ele não pode conter caracteres especiais.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Funções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8"/>
          <p:cNvSpPr txBox="1"/>
          <p:nvPr/>
        </p:nvSpPr>
        <p:spPr>
          <a:xfrm>
            <a:off x="311760" y="1152360"/>
            <a:ext cx="8520120" cy="1419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Definição de função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Sintaxe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40" y="2217240"/>
            <a:ext cx="6229800" cy="6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8"/>
          <p:cNvSpPr/>
          <p:nvPr/>
        </p:nvSpPr>
        <p:spPr>
          <a:xfrm>
            <a:off x="3534480" y="2217240"/>
            <a:ext cx="3160440" cy="218520"/>
          </a:xfrm>
          <a:prstGeom prst="roundRect">
            <a:avLst>
              <a:gd fmla="val 16667" name="adj"/>
            </a:avLst>
          </a:prstGeom>
          <a:solidFill>
            <a:srgbClr val="FF5F5A">
              <a:alpha val="4196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8"/>
          <p:cNvSpPr/>
          <p:nvPr/>
        </p:nvSpPr>
        <p:spPr>
          <a:xfrm>
            <a:off x="3860640" y="2631600"/>
            <a:ext cx="3522600" cy="1066320"/>
          </a:xfrm>
          <a:prstGeom prst="wedgeRoundRectCallout">
            <a:avLst>
              <a:gd fmla="val -24795" name="adj1"/>
              <a:gd fmla="val -70851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Aceita quantos parâmetros forem necessários. Sempre seguindo o padrão: </a:t>
            </a:r>
            <a:r>
              <a:rPr b="1" lang="en-US" sz="1400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tipo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nomeVar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Deixar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vazio se não </a:t>
            </a:r>
            <a:r>
              <a:rPr lang="en-US"/>
              <a:t>tiver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parâmetros.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6160" y="3981240"/>
            <a:ext cx="3425040" cy="974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Funções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9"/>
          <p:cNvSpPr txBox="1"/>
          <p:nvPr/>
        </p:nvSpPr>
        <p:spPr>
          <a:xfrm>
            <a:off x="311760" y="1152360"/>
            <a:ext cx="8520120" cy="1419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Exemplo Programa com função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Lê um valor inteiro e o eleva ao quadrado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360" y="2137680"/>
            <a:ext cx="4019040" cy="2564640"/>
          </a:xfrm>
          <a:prstGeom prst="rect">
            <a:avLst/>
          </a:prstGeom>
          <a:noFill/>
          <a:ln>
            <a:noFill/>
          </a:ln>
          <a:effectLst>
            <a:outerShdw dir="2700000" dist="57021">
              <a:srgbClr val="000000">
                <a:alpha val="49803"/>
              </a:srgbClr>
            </a:outerShdw>
          </a:effectLst>
        </p:spPr>
      </p:pic>
      <p:sp>
        <p:nvSpPr>
          <p:cNvPr id="226" name="Google Shape;226;p39"/>
          <p:cNvSpPr txBox="1"/>
          <p:nvPr/>
        </p:nvSpPr>
        <p:spPr>
          <a:xfrm>
            <a:off x="5531100" y="2137675"/>
            <a:ext cx="3488100" cy="27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&lt;stdio.h&gt;</a:t>
            </a:r>
            <a:endParaRPr sz="1200">
              <a:solidFill>
                <a:srgbClr val="A61C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// protótipo da função</a:t>
            </a:r>
            <a:endParaRPr sz="12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elevaAoQuadrado(</a:t>
            </a:r>
            <a:r>
              <a:rPr lang="en-US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a, resultado;</a:t>
            </a:r>
            <a:endParaRPr sz="1200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scanf(</a:t>
            </a:r>
            <a:r>
              <a:rPr lang="en-US" sz="12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“%d”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2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&amp;a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resultado=elevaAoQuadrado(</a:t>
            </a:r>
            <a:r>
              <a:rPr lang="en-US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printf(</a:t>
            </a:r>
            <a:r>
              <a:rPr lang="en-US" sz="12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“%d^2=%d\n”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a,resultado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// implementação da função</a:t>
            </a:r>
            <a:endParaRPr sz="12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elevaAoQuadrado(</a:t>
            </a:r>
            <a:r>
              <a:rPr lang="en-US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val)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val*val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Funções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0"/>
          <p:cNvSpPr txBox="1"/>
          <p:nvPr/>
        </p:nvSpPr>
        <p:spPr>
          <a:xfrm>
            <a:off x="311750" y="1152350"/>
            <a:ext cx="4628400" cy="26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Exemplo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Lê valores inteiros maiores que 0 e diz se é par ou ímpar, finaliza quando </a:t>
            </a:r>
            <a:r>
              <a:rPr lang="en-US">
                <a:solidFill>
                  <a:srgbClr val="595959"/>
                </a:solidFill>
              </a:rPr>
              <a:t>recebe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um valor negativo ou zero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5894" y="0"/>
            <a:ext cx="371811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Funções Exercícios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1"/>
          <p:cNvSpPr txBox="1"/>
          <p:nvPr/>
        </p:nvSpPr>
        <p:spPr>
          <a:xfrm>
            <a:off x="311760" y="1152360"/>
            <a:ext cx="8520120" cy="3264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Faça uma função que lê dois inteiros e </a:t>
            </a:r>
            <a:r>
              <a:rPr lang="en-US" sz="1800">
                <a:solidFill>
                  <a:srgbClr val="595959"/>
                </a:solidFill>
              </a:rPr>
              <a:t>apresenta a diferença entre os dois.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Crie uma função que receba 2 números e retorne o maior valor entre e</a:t>
            </a:r>
            <a:r>
              <a:rPr lang="en-US" sz="1800">
                <a:solidFill>
                  <a:srgbClr val="595959"/>
                </a:solidFill>
              </a:rPr>
              <a:t>les (se forem iguais, retorna o segundo)</a:t>
            </a: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Crie uma função que receba 3 números e retorne o maior valor, utilizando uma chamada para função anterior.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Crie um aplicativo de conversão entre as temperaturas Celsius e </a:t>
            </a:r>
            <a:r>
              <a:rPr lang="en-US" sz="1800">
                <a:solidFill>
                  <a:srgbClr val="595959"/>
                </a:solidFill>
              </a:rPr>
              <a:t>Fahrenheit</a:t>
            </a: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oto Sans Symbols"/>
              <a:buAutoNum type="alphaLcPeriod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Primeiro o usuário deve escolher se vai entrar com a temperatura em </a:t>
            </a:r>
            <a:r>
              <a:rPr lang="en-US">
                <a:solidFill>
                  <a:srgbClr val="595959"/>
                </a:solidFill>
              </a:rPr>
              <a:t>Celsius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ou </a:t>
            </a:r>
            <a:r>
              <a:rPr lang="en-US">
                <a:solidFill>
                  <a:srgbClr val="595959"/>
                </a:solidFill>
              </a:rPr>
              <a:t>Fahrenheit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depois a conversão escolhida é realizada.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oto Sans Symbols"/>
              <a:buAutoNum type="alphaLcPeriod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 C é a temperatura em Celsius e F em </a:t>
            </a:r>
            <a:r>
              <a:rPr lang="en-US">
                <a:solidFill>
                  <a:srgbClr val="595959"/>
                </a:solidFill>
              </a:rPr>
              <a:t>Fahrenheit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as fórmulas de conversão são: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oto Sans Symbols"/>
              <a:buAutoNum type="romanLcPeriod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C= 5.(F-32)/9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oto Sans Symbols"/>
              <a:buAutoNum type="romanLcPeriod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F= (9.C/5) + 32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Funções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2"/>
          <p:cNvSpPr txBox="1"/>
          <p:nvPr/>
        </p:nvSpPr>
        <p:spPr>
          <a:xfrm>
            <a:off x="311760" y="1152360"/>
            <a:ext cx="8520120" cy="3264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Quando passamos valores para uma função através de parâmetros, podemos fazer de duas formas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Por cópia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É a forma padrão, quando criamos o valor é passado uma cópia dos parâmetros para serem utilizados no escopo da função. 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</a:pPr>
            <a:r>
              <a:rPr lang="en-US">
                <a:solidFill>
                  <a:srgbClr val="595959"/>
                </a:solidFill>
              </a:rPr>
              <a:t>Os valores das variáveis originais não podem ser alterados pela função</a:t>
            </a:r>
            <a:endParaRPr>
              <a:solidFill>
                <a:srgbClr val="595959"/>
              </a:solidFill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Por referência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Passamos o endereço de memória que armazena o dado, no escopo da função o dado é acessado através do endereço e qualquer alteração é vista no exterior.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</a:pPr>
            <a:r>
              <a:rPr lang="en-US">
                <a:solidFill>
                  <a:srgbClr val="595959"/>
                </a:solidFill>
              </a:rPr>
              <a:t>Ou seja, os valores originais podem ser alterados pela função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Funções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3"/>
          <p:cNvSpPr txBox="1"/>
          <p:nvPr/>
        </p:nvSpPr>
        <p:spPr>
          <a:xfrm>
            <a:off x="311750" y="1152357"/>
            <a:ext cx="31173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Parâmetro por cópia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43"/>
          <p:cNvSpPr txBox="1"/>
          <p:nvPr/>
        </p:nvSpPr>
        <p:spPr>
          <a:xfrm>
            <a:off x="2763900" y="1833225"/>
            <a:ext cx="2581500" cy="27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inc1 (</a:t>
            </a:r>
            <a:r>
              <a:rPr lang="en-US" sz="1600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v){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6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v++;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 sz="16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6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n=10;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n=inc1(n);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6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("%d",n);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6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3"/>
          <p:cNvSpPr txBox="1"/>
          <p:nvPr/>
        </p:nvSpPr>
        <p:spPr>
          <a:xfrm>
            <a:off x="5772700" y="1991425"/>
            <a:ext cx="33843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8000"/>
                </a:solidFill>
              </a:rPr>
              <a:t>v</a:t>
            </a:r>
            <a:r>
              <a:rPr lang="en-US"/>
              <a:t> será uma cópia da variável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passada para ela.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exemplo, seria como se fizéssemos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8000"/>
                </a:solidFill>
              </a:rPr>
              <a:t>v=n</a:t>
            </a:r>
            <a:endParaRPr>
              <a:solidFill>
                <a:srgbClr val="FF8000"/>
              </a:solidFill>
            </a:endParaRPr>
          </a:p>
        </p:txBody>
      </p:sp>
      <p:cxnSp>
        <p:nvCxnSpPr>
          <p:cNvPr id="254" name="Google Shape;254;p43"/>
          <p:cNvCxnSpPr/>
          <p:nvPr/>
        </p:nvCxnSpPr>
        <p:spPr>
          <a:xfrm flipH="1" rot="10800000">
            <a:off x="4233300" y="2926125"/>
            <a:ext cx="1814400" cy="6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43"/>
          <p:cNvCxnSpPr/>
          <p:nvPr/>
        </p:nvCxnSpPr>
        <p:spPr>
          <a:xfrm>
            <a:off x="4667025" y="2138025"/>
            <a:ext cx="1166700" cy="6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43"/>
          <p:cNvSpPr txBox="1"/>
          <p:nvPr/>
        </p:nvSpPr>
        <p:spPr>
          <a:xfrm>
            <a:off x="6010925" y="3891300"/>
            <a:ext cx="1496700" cy="65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n=10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n=</a:t>
            </a:r>
            <a:r>
              <a:rPr lang="en-US">
                <a:solidFill>
                  <a:srgbClr val="C9211E"/>
                </a:solidFill>
                <a:latin typeface="Courier New"/>
                <a:ea typeface="Courier New"/>
                <a:cs typeface="Courier New"/>
                <a:sym typeface="Courier New"/>
              </a:rPr>
              <a:t>inc1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(n)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6010925" y="3246120"/>
            <a:ext cx="1496700" cy="65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9211E"/>
                </a:solidFill>
                <a:latin typeface="Courier New"/>
                <a:ea typeface="Courier New"/>
                <a:cs typeface="Courier New"/>
                <a:sym typeface="Courier New"/>
              </a:rPr>
              <a:t>inc1</a:t>
            </a:r>
            <a:endParaRPr>
              <a:solidFill>
                <a:srgbClr val="C921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v=n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v++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8" name="Google Shape;258;p43"/>
          <p:cNvCxnSpPr/>
          <p:nvPr/>
        </p:nvCxnSpPr>
        <p:spPr>
          <a:xfrm>
            <a:off x="7015300" y="4451500"/>
            <a:ext cx="83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43"/>
          <p:cNvCxnSpPr/>
          <p:nvPr/>
        </p:nvCxnSpPr>
        <p:spPr>
          <a:xfrm rot="10800000">
            <a:off x="7845375" y="3601525"/>
            <a:ext cx="0" cy="8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43"/>
          <p:cNvCxnSpPr/>
          <p:nvPr/>
        </p:nvCxnSpPr>
        <p:spPr>
          <a:xfrm rot="10800000">
            <a:off x="6392775" y="3634850"/>
            <a:ext cx="143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Funções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4"/>
          <p:cNvSpPr txBox="1"/>
          <p:nvPr/>
        </p:nvSpPr>
        <p:spPr>
          <a:xfrm>
            <a:off x="311750" y="1152358"/>
            <a:ext cx="47175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Parâmetro por referência/endereço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4"/>
          <p:cNvSpPr txBox="1"/>
          <p:nvPr/>
        </p:nvSpPr>
        <p:spPr>
          <a:xfrm>
            <a:off x="2812650" y="2119700"/>
            <a:ext cx="3518700" cy="23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6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inc1 (</a:t>
            </a:r>
            <a:r>
              <a:rPr lang="en-US" sz="1600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6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v){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(*v)++;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6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n=10;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inc1(</a:t>
            </a: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6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n);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6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("%d",n);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6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p44"/>
          <p:cNvSpPr txBox="1"/>
          <p:nvPr/>
        </p:nvSpPr>
        <p:spPr>
          <a:xfrm>
            <a:off x="5772700" y="1991425"/>
            <a:ext cx="33843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8000"/>
                </a:solidFill>
              </a:rPr>
              <a:t>v</a:t>
            </a:r>
            <a:r>
              <a:rPr lang="en-US"/>
              <a:t> recebe o endereço da variável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passada para ela.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exemplo, </a:t>
            </a:r>
            <a:r>
              <a:rPr lang="en-US">
                <a:solidFill>
                  <a:srgbClr val="FF8000"/>
                </a:solidFill>
              </a:rPr>
              <a:t>n</a:t>
            </a:r>
            <a:r>
              <a:rPr lang="en-US"/>
              <a:t> e </a:t>
            </a:r>
            <a:r>
              <a:rPr lang="en-US">
                <a:solidFill>
                  <a:srgbClr val="FF8000"/>
                </a:solidFill>
              </a:rPr>
              <a:t>v</a:t>
            </a:r>
            <a:r>
              <a:rPr lang="en-US"/>
              <a:t> estão apontando para o mesmo lugar na memória</a:t>
            </a:r>
            <a:endParaRPr>
              <a:solidFill>
                <a:srgbClr val="FF8000"/>
              </a:solidFill>
            </a:endParaRPr>
          </a:p>
        </p:txBody>
      </p:sp>
      <p:sp>
        <p:nvSpPr>
          <p:cNvPr id="269" name="Google Shape;269;p44"/>
          <p:cNvSpPr txBox="1"/>
          <p:nvPr/>
        </p:nvSpPr>
        <p:spPr>
          <a:xfrm>
            <a:off x="6010925" y="3891300"/>
            <a:ext cx="1496700" cy="65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n=10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n=</a:t>
            </a:r>
            <a:r>
              <a:rPr lang="en-US">
                <a:solidFill>
                  <a:srgbClr val="C9211E"/>
                </a:solidFill>
                <a:latin typeface="Courier New"/>
                <a:ea typeface="Courier New"/>
                <a:cs typeface="Courier New"/>
                <a:sym typeface="Courier New"/>
              </a:rPr>
              <a:t>inc1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(n)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Google Shape;270;p44"/>
          <p:cNvSpPr txBox="1"/>
          <p:nvPr/>
        </p:nvSpPr>
        <p:spPr>
          <a:xfrm>
            <a:off x="6010925" y="3246120"/>
            <a:ext cx="1496700" cy="65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9211E"/>
                </a:solidFill>
                <a:latin typeface="Courier New"/>
                <a:ea typeface="Courier New"/>
                <a:cs typeface="Courier New"/>
                <a:sym typeface="Courier New"/>
              </a:rPr>
              <a:t>inc1</a:t>
            </a:r>
            <a:endParaRPr>
              <a:solidFill>
                <a:srgbClr val="C921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v=&amp;n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n++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1" name="Google Shape;271;p44"/>
          <p:cNvCxnSpPr/>
          <p:nvPr/>
        </p:nvCxnSpPr>
        <p:spPr>
          <a:xfrm>
            <a:off x="7015300" y="4451500"/>
            <a:ext cx="83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44"/>
          <p:cNvCxnSpPr/>
          <p:nvPr/>
        </p:nvCxnSpPr>
        <p:spPr>
          <a:xfrm rot="10800000">
            <a:off x="7845375" y="3601525"/>
            <a:ext cx="0" cy="8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44"/>
          <p:cNvCxnSpPr/>
          <p:nvPr/>
        </p:nvCxnSpPr>
        <p:spPr>
          <a:xfrm rot="10800000">
            <a:off x="6392775" y="3634850"/>
            <a:ext cx="143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Endereços de Memória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8"/>
          <p:cNvSpPr txBox="1"/>
          <p:nvPr/>
        </p:nvSpPr>
        <p:spPr>
          <a:xfrm>
            <a:off x="311760" y="1152360"/>
            <a:ext cx="8520120" cy="676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 Linguagem C trabalha com um conceito </a:t>
            </a:r>
            <a:r>
              <a:rPr lang="en-US" sz="1800">
                <a:solidFill>
                  <a:srgbClr val="595959"/>
                </a:solidFill>
              </a:rPr>
              <a:t>essencial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em programação: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Acesso a endereços para armazenamento de dados na memória Principal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8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640" y="1828800"/>
            <a:ext cx="7819560" cy="299988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8"/>
          <p:cNvSpPr txBox="1"/>
          <p:nvPr/>
        </p:nvSpPr>
        <p:spPr>
          <a:xfrm>
            <a:off x="6240600" y="4929120"/>
            <a:ext cx="2861280" cy="20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latin typeface="Arial"/>
                <a:ea typeface="Arial"/>
                <a:cs typeface="Arial"/>
                <a:sym typeface="Arial"/>
              </a:rPr>
              <a:t>Fonte: https://aticleworld.com/memory-layout-of-c-program/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Endereços de Memória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9"/>
          <p:cNvSpPr txBox="1"/>
          <p:nvPr/>
        </p:nvSpPr>
        <p:spPr>
          <a:xfrm>
            <a:off x="311760" y="1152360"/>
            <a:ext cx="8520120" cy="676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 Linguagem C trabalha com um conceito </a:t>
            </a:r>
            <a:r>
              <a:rPr lang="en-US" sz="1800">
                <a:solidFill>
                  <a:srgbClr val="595959"/>
                </a:solidFill>
              </a:rPr>
              <a:t>essencial</a:t>
            </a: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em programação: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Acesso a endereços para armazenamento de dados na memória Principal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8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9"/>
          <p:cNvSpPr txBox="1"/>
          <p:nvPr/>
        </p:nvSpPr>
        <p:spPr>
          <a:xfrm>
            <a:off x="6361920" y="4938840"/>
            <a:ext cx="2782080" cy="20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latin typeface="Arial"/>
                <a:ea typeface="Arial"/>
                <a:cs typeface="Arial"/>
                <a:sym typeface="Arial"/>
              </a:rPr>
              <a:t>Fonte: https://www.youtube.com/watch?v=_8-ht2AKyH4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828800"/>
            <a:ext cx="6863040" cy="3096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Endereços de Memória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0"/>
          <p:cNvSpPr txBox="1"/>
          <p:nvPr/>
        </p:nvSpPr>
        <p:spPr>
          <a:xfrm>
            <a:off x="311760" y="1152360"/>
            <a:ext cx="8832240" cy="4105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 Linguagem C trabalha com um conceito </a:t>
            </a:r>
            <a:r>
              <a:rPr lang="en-US" sz="1800">
                <a:solidFill>
                  <a:srgbClr val="595959"/>
                </a:solidFill>
              </a:rPr>
              <a:t>essencial</a:t>
            </a: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em programação: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Acesso a endereços para armazenamento de dados na memória Principal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spcBef>
                <a:spcPts val="1417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Endereços em C são acessados através do operador &amp;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spcBef>
                <a:spcPts val="1134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printf(“Valor de a=</a:t>
            </a:r>
            <a:r>
              <a:rPr b="1" i="0" lang="en-US" sz="1400" u="none" cap="none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%d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”,a);		printf(“Endereço de a=</a:t>
            </a:r>
            <a:r>
              <a:rPr b="1" i="0" lang="en-US" sz="1400" u="none" cap="none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%p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”,&amp;a);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spcBef>
                <a:spcPts val="1417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Pode-se criar uma variável que armazene apenas endereços (respeitando o tipo da variável)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spcBef>
                <a:spcPts val="1134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int a, *b; // </a:t>
            </a: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é uma variável “normal” e </a:t>
            </a: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armazena endereços (pois fo</a:t>
            </a:r>
            <a:r>
              <a:rPr lang="en-US">
                <a:solidFill>
                  <a:srgbClr val="595959"/>
                </a:solidFill>
              </a:rPr>
              <a:t>i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criada com </a:t>
            </a:r>
            <a:r>
              <a:rPr b="1" i="0" lang="en-US" sz="1400" u="none" cap="none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na frente)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spcBef>
                <a:spcPts val="1134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a=10;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spcBef>
                <a:spcPts val="1134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b=&amp;a; // </a:t>
            </a: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agora aponta para o endereço de </a:t>
            </a: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spcBef>
                <a:spcPts val="1134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printf(“Endereço de a=%p e de b=%p”,&amp;a,&amp;b);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8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0"/>
          <p:cNvSpPr txBox="1"/>
          <p:nvPr/>
        </p:nvSpPr>
        <p:spPr>
          <a:xfrm>
            <a:off x="6361920" y="4938840"/>
            <a:ext cx="2782080" cy="20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latin typeface="Arial"/>
                <a:ea typeface="Arial"/>
                <a:cs typeface="Arial"/>
                <a:sym typeface="Arial"/>
              </a:rPr>
              <a:t>Fonte: https://www.youtube.com/watch?v=_8-ht2AKyH4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Ponteiros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1"/>
          <p:cNvSpPr txBox="1"/>
          <p:nvPr/>
        </p:nvSpPr>
        <p:spPr>
          <a:xfrm>
            <a:off x="311750" y="1152349"/>
            <a:ext cx="85200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conceito de uma variável armazenar o endereço de outra é chamado </a:t>
            </a:r>
            <a:r>
              <a:rPr b="1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ponteiro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spcBef>
                <a:spcPts val="1417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Então, uma variável </a:t>
            </a:r>
            <a:r>
              <a:rPr b="1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aponta</a:t>
            </a: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para outra variável (ou para o endereço dela)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spcBef>
                <a:spcPts val="1134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b=</a:t>
            </a: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a; // </a:t>
            </a: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aponta para </a:t>
            </a: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(ou </a:t>
            </a: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aponta para o endereço de </a:t>
            </a: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spcBef>
                <a:spcPts val="1134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// b é chamada de variável ponteiro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spcBef>
                <a:spcPts val="1417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Uma variável ponteiro pode “alterar” o conteúdo da variável que aponta?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spcBef>
                <a:spcPts val="1134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Sim, utilizando o operador </a:t>
            </a: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(CUIDADO: não é multiplicação, é </a:t>
            </a:r>
            <a:r>
              <a:rPr b="0" i="1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dereferencing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r>
              <a:rPr b="0" i="0" lang="en-US" sz="1400" u="none" cap="none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* também é utilizado para criar a </a:t>
            </a:r>
            <a:r>
              <a:rPr lang="en-US">
                <a:solidFill>
                  <a:srgbClr val="C9211E"/>
                </a:solidFill>
              </a:rPr>
              <a:t>variável</a:t>
            </a:r>
            <a:r>
              <a:rPr b="0" i="0" lang="en-US" sz="1400" u="none" cap="none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 ponteiro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1"/>
          <p:cNvSpPr txBox="1"/>
          <p:nvPr/>
        </p:nvSpPr>
        <p:spPr>
          <a:xfrm>
            <a:off x="2971800" y="4031640"/>
            <a:ext cx="4333680" cy="99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int a=5,</a:t>
            </a:r>
            <a:r>
              <a:rPr b="0" lang="en-US" sz="14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lang="en-US" sz="1400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b;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b=&amp;a;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lang="en-US" sz="1400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b=1;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print(“Valor de a=%d\n”,a); // </a:t>
            </a:r>
            <a:r>
              <a:rPr b="0" lang="en-US" sz="14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aparecerá Valor de a=1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Funções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Uma função é um conjunto de comandos (bloco de comandos) associado a um nome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uso deste nome é uma chamada da função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Chamada d</a:t>
            </a:r>
            <a:r>
              <a:rPr lang="en-US" sz="1800">
                <a:solidFill>
                  <a:srgbClr val="595959"/>
                </a:solidFill>
              </a:rPr>
              <a:t>a</a:t>
            </a: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função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Quando o programa realiza a chamada de uma função, esses dados são empilhados na memória, o bloco é executado, após seu término o programa continua a execução da próxima instrução do chamador.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Quando o bloco de execução de uma função termina é chamado de retorno da função.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8375" y="3472700"/>
            <a:ext cx="2022800" cy="15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Funções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3"/>
          <p:cNvSpPr txBox="1"/>
          <p:nvPr/>
        </p:nvSpPr>
        <p:spPr>
          <a:xfrm>
            <a:off x="311760" y="1152360"/>
            <a:ext cx="8520120" cy="1419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 chamada de uma função, geralmente, passa informações (argumentos) para o processamento da função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Lista pode ser vazia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Lista aparece entre ( ) junto ao nome da função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A declaração da função é chamada de </a:t>
            </a:r>
            <a:r>
              <a:rPr lang="en-US">
                <a:solidFill>
                  <a:srgbClr val="595959"/>
                </a:solidFill>
              </a:rPr>
              <a:t>protótipo</a:t>
            </a:r>
            <a:r>
              <a:rPr lang="en-US">
                <a:solidFill>
                  <a:srgbClr val="595959"/>
                </a:solidFill>
              </a:rPr>
              <a:t> da função</a:t>
            </a:r>
            <a:endParaRPr>
              <a:solidFill>
                <a:srgbClr val="595959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</a:pPr>
            <a:r>
              <a:rPr lang="en-US">
                <a:solidFill>
                  <a:srgbClr val="595959"/>
                </a:solidFill>
              </a:rPr>
              <a:t>Por exemplo, o protótipo da função abaixo é 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7F6000"/>
                </a:solidFill>
                <a:latin typeface="Courier New"/>
                <a:ea typeface="Courier New"/>
                <a:cs typeface="Courier New"/>
                <a:sym typeface="Courier New"/>
              </a:rPr>
              <a:t>addition</a:t>
            </a:r>
            <a:r>
              <a:rPr lang="en-US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244075" y="3029050"/>
            <a:ext cx="3405600" cy="199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função Python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3"/>
          <p:cNvSpPr/>
          <p:nvPr/>
        </p:nvSpPr>
        <p:spPr>
          <a:xfrm>
            <a:off x="4572000" y="3029050"/>
            <a:ext cx="3983700" cy="199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função C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20" y="3110040"/>
            <a:ext cx="3141720" cy="5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3103560"/>
            <a:ext cx="3832200" cy="7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3"/>
          <p:cNvSpPr/>
          <p:nvPr/>
        </p:nvSpPr>
        <p:spPr>
          <a:xfrm>
            <a:off x="2486880" y="3128760"/>
            <a:ext cx="802800" cy="268920"/>
          </a:xfrm>
          <a:prstGeom prst="roundRect">
            <a:avLst>
              <a:gd fmla="val 16667" name="adj"/>
            </a:avLst>
          </a:prstGeom>
          <a:solidFill>
            <a:srgbClr val="FF5F5A">
              <a:alpha val="4196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3"/>
          <p:cNvSpPr/>
          <p:nvPr/>
        </p:nvSpPr>
        <p:spPr>
          <a:xfrm>
            <a:off x="6670440" y="3078720"/>
            <a:ext cx="1539000" cy="256320"/>
          </a:xfrm>
          <a:prstGeom prst="roundRect">
            <a:avLst>
              <a:gd fmla="val 16667" name="adj"/>
            </a:avLst>
          </a:prstGeom>
          <a:solidFill>
            <a:srgbClr val="FF5F5A">
              <a:alpha val="4196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3"/>
          <p:cNvSpPr/>
          <p:nvPr/>
        </p:nvSpPr>
        <p:spPr>
          <a:xfrm>
            <a:off x="3786975" y="3908100"/>
            <a:ext cx="785100" cy="21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65" name="Google Shape;165;p33"/>
          <p:cNvSpPr txBox="1"/>
          <p:nvPr/>
        </p:nvSpPr>
        <p:spPr>
          <a:xfrm>
            <a:off x="3597725" y="3601250"/>
            <a:ext cx="11142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</a:t>
            </a:r>
            <a:r>
              <a:rPr lang="en-US"/>
              <a:t> x 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Funções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4"/>
          <p:cNvSpPr txBox="1"/>
          <p:nvPr/>
        </p:nvSpPr>
        <p:spPr>
          <a:xfrm>
            <a:off x="311760" y="1152360"/>
            <a:ext cx="8520120" cy="1419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Uma função pode retornar resultados ao programa que a chamou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tipo de retorno é definido n</a:t>
            </a:r>
            <a:r>
              <a:rPr lang="en-US">
                <a:solidFill>
                  <a:srgbClr val="595959"/>
                </a:solidFill>
              </a:rPr>
              <a:t>o protótipo 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 função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4"/>
          <p:cNvSpPr/>
          <p:nvPr/>
        </p:nvSpPr>
        <p:spPr>
          <a:xfrm>
            <a:off x="244080" y="2571840"/>
            <a:ext cx="4169520" cy="199692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função Python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4"/>
          <p:cNvSpPr/>
          <p:nvPr/>
        </p:nvSpPr>
        <p:spPr>
          <a:xfrm>
            <a:off x="4491360" y="2571840"/>
            <a:ext cx="4435920" cy="199692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função C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20" y="3110040"/>
            <a:ext cx="3141720" cy="5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3103560"/>
            <a:ext cx="3832200" cy="7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4"/>
          <p:cNvSpPr/>
          <p:nvPr/>
        </p:nvSpPr>
        <p:spPr>
          <a:xfrm>
            <a:off x="5181120" y="3116160"/>
            <a:ext cx="325080" cy="212400"/>
          </a:xfrm>
          <a:prstGeom prst="roundRect">
            <a:avLst>
              <a:gd fmla="val 16667" name="adj"/>
            </a:avLst>
          </a:prstGeom>
          <a:solidFill>
            <a:srgbClr val="FF5F5A">
              <a:alpha val="4196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Funções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5"/>
          <p:cNvSpPr txBox="1"/>
          <p:nvPr/>
        </p:nvSpPr>
        <p:spPr>
          <a:xfrm>
            <a:off x="311760" y="1152360"/>
            <a:ext cx="8520120" cy="1419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Uma função pode retornar resultados ao programa que a chamou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tipo de retorno é definido na definição da função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Uma função void não retorna nada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5"/>
          <p:cNvSpPr/>
          <p:nvPr/>
        </p:nvSpPr>
        <p:spPr>
          <a:xfrm>
            <a:off x="244080" y="2571840"/>
            <a:ext cx="4169520" cy="199692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função Python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5"/>
          <p:cNvSpPr/>
          <p:nvPr/>
        </p:nvSpPr>
        <p:spPr>
          <a:xfrm>
            <a:off x="4491360" y="2571840"/>
            <a:ext cx="4435920" cy="199692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função C</a:t>
            </a:r>
            <a:endParaRPr b="0" sz="1800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9960" y="3124080"/>
            <a:ext cx="4188240" cy="60948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5"/>
          <p:cNvSpPr/>
          <p:nvPr/>
        </p:nvSpPr>
        <p:spPr>
          <a:xfrm>
            <a:off x="5181120" y="3116160"/>
            <a:ext cx="406440" cy="212400"/>
          </a:xfrm>
          <a:prstGeom prst="roundRect">
            <a:avLst>
              <a:gd fmla="val 16667" name="adj"/>
            </a:avLst>
          </a:prstGeom>
          <a:solidFill>
            <a:srgbClr val="FF5F5A">
              <a:alpha val="4196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800" y="3124080"/>
            <a:ext cx="3609360" cy="410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