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Source Code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SourceCodePr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Italic.fntdata"/><Relationship Id="rId3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5f1e3d6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e5f1e3d6e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5f1e3d6e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e5f1e3d6e1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e617d383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e617d3839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uarte@uffs.edu.br" TargetMode="External"/><Relationship Id="rId4" Type="http://schemas.openxmlformats.org/officeDocument/2006/relationships/hyperlink" Target="mailto:claunir.pavan@uffs.edu.b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Vetores e Strings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311750" y="3202537"/>
            <a:ext cx="8520000" cy="18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Prof. Denio Duarte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duarte@uffs.edu.br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</a:rPr>
              <a:t>Prof. Claunir Pavan</a:t>
            </a:r>
            <a:endParaRPr sz="24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chemeClr val="hlink"/>
                </a:solidFill>
                <a:hlinkClick r:id="rId4"/>
              </a:rPr>
              <a:t>claunir.pavan@uffs.edu.br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Vetores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6"/>
          <p:cNvSpPr txBox="1"/>
          <p:nvPr/>
        </p:nvSpPr>
        <p:spPr>
          <a:xfrm>
            <a:off x="311760" y="1152360"/>
            <a:ext cx="85200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Curiosidade sobre vetores: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São “ponteiros” disfarçados, ou seja, as posições são contíguas (contínuas) no espaço de endereçamento da 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6"/>
          <p:cNvSpPr txBox="1"/>
          <p:nvPr/>
        </p:nvSpPr>
        <p:spPr>
          <a:xfrm>
            <a:off x="688320" y="2433600"/>
            <a:ext cx="2466600" cy="104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i, v[</a:t>
            </a:r>
            <a:r>
              <a:rPr b="1" i="0" lang="en-US" sz="1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b="0" i="0" lang="en-US" sz="1200" u="none" cap="none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]={2,4,6,8,10};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(i=0;i&lt;</a:t>
            </a:r>
            <a:r>
              <a:rPr b="1" lang="en-US" sz="12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100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;i++)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printf(“%d\n”,v[i])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6"/>
          <p:cNvSpPr txBox="1"/>
          <p:nvPr/>
        </p:nvSpPr>
        <p:spPr>
          <a:xfrm>
            <a:off x="228600" y="3585600"/>
            <a:ext cx="2971800" cy="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5983B0"/>
                </a:solidFill>
                <a:latin typeface="Arial"/>
                <a:ea typeface="Arial"/>
                <a:cs typeface="Arial"/>
                <a:sym typeface="Arial"/>
              </a:rPr>
              <a:t>Foram reservadas 5 posições na memória (0 a 4). O acesso para leitura das outras posições é </a:t>
            </a:r>
            <a:r>
              <a:rPr lang="en-US" sz="1200">
                <a:solidFill>
                  <a:srgbClr val="5983B0"/>
                </a:solidFill>
              </a:rPr>
              <a:t>permitido,</a:t>
            </a:r>
            <a:r>
              <a:rPr b="0" lang="en-US" sz="1200" strike="noStrike">
                <a:solidFill>
                  <a:srgbClr val="5983B0"/>
                </a:solidFill>
                <a:latin typeface="Arial"/>
                <a:ea typeface="Arial"/>
                <a:cs typeface="Arial"/>
                <a:sym typeface="Arial"/>
              </a:rPr>
              <a:t> porém conterá lixo. </a:t>
            </a:r>
            <a:r>
              <a:rPr b="0" lang="en-US" sz="1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Para escrever, ocorrerá um erro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36"/>
          <p:cNvCxnSpPr/>
          <p:nvPr/>
        </p:nvCxnSpPr>
        <p:spPr>
          <a:xfrm flipH="1" rot="10800000">
            <a:off x="1600200" y="3200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rgbClr val="00A933"/>
            </a:solidFill>
            <a:prstDash val="dashDot"/>
            <a:round/>
            <a:headEnd len="sm" w="sm" type="none"/>
            <a:tailEnd len="med" w="med" type="triangle"/>
          </a:ln>
        </p:spPr>
      </p:cxnSp>
      <p:sp>
        <p:nvSpPr>
          <p:cNvPr id="199" name="Google Shape;199;p36"/>
          <p:cNvSpPr txBox="1"/>
          <p:nvPr/>
        </p:nvSpPr>
        <p:spPr>
          <a:xfrm>
            <a:off x="3382200" y="2056320"/>
            <a:ext cx="2574000" cy="294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printV(int </a:t>
            </a:r>
            <a:r>
              <a:rPr b="1" lang="en-US" sz="12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*v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int l)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int i;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for (i=0;i&lt;l;i++)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{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printf(“%d\n”,v[i]);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main()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int v[5]={1,3,5,7,9};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printV(v,5);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return 0;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6"/>
          <p:cNvSpPr txBox="1"/>
          <p:nvPr/>
        </p:nvSpPr>
        <p:spPr>
          <a:xfrm>
            <a:off x="6172200" y="2056320"/>
            <a:ext cx="2736000" cy="297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printV(int </a:t>
            </a:r>
            <a:r>
              <a:rPr b="1" lang="en-US" sz="12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v[]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int l)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int i;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for (i=0;i&lt;l;i++)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{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printf(“%d\n”,v[i]);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main()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int v[5]={1,3,5,7,9};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printV(v,5);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return 0;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6"/>
          <p:cNvSpPr txBox="1"/>
          <p:nvPr/>
        </p:nvSpPr>
        <p:spPr>
          <a:xfrm>
            <a:off x="688320" y="4449600"/>
            <a:ext cx="2466600" cy="47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i, v[</a:t>
            </a:r>
            <a:r>
              <a:rPr b="1" lang="en-US" sz="12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scanf(“%d”,&amp;v[</a:t>
            </a:r>
            <a:r>
              <a:rPr b="1" lang="en-US" sz="12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]);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6"/>
          <p:cNvSpPr/>
          <p:nvPr/>
        </p:nvSpPr>
        <p:spPr>
          <a:xfrm>
            <a:off x="2186875" y="389750"/>
            <a:ext cx="6338700" cy="762600"/>
          </a:xfrm>
          <a:prstGeom prst="wedgeRoundRectCallout">
            <a:avLst>
              <a:gd fmla="val -60774" name="adj1"/>
              <a:gd fmla="val 226144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v é um ponteiro “constante”, não pode receber outro endereço de memória. Ou seja, não pode mudar o apontamento.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Vetores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7"/>
          <p:cNvSpPr txBox="1"/>
          <p:nvPr/>
        </p:nvSpPr>
        <p:spPr>
          <a:xfrm>
            <a:off x="311760" y="1152360"/>
            <a:ext cx="85200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Curiosidade sobre vetores: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São “ponteiros” disfarçados, ou seja, as posições são contíguas (contínuas) no espaço de endereçamento da 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7"/>
          <p:cNvSpPr txBox="1"/>
          <p:nvPr/>
        </p:nvSpPr>
        <p:spPr>
          <a:xfrm>
            <a:off x="688320" y="2433600"/>
            <a:ext cx="2466600" cy="104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i, v[</a:t>
            </a:r>
            <a:r>
              <a:rPr b="1" i="0" lang="en-US" sz="1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b="0" i="0" lang="en-US" sz="1200" u="none" cap="none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]={2,4,6,8,10};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(i=0;i&lt;</a:t>
            </a:r>
            <a:r>
              <a:rPr b="1" lang="en-US" sz="12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100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;i++)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printf(“%d\n”,v[i])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7"/>
          <p:cNvSpPr txBox="1"/>
          <p:nvPr/>
        </p:nvSpPr>
        <p:spPr>
          <a:xfrm>
            <a:off x="228600" y="3585600"/>
            <a:ext cx="2971800" cy="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5983B0"/>
                </a:solidFill>
                <a:latin typeface="Arial"/>
                <a:ea typeface="Arial"/>
                <a:cs typeface="Arial"/>
                <a:sym typeface="Arial"/>
              </a:rPr>
              <a:t>Foram reservadas 5 posições na memória (0 a 4). O acesso para leitura das outras posições é </a:t>
            </a:r>
            <a:r>
              <a:rPr lang="en-US" sz="1200">
                <a:solidFill>
                  <a:srgbClr val="5983B0"/>
                </a:solidFill>
              </a:rPr>
              <a:t>permitido,</a:t>
            </a:r>
            <a:r>
              <a:rPr b="0" lang="en-US" sz="1200" strike="noStrike">
                <a:solidFill>
                  <a:srgbClr val="5983B0"/>
                </a:solidFill>
                <a:latin typeface="Arial"/>
                <a:ea typeface="Arial"/>
                <a:cs typeface="Arial"/>
                <a:sym typeface="Arial"/>
              </a:rPr>
              <a:t> porém conterá lixo. </a:t>
            </a:r>
            <a:r>
              <a:rPr b="0" lang="en-US" sz="1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Para escrever, ocorrerá um erro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37"/>
          <p:cNvCxnSpPr/>
          <p:nvPr/>
        </p:nvCxnSpPr>
        <p:spPr>
          <a:xfrm flipH="1" rot="10800000">
            <a:off x="1600200" y="3200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rgbClr val="00A933"/>
            </a:solidFill>
            <a:prstDash val="dashDot"/>
            <a:round/>
            <a:headEnd len="sm" w="sm" type="none"/>
            <a:tailEnd len="med" w="med" type="triangle"/>
          </a:ln>
        </p:spPr>
      </p:cxnSp>
      <p:sp>
        <p:nvSpPr>
          <p:cNvPr id="212" name="Google Shape;212;p37"/>
          <p:cNvSpPr txBox="1"/>
          <p:nvPr/>
        </p:nvSpPr>
        <p:spPr>
          <a:xfrm>
            <a:off x="3382200" y="2056320"/>
            <a:ext cx="2574000" cy="294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printV(int </a:t>
            </a:r>
            <a:r>
              <a:rPr b="1" lang="en-US" sz="12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*v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int l)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int i;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for (i=0;i&lt;l;i++)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{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printf(“%d\n”,v[i]);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main()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int v[5]={1,3,5,7,9};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printV(v,5);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return 0;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7"/>
          <p:cNvSpPr txBox="1"/>
          <p:nvPr/>
        </p:nvSpPr>
        <p:spPr>
          <a:xfrm>
            <a:off x="6172200" y="2056320"/>
            <a:ext cx="2736000" cy="297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printV(int </a:t>
            </a:r>
            <a:r>
              <a:rPr b="1" lang="en-US" sz="12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v[]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int l)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int i;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for (i=0;i&lt;l;i++)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{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printf(“%d\n”,v[i]);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main()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int v[5]={1,3,5,7,9};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printV(v,5);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return 0;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7"/>
          <p:cNvSpPr txBox="1"/>
          <p:nvPr/>
        </p:nvSpPr>
        <p:spPr>
          <a:xfrm>
            <a:off x="688320" y="4449600"/>
            <a:ext cx="2466600" cy="47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i, v[</a:t>
            </a:r>
            <a:r>
              <a:rPr b="1" lang="en-US" sz="12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scanf(“%d”,&amp;v[</a:t>
            </a:r>
            <a:r>
              <a:rPr b="1" lang="en-US" sz="12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]);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7"/>
          <p:cNvSpPr/>
          <p:nvPr/>
        </p:nvSpPr>
        <p:spPr>
          <a:xfrm>
            <a:off x="2186875" y="389750"/>
            <a:ext cx="6338700" cy="762600"/>
          </a:xfrm>
          <a:prstGeom prst="wedgeRoundRectCallout">
            <a:avLst>
              <a:gd fmla="val -5556" name="adj1"/>
              <a:gd fmla="val 178567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Passar um vetor para uma função o faz perder a dimensão porque é lido como um ponteiro. (não temos como calcular o tamanho do vetor na função através da função </a:t>
            </a:r>
            <a:r>
              <a:rPr i="1" lang="en-US"/>
              <a:t>sizeof</a:t>
            </a:r>
            <a:r>
              <a:rPr lang="en-US"/>
              <a:t>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Vetores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8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Crie um programa que lê 5 valores inteiros, a</a:t>
            </a:r>
            <a:r>
              <a:rPr lang="en-US" sz="1800">
                <a:solidFill>
                  <a:srgbClr val="595959"/>
                </a:solidFill>
              </a:rPr>
              <a:t>rmazena-os em um vetor</a:t>
            </a: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e, em seguida, mostre na tela os valores lidos.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Faça uma função que receba um vetor e o seu tamanho como parâmetro e imprima o maior e o menor elemento do vetor.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AutoNum type="alphaLcPeriod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Esta função é do tipo </a:t>
            </a: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pois não retorna nenhum valor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32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32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9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 não possui um tipo string explícito.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Ou seja, não existe a palavra reservada “string” ou “String”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Importante lembrar: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tipo caracter em C é envolvido por apóstrofes: </a:t>
            </a:r>
            <a:r>
              <a:rPr b="0" i="0" lang="en-US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0" i="0" lang="en-US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1" marL="914400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tipo string é envolvido por aspas: </a:t>
            </a:r>
            <a:r>
              <a:rPr b="0" i="0" lang="en-US" sz="14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Hoje</a:t>
            </a:r>
            <a:r>
              <a:rPr b="0" i="0" lang="en-US" sz="14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4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4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4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4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595959"/>
                </a:solidFill>
              </a:rPr>
              <a:t>e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amanhã</a:t>
            </a:r>
            <a:r>
              <a:rPr b="0" i="0" lang="en-US" sz="14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>
                <a:solidFill>
                  <a:srgbClr val="595959"/>
                </a:solidFill>
              </a:rPr>
              <a:t>.</a:t>
            </a:r>
            <a:endParaRPr>
              <a:solidFill>
                <a:srgbClr val="595959"/>
              </a:solidFill>
            </a:endParaRPr>
          </a:p>
          <a:p>
            <a:pPr indent="-317159" lvl="1" marL="914400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Perceba que é </a:t>
            </a:r>
            <a:r>
              <a:rPr lang="en-US">
                <a:solidFill>
                  <a:srgbClr val="980000"/>
                </a:solidFill>
              </a:rPr>
              <a:t>“</a:t>
            </a:r>
            <a:r>
              <a:rPr lang="en-US">
                <a:solidFill>
                  <a:srgbClr val="595959"/>
                </a:solidFill>
              </a:rPr>
              <a:t>A</a:t>
            </a:r>
            <a:r>
              <a:rPr lang="en-US">
                <a:solidFill>
                  <a:srgbClr val="980000"/>
                </a:solidFill>
              </a:rPr>
              <a:t>” </a:t>
            </a:r>
            <a:r>
              <a:rPr lang="en-US">
                <a:solidFill>
                  <a:srgbClr val="595959"/>
                </a:solidFill>
              </a:rPr>
              <a:t>uma string e </a:t>
            </a:r>
            <a:r>
              <a:rPr lang="en-US">
                <a:solidFill>
                  <a:schemeClr val="accent6"/>
                </a:solidFill>
              </a:rPr>
              <a:t>‘</a:t>
            </a:r>
            <a:r>
              <a:rPr lang="en-US">
                <a:solidFill>
                  <a:srgbClr val="595959"/>
                </a:solidFill>
              </a:rPr>
              <a:t>A</a:t>
            </a:r>
            <a:r>
              <a:rPr lang="en-US">
                <a:solidFill>
                  <a:srgbClr val="FF9900"/>
                </a:solidFill>
              </a:rPr>
              <a:t>’ </a:t>
            </a:r>
            <a:r>
              <a:rPr lang="en-US">
                <a:solidFill>
                  <a:srgbClr val="595959"/>
                </a:solidFill>
              </a:rPr>
              <a:t>é um caracter</a:t>
            </a:r>
            <a:endParaRPr>
              <a:solidFill>
                <a:srgbClr val="595959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Para declarar uma string em C, é feita uma cadeia de caracteres que é implementada por um vetor de caracteres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[20];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748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0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Apesar de ser declarado como um vetor de caracteres </a:t>
            </a:r>
            <a:r>
              <a:rPr lang="en-US" sz="1800">
                <a:solidFill>
                  <a:srgbClr val="595959"/>
                </a:solidFill>
              </a:rPr>
              <a:t>no </a:t>
            </a:r>
            <a:r>
              <a:rPr lang="en-US" sz="1800">
                <a:solidFill>
                  <a:srgbClr val="7F6000"/>
                </a:solidFill>
              </a:rPr>
              <a:t>scanf</a:t>
            </a:r>
            <a:r>
              <a:rPr lang="en-US" sz="1800">
                <a:solidFill>
                  <a:srgbClr val="595959"/>
                </a:solidFill>
              </a:rPr>
              <a:t> e no </a:t>
            </a:r>
            <a:r>
              <a:rPr lang="en-US" sz="1800">
                <a:solidFill>
                  <a:srgbClr val="7F6000"/>
                </a:solidFill>
              </a:rPr>
              <a:t>printf</a:t>
            </a:r>
            <a:r>
              <a:rPr lang="en-US" sz="1800">
                <a:solidFill>
                  <a:srgbClr val="595959"/>
                </a:solidFill>
              </a:rPr>
              <a:t> </a:t>
            </a: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basta utilizar %s p</a:t>
            </a:r>
            <a:r>
              <a:rPr lang="en-US" sz="1800">
                <a:solidFill>
                  <a:srgbClr val="595959"/>
                </a:solidFill>
              </a:rPr>
              <a:t>ara informar ao </a:t>
            </a:r>
            <a:r>
              <a:rPr lang="en-US" sz="1800">
                <a:solidFill>
                  <a:schemeClr val="accent6"/>
                </a:solidFill>
              </a:rPr>
              <a:t>C</a:t>
            </a:r>
            <a:r>
              <a:rPr lang="en-US" sz="1800">
                <a:solidFill>
                  <a:srgbClr val="595959"/>
                </a:solidFill>
              </a:rPr>
              <a:t> que é uma string.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1160" y="2020320"/>
            <a:ext cx="5210280" cy="21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Apesar de ser declarado como um vetor de caracteres no </a:t>
            </a:r>
            <a:r>
              <a:rPr lang="en-US" sz="1800">
                <a:solidFill>
                  <a:srgbClr val="7F6000"/>
                </a:solidFill>
              </a:rPr>
              <a:t>scanf</a:t>
            </a:r>
            <a:r>
              <a:rPr lang="en-US" sz="1800">
                <a:solidFill>
                  <a:srgbClr val="595959"/>
                </a:solidFill>
              </a:rPr>
              <a:t> e no </a:t>
            </a:r>
            <a:r>
              <a:rPr lang="en-US" sz="1800">
                <a:solidFill>
                  <a:srgbClr val="7F6000"/>
                </a:solidFill>
              </a:rPr>
              <a:t>printf</a:t>
            </a:r>
            <a:r>
              <a:rPr lang="en-US" sz="1800">
                <a:solidFill>
                  <a:srgbClr val="595959"/>
                </a:solidFill>
              </a:rPr>
              <a:t> basta utilizar %s para informar ao </a:t>
            </a:r>
            <a:r>
              <a:rPr lang="en-US" sz="1800">
                <a:solidFill>
                  <a:schemeClr val="accent6"/>
                </a:solidFill>
              </a:rPr>
              <a:t>C</a:t>
            </a:r>
            <a:r>
              <a:rPr lang="en-US" sz="1800">
                <a:solidFill>
                  <a:srgbClr val="595959"/>
                </a:solidFill>
              </a:rPr>
              <a:t> que é uma string.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1160" y="2020320"/>
            <a:ext cx="5210280" cy="21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1"/>
          <p:cNvSpPr/>
          <p:nvPr/>
        </p:nvSpPr>
        <p:spPr>
          <a:xfrm>
            <a:off x="3253680" y="2728080"/>
            <a:ext cx="369000" cy="168480"/>
          </a:xfrm>
          <a:prstGeom prst="roundRect">
            <a:avLst>
              <a:gd fmla="val 16667" name="adj"/>
            </a:avLst>
          </a:prstGeom>
          <a:solidFill>
            <a:srgbClr val="FF5F5A">
              <a:alpha val="4196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1"/>
          <p:cNvSpPr/>
          <p:nvPr/>
        </p:nvSpPr>
        <p:spPr>
          <a:xfrm>
            <a:off x="4749480" y="2115000"/>
            <a:ext cx="1676520" cy="738000"/>
          </a:xfrm>
          <a:prstGeom prst="wedgeRoundRectCallout">
            <a:avLst>
              <a:gd fmla="val -116790" name="adj1"/>
              <a:gd fmla="val 35599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Estou limitando o tamanho a 20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Apesar de ser declarado como um vetor de caracteres no </a:t>
            </a:r>
            <a:r>
              <a:rPr lang="en-US" sz="1800">
                <a:solidFill>
                  <a:srgbClr val="7F6000"/>
                </a:solidFill>
              </a:rPr>
              <a:t>scanf</a:t>
            </a:r>
            <a:r>
              <a:rPr lang="en-US" sz="1800">
                <a:solidFill>
                  <a:srgbClr val="595959"/>
                </a:solidFill>
              </a:rPr>
              <a:t> e no </a:t>
            </a:r>
            <a:r>
              <a:rPr lang="en-US" sz="1800">
                <a:solidFill>
                  <a:srgbClr val="7F6000"/>
                </a:solidFill>
              </a:rPr>
              <a:t>printf</a:t>
            </a:r>
            <a:r>
              <a:rPr lang="en-US" sz="1800">
                <a:solidFill>
                  <a:srgbClr val="595959"/>
                </a:solidFill>
              </a:rPr>
              <a:t> basta utilizar %s para informar ao </a:t>
            </a:r>
            <a:r>
              <a:rPr lang="en-US" sz="1800">
                <a:solidFill>
                  <a:schemeClr val="accent6"/>
                </a:solidFill>
              </a:rPr>
              <a:t>C</a:t>
            </a:r>
            <a:r>
              <a:rPr lang="en-US" sz="1800">
                <a:solidFill>
                  <a:srgbClr val="595959"/>
                </a:solidFill>
              </a:rPr>
              <a:t> que é uma string.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1160" y="2020320"/>
            <a:ext cx="5210280" cy="21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2"/>
          <p:cNvSpPr/>
          <p:nvPr/>
        </p:nvSpPr>
        <p:spPr>
          <a:xfrm>
            <a:off x="2671920" y="2972160"/>
            <a:ext cx="443880" cy="168480"/>
          </a:xfrm>
          <a:prstGeom prst="roundRect">
            <a:avLst>
              <a:gd fmla="val 16667" name="adj"/>
            </a:avLst>
          </a:prstGeom>
          <a:solidFill>
            <a:srgbClr val="FF5F5A">
              <a:alpha val="4196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2"/>
          <p:cNvSpPr/>
          <p:nvPr/>
        </p:nvSpPr>
        <p:spPr>
          <a:xfrm>
            <a:off x="4307525" y="2109400"/>
            <a:ext cx="2312700" cy="738000"/>
          </a:xfrm>
          <a:prstGeom prst="wedgeRoundRectCallout">
            <a:avLst>
              <a:gd fmla="val -106375" name="adj1"/>
              <a:gd fmla="val 78841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vai ler o valor digitado até o primeiro “ ” (espaço)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311760" y="1152360"/>
            <a:ext cx="8520120" cy="905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Não é possível atribuir valores diretamente para strings pois, afinal, são vetores de caracteres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3"/>
          <p:cNvSpPr txBox="1"/>
          <p:nvPr/>
        </p:nvSpPr>
        <p:spPr>
          <a:xfrm>
            <a:off x="808200" y="1853640"/>
            <a:ext cx="2574000" cy="142344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st[10];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st="Bingo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</a:t>
            </a:r>
            <a:r>
              <a:rPr b="1" lang="en-US" sz="1200" strike="no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ERRADO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st[0]=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st[1]=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st[2]=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st[3]=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st[4]=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</a:t>
            </a:r>
            <a:r>
              <a:rPr b="0" lang="en-US" sz="1200" strike="noStrike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Correto</a:t>
            </a:r>
            <a:endParaRPr b="0" sz="1200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4"/>
          <p:cNvSpPr txBox="1"/>
          <p:nvPr/>
        </p:nvSpPr>
        <p:spPr>
          <a:xfrm>
            <a:off x="311760" y="1152360"/>
            <a:ext cx="8520120" cy="905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Não é possível atribuir valores diretamente para strings pois, afinal, são vetores de caracteres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4"/>
          <p:cNvSpPr txBox="1"/>
          <p:nvPr/>
        </p:nvSpPr>
        <p:spPr>
          <a:xfrm>
            <a:off x="808200" y="1853640"/>
            <a:ext cx="2574000" cy="142344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st[10];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st=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Bingo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</a:t>
            </a:r>
            <a:r>
              <a:rPr b="1" lang="en-US" sz="1200" strike="no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ERRADO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st[0]=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st[1]=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st[2]=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st[3]=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st[4]=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</a:t>
            </a:r>
            <a:r>
              <a:rPr lang="en-US" sz="12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Correto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4"/>
          <p:cNvSpPr txBox="1"/>
          <p:nvPr/>
        </p:nvSpPr>
        <p:spPr>
          <a:xfrm>
            <a:off x="3513600" y="2154600"/>
            <a:ext cx="4961520" cy="7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latin typeface="Arial"/>
                <a:ea typeface="Arial"/>
                <a:cs typeface="Arial"/>
                <a:sym typeface="Arial"/>
              </a:rPr>
              <a:t>Como avisar ao C que as outras posições não fazem parte da cadeia?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latin typeface="Arial"/>
                <a:ea typeface="Arial"/>
                <a:cs typeface="Arial"/>
                <a:sym typeface="Arial"/>
              </a:rPr>
              <a:t>No exemplo, as posições </a:t>
            </a:r>
            <a:r>
              <a:rPr b="0" lang="en-US" sz="1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5, 6, 7, 8 e 9</a:t>
            </a:r>
            <a:r>
              <a:rPr b="0" lang="en-US" sz="1200" strike="noStrike">
                <a:latin typeface="Arial"/>
                <a:ea typeface="Arial"/>
                <a:cs typeface="Arial"/>
                <a:sym typeface="Arial"/>
              </a:rPr>
              <a:t> não estão sendo utilizadas.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latin typeface="Arial"/>
                <a:ea typeface="Arial"/>
                <a:cs typeface="Arial"/>
                <a:sym typeface="Arial"/>
              </a:rPr>
              <a:t>A solução é colocar na próxima posição o caracter de fim de cadeia.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latin typeface="Arial"/>
                <a:ea typeface="Arial"/>
                <a:cs typeface="Arial"/>
                <a:sym typeface="Arial"/>
              </a:rPr>
              <a:t>Caracter </a:t>
            </a:r>
            <a:r>
              <a:rPr b="0" lang="en-US" sz="1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‘\0’</a:t>
            </a:r>
            <a:r>
              <a:rPr b="0" lang="en-US" sz="1200" strike="noStrike">
                <a:latin typeface="Arial"/>
                <a:ea typeface="Arial"/>
                <a:cs typeface="Arial"/>
                <a:sym typeface="Arial"/>
              </a:rPr>
              <a:t> faz o papel. Ou pode-se colocar, simplesmente, </a:t>
            </a:r>
            <a:r>
              <a:rPr b="0" lang="en-US" sz="1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4"/>
          <p:cNvSpPr txBox="1"/>
          <p:nvPr/>
        </p:nvSpPr>
        <p:spPr>
          <a:xfrm>
            <a:off x="808200" y="3329640"/>
            <a:ext cx="2574000" cy="32796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st[5]=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\0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\\ ou st[5]=0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4"/>
          <p:cNvSpPr txBox="1"/>
          <p:nvPr/>
        </p:nvSpPr>
        <p:spPr>
          <a:xfrm>
            <a:off x="3513600" y="4170960"/>
            <a:ext cx="4571640" cy="43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0" lang="en-US" sz="12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scanf</a:t>
            </a:r>
            <a:r>
              <a:rPr b="0" lang="en-US" sz="1200" strike="noStrike">
                <a:latin typeface="Arial"/>
                <a:ea typeface="Arial"/>
                <a:cs typeface="Arial"/>
                <a:sym typeface="Arial"/>
              </a:rPr>
              <a:t> e o </a:t>
            </a:r>
            <a:r>
              <a:rPr b="0" lang="en-US" sz="12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b="0" lang="en-US" sz="1200" strike="noStrike">
                <a:latin typeface="Arial"/>
                <a:ea typeface="Arial"/>
                <a:cs typeface="Arial"/>
                <a:sym typeface="Arial"/>
              </a:rPr>
              <a:t> fazem esse controle automaticamente quando 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latin typeface="Arial"/>
                <a:ea typeface="Arial"/>
                <a:cs typeface="Arial"/>
                <a:sym typeface="Arial"/>
              </a:rPr>
              <a:t>colocamos </a:t>
            </a:r>
            <a:r>
              <a:rPr b="0" lang="en-US" sz="12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%s</a:t>
            </a:r>
            <a:r>
              <a:rPr b="0" lang="en-US" sz="1200" strike="noStrike">
                <a:latin typeface="Arial"/>
                <a:ea typeface="Arial"/>
                <a:cs typeface="Arial"/>
                <a:sym typeface="Arial"/>
              </a:rPr>
              <a:t> como formatação.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5"/>
          <p:cNvSpPr txBox="1"/>
          <p:nvPr/>
        </p:nvSpPr>
        <p:spPr>
          <a:xfrm>
            <a:off x="311760" y="1152360"/>
            <a:ext cx="8520120" cy="905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Não é possível comparar strings (lembre-se, string são vetores)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5"/>
          <p:cNvSpPr txBox="1"/>
          <p:nvPr/>
        </p:nvSpPr>
        <p:spPr>
          <a:xfrm>
            <a:off x="808200" y="1853640"/>
            <a:ext cx="3078000" cy="180432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(st==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Ok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// </a:t>
            </a:r>
            <a:r>
              <a:rPr b="1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não é possível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: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é possível mas trabalhoso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(st[0]==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&amp;&amp; st[1]=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: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Vetores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8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 vetor é uma área de alocação contígua de memória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Ou seja, quando declaramos um vetor o programa vai alocar uma área contígua de memória baseada no tamanho do vetor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 C o vetor possui apenas um tipo de dado, todos os elementos ou posições do vetor armazenam o mesmo tipo de dado (</a:t>
            </a:r>
            <a:r>
              <a:rPr b="0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homog</a:t>
            </a:r>
            <a:r>
              <a:rPr lang="en-US" sz="1800">
                <a:solidFill>
                  <a:schemeClr val="accent6"/>
                </a:solidFill>
              </a:rPr>
              <a:t>êneo</a:t>
            </a:r>
            <a:r>
              <a:rPr lang="en-US" sz="1800">
                <a:solidFill>
                  <a:srgbClr val="595959"/>
                </a:solidFill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declarar um vetor: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tipo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18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tamanho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160" y="3569760"/>
            <a:ext cx="2428560" cy="1475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6"/>
          <p:cNvSpPr txBox="1"/>
          <p:nvPr/>
        </p:nvSpPr>
        <p:spPr>
          <a:xfrm>
            <a:off x="311760" y="1152360"/>
            <a:ext cx="8520120" cy="905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strings são vetores e vetores são ponteiros, podemos: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−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Iniciar a string como fazemos com ponteiros mas utilizando aspas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−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Não colocar o tamanho do vetor (assume o tamanho da string + 1 - para o \0)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−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Podemos criar como ponteiro diretamente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91440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−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Não colocamos </a:t>
            </a: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no </a:t>
            </a: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scanf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pois o nome da string representa um endereço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6"/>
          <p:cNvSpPr txBox="1"/>
          <p:nvPr/>
        </p:nvSpPr>
        <p:spPr>
          <a:xfrm>
            <a:off x="1600200" y="2681640"/>
            <a:ext cx="2574000" cy="163836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st[10]=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Bingo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ou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st[]=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Bingo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ou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*st=”Bingo”;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nas 2 últimas opções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</a:t>
            </a:r>
            <a:r>
              <a:rPr b="1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terá o tamanho 6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6"/>
          <p:cNvSpPr txBox="1"/>
          <p:nvPr/>
        </p:nvSpPr>
        <p:spPr>
          <a:xfrm>
            <a:off x="1240200" y="4626000"/>
            <a:ext cx="2574000" cy="32796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scanf(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%s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,st);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7"/>
          <p:cNvSpPr txBox="1"/>
          <p:nvPr/>
        </p:nvSpPr>
        <p:spPr>
          <a:xfrm>
            <a:off x="311760" y="1152360"/>
            <a:ext cx="85200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strings são vetores e vetores são ponteiros, podemos: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−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Iniciar a string como fazemos com ponteiros mas utilizando aspas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−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Não colocar o tamanho do vetor (assume o tamanho da string + 1 - para o \0)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−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Podemos criar como ponteiro diretamente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91440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−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Não colocamos </a:t>
            </a: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no </a:t>
            </a: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scanf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pois o nome da string representa um endereço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7"/>
          <p:cNvSpPr txBox="1"/>
          <p:nvPr/>
        </p:nvSpPr>
        <p:spPr>
          <a:xfrm>
            <a:off x="1600200" y="2681640"/>
            <a:ext cx="2574000" cy="163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st[10]=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Bingo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ou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st[]=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Bingo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ou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*st=”Bingo”;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nas 2 últimas opções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</a:t>
            </a:r>
            <a:r>
              <a:rPr b="1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terá o tamanho 6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7"/>
          <p:cNvSpPr txBox="1"/>
          <p:nvPr/>
        </p:nvSpPr>
        <p:spPr>
          <a:xfrm>
            <a:off x="1240200" y="4626000"/>
            <a:ext cx="2574000" cy="32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scanf(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%s</a:t>
            </a:r>
            <a:r>
              <a:rPr lang="en-US" sz="1200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,st);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7"/>
          <p:cNvSpPr/>
          <p:nvPr/>
        </p:nvSpPr>
        <p:spPr>
          <a:xfrm>
            <a:off x="2074075" y="2192450"/>
            <a:ext cx="6564000" cy="1097700"/>
          </a:xfrm>
          <a:prstGeom prst="wedgeRectCallout">
            <a:avLst>
              <a:gd fmla="val -48507" name="adj1"/>
              <a:gd fmla="val 18134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scanf lê até o primeiro espaço, ou enter (\n).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Usar scanf(“%s[^\n]”, st); para ler uma linha com espaços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Sugere-se usar a função fgets(str,&lt;tamanho&gt;, stdin);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8"/>
          <p:cNvSpPr txBox="1"/>
          <p:nvPr/>
        </p:nvSpPr>
        <p:spPr>
          <a:xfrm>
            <a:off x="311760" y="1152360"/>
            <a:ext cx="88322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resolver os problemas de atribuição e comparação entre strings?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Biblioteca “</a:t>
            </a:r>
            <a:r>
              <a:rPr b="0" lang="en-US" sz="1800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string.h</a:t>
            </a: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Ela apresenta uma série de funções úteis que permitem manipular as strings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Para ut</a:t>
            </a:r>
            <a:r>
              <a:rPr lang="en-US">
                <a:solidFill>
                  <a:srgbClr val="595959"/>
                </a:solidFill>
              </a:rPr>
              <a:t>ilisá-la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basta adicionar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■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#include &lt;string.h&gt;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Funções úteis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■"/>
            </a:pPr>
            <a:r>
              <a:rPr b="1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strcpy(destino, origem)</a:t>
            </a: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 Copia uma string </a:t>
            </a:r>
            <a:r>
              <a:rPr b="1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origem </a:t>
            </a: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para uma string</a:t>
            </a:r>
            <a:r>
              <a:rPr b="1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destino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3" marL="1728000" marR="0" rtl="0" algn="l"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−"/>
            </a:pPr>
            <a:r>
              <a:rPr b="1" i="0" lang="en-US" sz="1200" u="none" cap="none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char st[10];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3" marL="1728000" marR="0" rtl="0" algn="l"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−"/>
            </a:pPr>
            <a:r>
              <a:rPr b="1" i="0" lang="en-US" sz="1200" u="none" cap="none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strcpy(st,</a:t>
            </a:r>
            <a:r>
              <a:rPr b="1" lang="en-US" sz="1200">
                <a:solidFill>
                  <a:srgbClr val="C9211E"/>
                </a:solidFill>
              </a:rPr>
              <a:t>"</a:t>
            </a:r>
            <a:r>
              <a:rPr b="1" i="0" lang="en-US" sz="1200" u="none" cap="none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Denio</a:t>
            </a:r>
            <a:r>
              <a:rPr b="1" lang="en-US" sz="1200">
                <a:solidFill>
                  <a:srgbClr val="C9211E"/>
                </a:solidFill>
              </a:rPr>
              <a:t>"</a:t>
            </a:r>
            <a:r>
              <a:rPr b="1" i="0" lang="en-US" sz="1200" u="none" cap="none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); // fica st[0]=</a:t>
            </a:r>
            <a:r>
              <a:rPr b="1" lang="en-US" sz="1200">
                <a:solidFill>
                  <a:srgbClr val="C9211E"/>
                </a:solidFill>
              </a:rPr>
              <a:t>'</a:t>
            </a:r>
            <a:r>
              <a:rPr b="1" i="0" lang="en-US" sz="1200" u="none" cap="none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lang="en-US" sz="1200">
                <a:solidFill>
                  <a:srgbClr val="C9211E"/>
                </a:solidFill>
              </a:rPr>
              <a:t>'</a:t>
            </a:r>
            <a:r>
              <a:rPr b="1" i="0" lang="en-US" sz="1200" u="none" cap="none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 st[1]=</a:t>
            </a:r>
            <a:r>
              <a:rPr b="1" lang="en-US" sz="1200">
                <a:solidFill>
                  <a:srgbClr val="C9211E"/>
                </a:solidFill>
              </a:rPr>
              <a:t>'</a:t>
            </a:r>
            <a:r>
              <a:rPr b="1" i="0" lang="en-US" sz="1200" u="none" cap="none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lang="en-US" sz="1200">
                <a:solidFill>
                  <a:srgbClr val="C9211E"/>
                </a:solidFill>
              </a:rPr>
              <a:t>'</a:t>
            </a:r>
            <a:r>
              <a:rPr b="1" i="0" lang="en-US" sz="1200" u="none" cap="none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 st[2]=</a:t>
            </a:r>
            <a:r>
              <a:rPr b="1" lang="en-US" sz="1200">
                <a:solidFill>
                  <a:srgbClr val="C9211E"/>
                </a:solidFill>
              </a:rPr>
              <a:t>'</a:t>
            </a:r>
            <a:r>
              <a:rPr b="1" i="0" lang="en-US" sz="1200" u="none" cap="none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1200">
                <a:solidFill>
                  <a:srgbClr val="C9211E"/>
                </a:solidFill>
              </a:rPr>
              <a:t>'</a:t>
            </a:r>
            <a:r>
              <a:rPr b="1" i="0" lang="en-US" sz="1200" u="none" cap="none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 st[3]=</a:t>
            </a:r>
            <a:r>
              <a:rPr b="1" lang="en-US" sz="1200">
                <a:solidFill>
                  <a:srgbClr val="C9211E"/>
                </a:solidFill>
              </a:rPr>
              <a:t>'</a:t>
            </a:r>
            <a:r>
              <a:rPr b="1" i="0" lang="en-US" sz="1200" u="none" cap="none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US" sz="1200">
                <a:solidFill>
                  <a:srgbClr val="C9211E"/>
                </a:solidFill>
              </a:rPr>
              <a:t>'</a:t>
            </a:r>
            <a:r>
              <a:rPr b="1" i="0" lang="en-US" sz="1200" u="none" cap="none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 st[4]=</a:t>
            </a:r>
            <a:r>
              <a:rPr b="1" lang="en-US" sz="1200">
                <a:solidFill>
                  <a:srgbClr val="C9211E"/>
                </a:solidFill>
              </a:rPr>
              <a:t>'</a:t>
            </a:r>
            <a:r>
              <a:rPr b="1" i="0" lang="en-US" sz="1200" u="none" cap="none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lang="en-US" sz="1200">
                <a:solidFill>
                  <a:srgbClr val="C9211E"/>
                </a:solidFill>
              </a:rPr>
              <a:t>'</a:t>
            </a:r>
            <a:r>
              <a:rPr b="1" i="0" lang="en-US" sz="1200" u="none" cap="none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 st[5]=</a:t>
            </a:r>
            <a:r>
              <a:rPr b="1" lang="en-US" sz="1200">
                <a:solidFill>
                  <a:srgbClr val="C9211E"/>
                </a:solidFill>
              </a:rPr>
              <a:t>'</a:t>
            </a:r>
            <a:r>
              <a:rPr b="1" i="0" lang="en-US" sz="1200" u="none" cap="none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\0</a:t>
            </a:r>
            <a:r>
              <a:rPr b="1" lang="en-US" sz="1200">
                <a:solidFill>
                  <a:srgbClr val="C9211E"/>
                </a:solidFill>
              </a:rPr>
              <a:t>'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-31716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■"/>
            </a:pPr>
            <a:r>
              <a:rPr b="1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strcmp</a:t>
            </a: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: Compara duas strings, retorna 0 se forem iguais, outros valores, são diferentes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96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</a:t>
            </a:r>
            <a:r>
              <a:rPr b="1" lang="en-US" sz="12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if (strcmp(st,</a:t>
            </a:r>
            <a:r>
              <a:rPr b="1" lang="en-US" sz="1200">
                <a:solidFill>
                  <a:srgbClr val="C9211E"/>
                </a:solidFill>
              </a:rPr>
              <a:t>"</a:t>
            </a:r>
            <a:r>
              <a:rPr b="1" lang="en-US" sz="12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Denio</a:t>
            </a:r>
            <a:r>
              <a:rPr b="1" lang="en-US" sz="1200">
                <a:solidFill>
                  <a:srgbClr val="C9211E"/>
                </a:solidFill>
              </a:rPr>
              <a:t>"</a:t>
            </a:r>
            <a:r>
              <a:rPr b="1" lang="en-US" sz="12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)==0)				if (strcmp(st,</a:t>
            </a:r>
            <a:r>
              <a:rPr b="1" lang="en-US" sz="1200">
                <a:solidFill>
                  <a:srgbClr val="C9211E"/>
                </a:solidFill>
              </a:rPr>
              <a:t>"</a:t>
            </a:r>
            <a:r>
              <a:rPr b="1" lang="en-US" sz="12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Denio</a:t>
            </a:r>
            <a:r>
              <a:rPr b="1" lang="en-US" sz="1200">
                <a:solidFill>
                  <a:srgbClr val="C9211E"/>
                </a:solidFill>
              </a:rPr>
              <a:t>"</a:t>
            </a:r>
            <a:r>
              <a:rPr b="1" lang="en-US" sz="12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)!=0)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printf(</a:t>
            </a:r>
            <a:r>
              <a:rPr b="1" lang="en-US" sz="1200">
                <a:solidFill>
                  <a:srgbClr val="C9211E"/>
                </a:solidFill>
              </a:rPr>
              <a:t>"</a:t>
            </a:r>
            <a:r>
              <a:rPr b="1" lang="en-US" sz="12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Seu sobrenome é Duarte\n</a:t>
            </a:r>
            <a:r>
              <a:rPr b="1" lang="en-US" sz="1200">
                <a:solidFill>
                  <a:srgbClr val="C9211E"/>
                </a:solidFill>
              </a:rPr>
              <a:t>"</a:t>
            </a:r>
            <a:r>
              <a:rPr b="1" lang="en-US" sz="12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);		      printf(</a:t>
            </a:r>
            <a:r>
              <a:rPr b="1" lang="en-US" sz="1200">
                <a:solidFill>
                  <a:srgbClr val="C9211E"/>
                </a:solidFill>
              </a:rPr>
              <a:t>"</a:t>
            </a:r>
            <a:r>
              <a:rPr b="1" lang="en-US" sz="12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Você não é o senhor Duarte\n</a:t>
            </a:r>
            <a:r>
              <a:rPr b="1" lang="en-US" sz="1200">
                <a:solidFill>
                  <a:srgbClr val="C9211E"/>
                </a:solidFill>
              </a:rPr>
              <a:t>"</a:t>
            </a:r>
            <a:r>
              <a:rPr b="1" lang="en-US" sz="12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2" marL="1371600" marR="0" rtl="0" algn="l">
              <a:spcBef>
                <a:spcPts val="85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■"/>
            </a:pPr>
            <a:r>
              <a:rPr b="1" lang="en-US" sz="1200">
                <a:solidFill>
                  <a:srgbClr val="595959"/>
                </a:solidFill>
              </a:rPr>
              <a:t>strlen(str):</a:t>
            </a: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devolve o tamanho de </a:t>
            </a:r>
            <a:r>
              <a:rPr b="1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Vetores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9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 vetor é uma área de alocação contígua de memória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Ou seja, quando declaramos um vetor o programa vai alocar uma área contígua de memória baseada no tamanho do vetor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 C o vetor possui apenas um tipo de dado, todos os elementos ou posições do vetor armazenam o mesmo tipo de dado </a:t>
            </a:r>
            <a:r>
              <a:rPr lang="en-US" sz="1800">
                <a:solidFill>
                  <a:srgbClr val="595959"/>
                </a:solidFill>
              </a:rPr>
              <a:t>(</a:t>
            </a:r>
            <a:r>
              <a:rPr lang="en-US" sz="1800">
                <a:solidFill>
                  <a:schemeClr val="accent6"/>
                </a:solidFill>
              </a:rPr>
              <a:t>homogêneo</a:t>
            </a:r>
            <a:r>
              <a:rPr lang="en-US" sz="1800">
                <a:solidFill>
                  <a:srgbClr val="595959"/>
                </a:solidFill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declarar um vetor:</a:t>
            </a:r>
            <a:r>
              <a:rPr lang="en-US" sz="1800">
                <a:solidFill>
                  <a:srgbClr val="595959"/>
                </a:solidFill>
              </a:rPr>
              <a:t> </a:t>
            </a:r>
            <a:r>
              <a:rPr lang="en-US" sz="1800">
                <a:solidFill>
                  <a:srgbClr val="0000FF"/>
                </a:solidFill>
              </a:rPr>
              <a:t>tipo</a:t>
            </a:r>
            <a:r>
              <a:rPr lang="en-US" sz="1800">
                <a:solidFill>
                  <a:srgbClr val="595959"/>
                </a:solidFill>
              </a:rPr>
              <a:t> </a:t>
            </a:r>
            <a:r>
              <a:rPr lang="en-US" sz="1800">
                <a:solidFill>
                  <a:srgbClr val="1C4587"/>
                </a:solidFill>
              </a:rPr>
              <a:t>nome</a:t>
            </a:r>
            <a:r>
              <a:rPr lang="en-US" sz="1800">
                <a:solidFill>
                  <a:srgbClr val="595959"/>
                </a:solidFill>
              </a:rPr>
              <a:t>[</a:t>
            </a:r>
            <a:r>
              <a:rPr lang="en-US" sz="1800">
                <a:solidFill>
                  <a:srgbClr val="6AA84F"/>
                </a:solidFill>
              </a:rPr>
              <a:t>tamanho</a:t>
            </a:r>
            <a:r>
              <a:rPr lang="en-US" sz="1800">
                <a:solidFill>
                  <a:srgbClr val="595959"/>
                </a:solidFill>
              </a:rPr>
              <a:t>]</a:t>
            </a:r>
            <a:endParaRPr sz="1800">
              <a:solidFill>
                <a:schemeClr val="dk1"/>
              </a:solidFill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28" name="Google Shape;12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160" y="3569760"/>
            <a:ext cx="2428560" cy="147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9"/>
          <p:cNvSpPr/>
          <p:nvPr/>
        </p:nvSpPr>
        <p:spPr>
          <a:xfrm>
            <a:off x="1748880" y="3974040"/>
            <a:ext cx="320400" cy="216720"/>
          </a:xfrm>
          <a:prstGeom prst="roundRect">
            <a:avLst>
              <a:gd fmla="val 16667" name="adj"/>
            </a:avLst>
          </a:prstGeom>
          <a:solidFill>
            <a:srgbClr val="FF5F5A">
              <a:alpha val="4196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9"/>
          <p:cNvSpPr/>
          <p:nvPr/>
        </p:nvSpPr>
        <p:spPr>
          <a:xfrm>
            <a:off x="1748880" y="4202640"/>
            <a:ext cx="496440" cy="216720"/>
          </a:xfrm>
          <a:prstGeom prst="roundRect">
            <a:avLst>
              <a:gd fmla="val 16667" name="adj"/>
            </a:avLst>
          </a:prstGeom>
          <a:solidFill>
            <a:srgbClr val="FF5F5A">
              <a:alpha val="4196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9"/>
          <p:cNvSpPr/>
          <p:nvPr/>
        </p:nvSpPr>
        <p:spPr>
          <a:xfrm>
            <a:off x="2028600" y="3287520"/>
            <a:ext cx="1189800" cy="572400"/>
          </a:xfrm>
          <a:prstGeom prst="wedgeRoundRectCallout">
            <a:avLst>
              <a:gd fmla="val -49130" name="adj1"/>
              <a:gd fmla="val 73494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 de dado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Vetores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0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 vetor é uma área de alocação contígua de memória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Ou seja, quando declaramos um vetor o programa vai alocar uma área contígua de memória baseada no tamanho do vetor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 C o vetor possui apenas um tipo de dado, todos os elementos ou posições do vetor armazenam o mesmo tipo de dado </a:t>
            </a:r>
            <a:r>
              <a:rPr lang="en-US" sz="1800">
                <a:solidFill>
                  <a:srgbClr val="595959"/>
                </a:solidFill>
              </a:rPr>
              <a:t>(</a:t>
            </a:r>
            <a:r>
              <a:rPr lang="en-US" sz="1800">
                <a:solidFill>
                  <a:schemeClr val="accent6"/>
                </a:solidFill>
              </a:rPr>
              <a:t>homogêneo</a:t>
            </a:r>
            <a:r>
              <a:rPr lang="en-US" sz="1800">
                <a:solidFill>
                  <a:srgbClr val="595959"/>
                </a:solidFill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declarar um vetor:</a:t>
            </a:r>
            <a:r>
              <a:rPr lang="en-US" sz="1800">
                <a:solidFill>
                  <a:srgbClr val="595959"/>
                </a:solidFill>
              </a:rPr>
              <a:t> </a:t>
            </a:r>
            <a:r>
              <a:rPr lang="en-US" sz="1800">
                <a:solidFill>
                  <a:srgbClr val="0000FF"/>
                </a:solidFill>
              </a:rPr>
              <a:t>tipo</a:t>
            </a:r>
            <a:r>
              <a:rPr lang="en-US" sz="1800">
                <a:solidFill>
                  <a:srgbClr val="595959"/>
                </a:solidFill>
              </a:rPr>
              <a:t> </a:t>
            </a:r>
            <a:r>
              <a:rPr lang="en-US" sz="1800">
                <a:solidFill>
                  <a:srgbClr val="1C4587"/>
                </a:solidFill>
              </a:rPr>
              <a:t>nome</a:t>
            </a:r>
            <a:r>
              <a:rPr lang="en-US" sz="1800">
                <a:solidFill>
                  <a:srgbClr val="595959"/>
                </a:solidFill>
              </a:rPr>
              <a:t>[</a:t>
            </a:r>
            <a:r>
              <a:rPr lang="en-US" sz="1800">
                <a:solidFill>
                  <a:srgbClr val="6AA84F"/>
                </a:solidFill>
              </a:rPr>
              <a:t>tamanho</a:t>
            </a:r>
            <a:r>
              <a:rPr lang="en-US" sz="1800">
                <a:solidFill>
                  <a:srgbClr val="595959"/>
                </a:solidFill>
              </a:rPr>
              <a:t>]</a:t>
            </a:r>
            <a:endParaRPr sz="1800">
              <a:solidFill>
                <a:schemeClr val="dk1"/>
              </a:solidFill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38" name="Google Shape;13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160" y="3569760"/>
            <a:ext cx="2428560" cy="147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0"/>
          <p:cNvSpPr/>
          <p:nvPr/>
        </p:nvSpPr>
        <p:spPr>
          <a:xfrm>
            <a:off x="2130120" y="3974040"/>
            <a:ext cx="436320" cy="216720"/>
          </a:xfrm>
          <a:prstGeom prst="roundRect">
            <a:avLst>
              <a:gd fmla="val 16667" name="adj"/>
            </a:avLst>
          </a:prstGeom>
          <a:solidFill>
            <a:srgbClr val="FF5F5A">
              <a:alpha val="4196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0"/>
          <p:cNvSpPr/>
          <p:nvPr/>
        </p:nvSpPr>
        <p:spPr>
          <a:xfrm>
            <a:off x="2282400" y="4202640"/>
            <a:ext cx="325080" cy="216720"/>
          </a:xfrm>
          <a:prstGeom prst="roundRect">
            <a:avLst>
              <a:gd fmla="val 16667" name="adj"/>
            </a:avLst>
          </a:prstGeom>
          <a:solidFill>
            <a:srgbClr val="FF5F5A">
              <a:alpha val="4196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0"/>
          <p:cNvSpPr/>
          <p:nvPr/>
        </p:nvSpPr>
        <p:spPr>
          <a:xfrm>
            <a:off x="2473560" y="3204720"/>
            <a:ext cx="1189800" cy="572400"/>
          </a:xfrm>
          <a:prstGeom prst="wedgeRoundRectCallout">
            <a:avLst>
              <a:gd fmla="val -49130" name="adj1"/>
              <a:gd fmla="val 73494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 do vetor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Vetores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 vetor é uma área de alocação contígua de memória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Ou seja, quando declaramos um vetor o programa vai alocar uma área contígua de memória baseada no tamanho do vetor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 C o vetor possui apenas um tipo de dado, todos os elementos ou posições do vetor armazenam o mesmo tipo de dado </a:t>
            </a:r>
            <a:r>
              <a:rPr lang="en-US" sz="1800">
                <a:solidFill>
                  <a:srgbClr val="595959"/>
                </a:solidFill>
              </a:rPr>
              <a:t>(</a:t>
            </a:r>
            <a:r>
              <a:rPr lang="en-US" sz="1800">
                <a:solidFill>
                  <a:schemeClr val="accent6"/>
                </a:solidFill>
              </a:rPr>
              <a:t>homogêneo</a:t>
            </a:r>
            <a:r>
              <a:rPr lang="en-US" sz="1800">
                <a:solidFill>
                  <a:srgbClr val="595959"/>
                </a:solidFill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declarar um vetor:</a:t>
            </a:r>
            <a:r>
              <a:rPr lang="en-US" sz="1800">
                <a:solidFill>
                  <a:srgbClr val="595959"/>
                </a:solidFill>
              </a:rPr>
              <a:t> </a:t>
            </a:r>
            <a:r>
              <a:rPr lang="en-US" sz="1800">
                <a:solidFill>
                  <a:srgbClr val="0000FF"/>
                </a:solidFill>
              </a:rPr>
              <a:t>tipo</a:t>
            </a:r>
            <a:r>
              <a:rPr lang="en-US" sz="1800">
                <a:solidFill>
                  <a:srgbClr val="595959"/>
                </a:solidFill>
              </a:rPr>
              <a:t> </a:t>
            </a:r>
            <a:r>
              <a:rPr lang="en-US" sz="1800">
                <a:solidFill>
                  <a:srgbClr val="1C4587"/>
                </a:solidFill>
              </a:rPr>
              <a:t>nome</a:t>
            </a:r>
            <a:r>
              <a:rPr lang="en-US" sz="1800">
                <a:solidFill>
                  <a:srgbClr val="595959"/>
                </a:solidFill>
              </a:rPr>
              <a:t>[</a:t>
            </a:r>
            <a:r>
              <a:rPr lang="en-US" sz="1800">
                <a:solidFill>
                  <a:srgbClr val="6AA84F"/>
                </a:solidFill>
              </a:rPr>
              <a:t>tamanho</a:t>
            </a:r>
            <a:r>
              <a:rPr lang="en-US" sz="1800">
                <a:solidFill>
                  <a:srgbClr val="595959"/>
                </a:solidFill>
              </a:rPr>
              <a:t>]</a:t>
            </a:r>
            <a:endParaRPr sz="1800">
              <a:solidFill>
                <a:schemeClr val="dk1"/>
              </a:solidFill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160" y="3569760"/>
            <a:ext cx="2428560" cy="147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1"/>
          <p:cNvSpPr/>
          <p:nvPr/>
        </p:nvSpPr>
        <p:spPr>
          <a:xfrm>
            <a:off x="2663280" y="3974040"/>
            <a:ext cx="182520" cy="216720"/>
          </a:xfrm>
          <a:prstGeom prst="roundRect">
            <a:avLst>
              <a:gd fmla="val 16667" name="adj"/>
            </a:avLst>
          </a:prstGeom>
          <a:solidFill>
            <a:srgbClr val="FF5F5A">
              <a:alpha val="4196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1"/>
          <p:cNvSpPr/>
          <p:nvPr/>
        </p:nvSpPr>
        <p:spPr>
          <a:xfrm>
            <a:off x="2663280" y="4202640"/>
            <a:ext cx="399600" cy="216720"/>
          </a:xfrm>
          <a:prstGeom prst="roundRect">
            <a:avLst>
              <a:gd fmla="val 16667" name="adj"/>
            </a:avLst>
          </a:prstGeom>
          <a:solidFill>
            <a:srgbClr val="FF5F5A">
              <a:alpha val="4196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1"/>
          <p:cNvSpPr/>
          <p:nvPr/>
        </p:nvSpPr>
        <p:spPr>
          <a:xfrm>
            <a:off x="2778120" y="3094200"/>
            <a:ext cx="1392120" cy="682920"/>
          </a:xfrm>
          <a:prstGeom prst="wedgeRoundRectCallout">
            <a:avLst>
              <a:gd fmla="val -49130" name="adj1"/>
              <a:gd fmla="val 73494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Tamanho, ou número de posições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Vetores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 C a contagem do índice inicia </a:t>
            </a:r>
            <a:r>
              <a:rPr lang="en-US" sz="1800">
                <a:solidFill>
                  <a:srgbClr val="595959"/>
                </a:solidFill>
              </a:rPr>
              <a:t>em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0 (zero)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primeiro elemento do vetor é sempre o elemento na posição 0 (zero)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Acesso é feito da mesma forma que em Python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8480" y="2364480"/>
            <a:ext cx="2203920" cy="2203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Vetores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 C a contagem do índice inicia de 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primeiro elemento do vetor é sempre o elemento na posição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Acesso é feito da mesma forma que em Python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8480" y="2364480"/>
            <a:ext cx="2203920" cy="22039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3"/>
          <p:cNvSpPr/>
          <p:nvPr/>
        </p:nvSpPr>
        <p:spPr>
          <a:xfrm>
            <a:off x="3063240" y="3032280"/>
            <a:ext cx="279360" cy="186120"/>
          </a:xfrm>
          <a:prstGeom prst="roundRect">
            <a:avLst>
              <a:gd fmla="val 16667" name="adj"/>
            </a:avLst>
          </a:prstGeom>
          <a:solidFill>
            <a:srgbClr val="FF5F5A">
              <a:alpha val="4196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3"/>
          <p:cNvSpPr/>
          <p:nvPr/>
        </p:nvSpPr>
        <p:spPr>
          <a:xfrm>
            <a:off x="3231000" y="2168280"/>
            <a:ext cx="1392120" cy="682920"/>
          </a:xfrm>
          <a:prstGeom prst="wedgeRoundRectCallout">
            <a:avLst>
              <a:gd fmla="val -49130" name="adj1"/>
              <a:gd fmla="val 73494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Acesso a uma posição do vetor.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3"/>
          <p:cNvSpPr/>
          <p:nvPr/>
        </p:nvSpPr>
        <p:spPr>
          <a:xfrm>
            <a:off x="3063240" y="3260880"/>
            <a:ext cx="279360" cy="186120"/>
          </a:xfrm>
          <a:prstGeom prst="roundRect">
            <a:avLst>
              <a:gd fmla="val 16667" name="adj"/>
            </a:avLst>
          </a:prstGeom>
          <a:solidFill>
            <a:srgbClr val="FF5F5A">
              <a:alpha val="4196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3"/>
          <p:cNvSpPr/>
          <p:nvPr/>
        </p:nvSpPr>
        <p:spPr>
          <a:xfrm>
            <a:off x="3063240" y="3489480"/>
            <a:ext cx="279360" cy="186120"/>
          </a:xfrm>
          <a:prstGeom prst="roundRect">
            <a:avLst>
              <a:gd fmla="val 16667" name="adj"/>
            </a:avLst>
          </a:prstGeom>
          <a:solidFill>
            <a:srgbClr val="FF5F5A">
              <a:alpha val="4196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3"/>
          <p:cNvSpPr/>
          <p:nvPr/>
        </p:nvSpPr>
        <p:spPr>
          <a:xfrm>
            <a:off x="3063240" y="3718080"/>
            <a:ext cx="279360" cy="186120"/>
          </a:xfrm>
          <a:prstGeom prst="roundRect">
            <a:avLst>
              <a:gd fmla="val 16667" name="adj"/>
            </a:avLst>
          </a:prstGeom>
          <a:solidFill>
            <a:srgbClr val="FF5F5A">
              <a:alpha val="4196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Vetores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 vetor pode ser inicializado das seguintes formas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840" y="1652040"/>
            <a:ext cx="4571640" cy="21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Vetores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5"/>
          <p:cNvSpPr txBox="1"/>
          <p:nvPr/>
        </p:nvSpPr>
        <p:spPr>
          <a:xfrm>
            <a:off x="311760" y="1152360"/>
            <a:ext cx="8520120" cy="905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Curiosidade sobre vetores: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São “ponteiros” disfarçados, ou seja, as posições são contíguas (contínuas) no espaço de endereçamento da 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5"/>
          <p:cNvSpPr txBox="1"/>
          <p:nvPr/>
        </p:nvSpPr>
        <p:spPr>
          <a:xfrm>
            <a:off x="688320" y="2433600"/>
            <a:ext cx="2466720" cy="104256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i, v[</a:t>
            </a:r>
            <a:r>
              <a:rPr b="1" i="0" lang="en-US" sz="1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b="0" i="0" lang="en-US" sz="1200" u="none" cap="none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]={2,4,6,8,10};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(i=0;i&lt;</a:t>
            </a:r>
            <a:r>
              <a:rPr b="1" lang="en-US" sz="12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100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;i++)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printf(“%d\n”,v[i]);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5"/>
          <p:cNvSpPr txBox="1"/>
          <p:nvPr/>
        </p:nvSpPr>
        <p:spPr>
          <a:xfrm>
            <a:off x="228600" y="3585600"/>
            <a:ext cx="2971800" cy="943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5983B0"/>
                </a:solidFill>
                <a:latin typeface="Arial"/>
                <a:ea typeface="Arial"/>
                <a:cs typeface="Arial"/>
                <a:sym typeface="Arial"/>
              </a:rPr>
              <a:t>Foram reservadas 5 posições na memória (0 a 4). O acesso para leitura das outras posições é </a:t>
            </a:r>
            <a:r>
              <a:rPr lang="en-US" sz="1200">
                <a:solidFill>
                  <a:srgbClr val="5983B0"/>
                </a:solidFill>
              </a:rPr>
              <a:t>permitido,</a:t>
            </a:r>
            <a:r>
              <a:rPr b="0" lang="en-US" sz="1200" strike="noStrike">
                <a:solidFill>
                  <a:srgbClr val="5983B0"/>
                </a:solidFill>
                <a:latin typeface="Arial"/>
                <a:ea typeface="Arial"/>
                <a:cs typeface="Arial"/>
                <a:sym typeface="Arial"/>
              </a:rPr>
              <a:t> porém conterá lixo. </a:t>
            </a:r>
            <a:r>
              <a:rPr b="0" lang="en-US" sz="1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Para escrever, ocorrerá um erro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p35"/>
          <p:cNvCxnSpPr/>
          <p:nvPr/>
        </p:nvCxnSpPr>
        <p:spPr>
          <a:xfrm flipH="1" rot="10800000">
            <a:off x="1600200" y="3200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rgbClr val="00A933"/>
            </a:solidFill>
            <a:prstDash val="dashDot"/>
            <a:round/>
            <a:headEnd len="sm" w="sm" type="none"/>
            <a:tailEnd len="med" w="med" type="triangle"/>
          </a:ln>
        </p:spPr>
      </p:cxnSp>
      <p:sp>
        <p:nvSpPr>
          <p:cNvPr id="187" name="Google Shape;187;p35"/>
          <p:cNvSpPr txBox="1"/>
          <p:nvPr/>
        </p:nvSpPr>
        <p:spPr>
          <a:xfrm>
            <a:off x="3382200" y="2056320"/>
            <a:ext cx="2574000" cy="294696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printV(int </a:t>
            </a:r>
            <a:r>
              <a:rPr b="1" lang="en-US" sz="12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*v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int l)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int i;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for (i=0;i&lt;l;i++)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{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printf(“%d\n”,v[i]);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main()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int v[5]={1,3,5,7,9};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printV(v,5);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return 0;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5"/>
          <p:cNvSpPr txBox="1"/>
          <p:nvPr/>
        </p:nvSpPr>
        <p:spPr>
          <a:xfrm>
            <a:off x="6172200" y="2056320"/>
            <a:ext cx="2736000" cy="29728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printV(int </a:t>
            </a:r>
            <a:r>
              <a:rPr b="1" lang="en-US" sz="12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v[]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int l)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int i;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for (i=0;i&lt;l;i++)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{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printf(“%d\n”,v[i]);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main()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int v[5]={1,3,5,7,9};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printV(v,5);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return 0;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5"/>
          <p:cNvSpPr txBox="1"/>
          <p:nvPr/>
        </p:nvSpPr>
        <p:spPr>
          <a:xfrm>
            <a:off x="688320" y="4449600"/>
            <a:ext cx="2466720" cy="47124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i, v[</a:t>
            </a:r>
            <a:r>
              <a:rPr b="1" lang="en-US" sz="12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scanf(“%d”,&amp;v[</a:t>
            </a:r>
            <a:r>
              <a:rPr b="1" lang="en-US" sz="1200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r>
              <a:rPr b="0" lang="en-US" sz="1200" strike="noStrike">
                <a:solidFill>
                  <a:srgbClr val="FF4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]);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