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b88a719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7b88a719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uarte@uffs.edu.br" TargetMode="External"/><Relationship Id="rId4" Type="http://schemas.openxmlformats.org/officeDocument/2006/relationships/hyperlink" Target="mailto:claunir.pavan@uffs.edu.br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i="0" sz="5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311750" y="3202537"/>
            <a:ext cx="85200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Prof. Denio Duarte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duarte@uffs.edu.br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95959"/>
                </a:solidFill>
              </a:rPr>
              <a:t>Prof. Claunir Pavan</a:t>
            </a:r>
            <a:endParaRPr sz="24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claunir.pavan@uffs.edu.br</a:t>
            </a:r>
            <a:endParaRPr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311750" y="1152314"/>
            <a:ext cx="8520000" cy="3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&lt;stdio.h&gt;</a:t>
            </a:r>
            <a:endParaRPr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-US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prod[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][30]={"Televisão","Geladeira","Fogão", "Ar"};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meses[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][4]={"Jan","Fev","Mar","Abr","Mai","Jun"};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vprod[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]={{500,250,134,320,98,100},{},{},{}};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,col;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trike="noStrike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=0;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++)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   printf(</a:t>
            </a:r>
            <a:r>
              <a:rPr lang="en-US" strike="noStrike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"%s:\n"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,prod[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US" strike="noStrike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(col=0;col&lt;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COL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;col++)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       printf(</a:t>
            </a:r>
            <a:r>
              <a:rPr lang="en-US" strike="noStrike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"   mes: %s quantidade: %d\n"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,meses[col],vprod[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][col]);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trike="noStrike">
                <a:solidFill>
                  <a:srgbClr val="6666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trike="noStrike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6240" y="720000"/>
            <a:ext cx="2915640" cy="9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Leia uma matriz 4 x 4 e imprima a diagonal principal.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Leia uma matriz 4 x 4 e escreva a localização (linha e coluna) do maior valor.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Declare uma matriz 5 x 5. Preencha com 1 a diagonal principal e com 0 os demais elementos. </a:t>
            </a:r>
            <a:r>
              <a:rPr lang="en-US" sz="1800">
                <a:solidFill>
                  <a:srgbClr val="595959"/>
                </a:solidFill>
              </a:rPr>
              <a:t>Imprima,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ao final, a matriz obtida.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Noto Sans Symbols"/>
              <a:buAutoNum type="arabicPeriod"/>
            </a:pP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Faça um programa que preenche uma matriz 5 x 5 com o produto d</a:t>
            </a:r>
            <a:r>
              <a:rPr lang="en-US" sz="1800">
                <a:solidFill>
                  <a:srgbClr val="595959"/>
                </a:solidFill>
              </a:rPr>
              <a:t>a posição</a:t>
            </a:r>
            <a:r>
              <a:rPr b="0" lang="en-US" sz="18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da linha e da coluna de cada elemento. Em seguida, imprima</a:t>
            </a:r>
            <a:r>
              <a:rPr lang="en-US" sz="1800">
                <a:solidFill>
                  <a:srgbClr val="595959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-34272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Leia uma matriz 4 x 4 e imprima a triangular superior.</a:t>
            </a:r>
            <a:endParaRPr sz="18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vetores de duas (ou mais) dimensões, ou seja, um vetor onde cada uma das posições também é um vetor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permite criarmos matrizes de várias dimensões, porém, o mais usual é que uma matriz possua </a:t>
            </a:r>
            <a:r>
              <a:rPr lang="en-US" sz="1800">
                <a:solidFill>
                  <a:srgbClr val="595959"/>
                </a:solidFill>
              </a:rPr>
              <a:t>apenas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duas dimensões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Assim como um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Vetor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uma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 conjunto de valores do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mesmo tipo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declarar: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600" y="3081600"/>
            <a:ext cx="3096360" cy="18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/>
          <p:nvPr/>
        </p:nvSpPr>
        <p:spPr>
          <a:xfrm>
            <a:off x="4572000" y="3340800"/>
            <a:ext cx="2087640" cy="2062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600" y="3081600"/>
            <a:ext cx="3096360" cy="18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9"/>
          <p:cNvSpPr/>
          <p:nvPr/>
        </p:nvSpPr>
        <p:spPr>
          <a:xfrm>
            <a:off x="4572000" y="3358080"/>
            <a:ext cx="39348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9"/>
          <p:cNvSpPr/>
          <p:nvPr/>
        </p:nvSpPr>
        <p:spPr>
          <a:xfrm>
            <a:off x="4572000" y="3570120"/>
            <a:ext cx="53172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9"/>
          <p:cNvSpPr/>
          <p:nvPr/>
        </p:nvSpPr>
        <p:spPr>
          <a:xfrm>
            <a:off x="4572000" y="4019400"/>
            <a:ext cx="34056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4965840" y="2689560"/>
            <a:ext cx="1189800" cy="572400"/>
          </a:xfrm>
          <a:prstGeom prst="wedgeRoundRectCallout">
            <a:avLst>
              <a:gd fmla="val -49130" name="adj1"/>
              <a:gd fmla="val 7349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de dado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vetores de duas (ou mais) dimensões, ou seja, um vetor onde cada uma das posições também é um vetor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permite criarmos matrizes de várias dimensões, porém, o mais usual é que uma matriz apenas possua duas dimensões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Assim como um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Vetor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uma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 conjunto de valores do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mesmo tipo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declarar: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600" y="3081600"/>
            <a:ext cx="3096360" cy="18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0"/>
          <p:cNvSpPr/>
          <p:nvPr/>
        </p:nvSpPr>
        <p:spPr>
          <a:xfrm>
            <a:off x="5027760" y="3358080"/>
            <a:ext cx="62208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5256360" y="3570120"/>
            <a:ext cx="75672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/>
          <p:nvPr/>
        </p:nvSpPr>
        <p:spPr>
          <a:xfrm>
            <a:off x="5027760" y="4019400"/>
            <a:ext cx="57132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/>
          <p:nvPr/>
        </p:nvSpPr>
        <p:spPr>
          <a:xfrm>
            <a:off x="5650200" y="2689560"/>
            <a:ext cx="1189800" cy="572400"/>
          </a:xfrm>
          <a:prstGeom prst="wedgeRoundRectCallout">
            <a:avLst>
              <a:gd fmla="val -49130" name="adj1"/>
              <a:gd fmla="val 73494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Nome da variável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vetores de duas (ou mais) dimensões, ou seja, um vetor onde cada uma das posições também é um vetor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permite criarmos matrizes de várias dimensões, porém, o mais usual é que uma matriz apenas possua duas dimensões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Assim como um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Vetor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uma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 conjunto de valores do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mesmo tipo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declarar: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600" y="3081600"/>
            <a:ext cx="3096360" cy="18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/>
          <p:nvPr/>
        </p:nvSpPr>
        <p:spPr>
          <a:xfrm>
            <a:off x="5734800" y="3358080"/>
            <a:ext cx="38052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1"/>
          <p:cNvSpPr/>
          <p:nvPr/>
        </p:nvSpPr>
        <p:spPr>
          <a:xfrm>
            <a:off x="6042240" y="3570120"/>
            <a:ext cx="38052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1"/>
          <p:cNvSpPr/>
          <p:nvPr/>
        </p:nvSpPr>
        <p:spPr>
          <a:xfrm flipH="1">
            <a:off x="5567760" y="4019400"/>
            <a:ext cx="29664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1"/>
          <p:cNvSpPr/>
          <p:nvPr/>
        </p:nvSpPr>
        <p:spPr>
          <a:xfrm>
            <a:off x="6170760" y="3358080"/>
            <a:ext cx="296640" cy="211680"/>
          </a:xfrm>
          <a:prstGeom prst="roundRect">
            <a:avLst>
              <a:gd fmla="val 16667" name="adj"/>
            </a:avLst>
          </a:prstGeom>
          <a:solidFill>
            <a:srgbClr val="0E9CF5">
              <a:alpha val="53725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1"/>
          <p:cNvSpPr/>
          <p:nvPr/>
        </p:nvSpPr>
        <p:spPr>
          <a:xfrm>
            <a:off x="6423120" y="3570120"/>
            <a:ext cx="380520" cy="211680"/>
          </a:xfrm>
          <a:prstGeom prst="roundRect">
            <a:avLst>
              <a:gd fmla="val 16667" name="adj"/>
            </a:avLst>
          </a:prstGeom>
          <a:solidFill>
            <a:srgbClr val="0E9CF5">
              <a:alpha val="53725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/>
          <p:nvPr/>
        </p:nvSpPr>
        <p:spPr>
          <a:xfrm flipH="1">
            <a:off x="5906880" y="4019400"/>
            <a:ext cx="477000" cy="211680"/>
          </a:xfrm>
          <a:prstGeom prst="roundRect">
            <a:avLst>
              <a:gd fmla="val 16667" name="adj"/>
            </a:avLst>
          </a:prstGeom>
          <a:solidFill>
            <a:srgbClr val="0E9CF5">
              <a:alpha val="53725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1"/>
          <p:cNvSpPr/>
          <p:nvPr/>
        </p:nvSpPr>
        <p:spPr>
          <a:xfrm>
            <a:off x="5257800" y="2626200"/>
            <a:ext cx="789840" cy="572400"/>
          </a:xfrm>
          <a:prstGeom prst="wedgeRoundRectCallout">
            <a:avLst>
              <a:gd fmla="val 27692" name="adj1"/>
              <a:gd fmla="val 77789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Linhas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1"/>
          <p:cNvSpPr/>
          <p:nvPr/>
        </p:nvSpPr>
        <p:spPr>
          <a:xfrm>
            <a:off x="6218640" y="2626200"/>
            <a:ext cx="938520" cy="572400"/>
          </a:xfrm>
          <a:prstGeom prst="wedgeRoundRectCallout">
            <a:avLst>
              <a:gd fmla="val -26800" name="adj1"/>
              <a:gd fmla="val 7964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Colunas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vetores de duas (ou mais) dimensões, ou seja, um vetor onde cada uma das posições também é um vetor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permite criarmos matrizes de várias dimensões, porém, o mais usual é que uma matriz apenas possua duas dimensões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Assim como um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Vetor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uma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 conjunto de valores do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mesmo tipo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declarar: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600" y="3081600"/>
            <a:ext cx="3096360" cy="18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 flipH="1">
            <a:off x="4580640" y="4019400"/>
            <a:ext cx="1917720" cy="211680"/>
          </a:xfrm>
          <a:prstGeom prst="roundRect">
            <a:avLst>
              <a:gd fmla="val 16667" name="adj"/>
            </a:avLst>
          </a:prstGeom>
          <a:solidFill>
            <a:srgbClr val="FF5F5A">
              <a:alpha val="41960"/>
            </a:srgbClr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5241240" y="2954880"/>
            <a:ext cx="1917720" cy="826920"/>
          </a:xfrm>
          <a:prstGeom prst="wedgeRoundRectCallout">
            <a:avLst>
              <a:gd fmla="val -21374" name="adj1"/>
              <a:gd fmla="val 73567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Mesma coisa que um vetor, já que uma das dimensões é 1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são vetores de duas (ou mais) dimensões, ou seja, um vetor onde cada uma das posições também é um vetor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permite criarmos matrizes de várias dimensões, porém, o mais usual é que uma matriz apenas possua duas dimensões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Assim como um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Vetor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uma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Matriz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é um conjunto de valores do </a:t>
            </a:r>
            <a:r>
              <a:rPr b="0" i="0" lang="en-US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mesmo tipo</a:t>
            </a:r>
            <a:endParaRPr b="0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Como declarar: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Uma matriz pode ser inicializada da seguinte forma: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240" y="1758960"/>
            <a:ext cx="5648040" cy="280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 txBox="1"/>
          <p:nvPr/>
        </p:nvSpPr>
        <p:spPr>
          <a:xfrm>
            <a:off x="311760" y="1152360"/>
            <a:ext cx="8520120" cy="7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Possuem várias utilidades enquanto estrutura de dados.</a:t>
            </a:r>
            <a:endParaRPr sz="1800">
              <a:solidFill>
                <a:srgbClr val="595959"/>
              </a:solidFill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Representação de grafos (</a:t>
            </a:r>
            <a:r>
              <a:rPr lang="en-US" sz="1800">
                <a:solidFill>
                  <a:schemeClr val="accent6"/>
                </a:solidFill>
              </a:rPr>
              <a:t>spoiler do quarto semestre</a:t>
            </a:r>
            <a:r>
              <a:rPr lang="en-US" sz="1800">
                <a:solidFill>
                  <a:srgbClr val="595959"/>
                </a:solidFill>
              </a:rPr>
              <a:t>):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700" y="2096400"/>
            <a:ext cx="32766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 txBox="1"/>
          <p:nvPr/>
        </p:nvSpPr>
        <p:spPr>
          <a:xfrm>
            <a:off x="831675" y="3464000"/>
            <a:ext cx="46509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graph[5][5]={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{0,0,1,0,0},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{0,0,1,0,0},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{1,1,0,1,1},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{0,0,1,0,1},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            {0,0,1,1,0},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urier New"/>
                <a:ea typeface="Courier New"/>
                <a:cs typeface="Courier New"/>
                <a:sym typeface="Courier New"/>
              </a:rPr>
              <a:t>                };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4556100" y="3671425"/>
            <a:ext cx="4519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 percurso na matriz pode ser feito fixando a linha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 percorrendo as colunas (</a:t>
            </a:r>
            <a:r>
              <a:rPr lang="en-US">
                <a:solidFill>
                  <a:schemeClr val="accent6"/>
                </a:solidFill>
              </a:rPr>
              <a:t>duplo for</a:t>
            </a:r>
            <a:r>
              <a:rPr lang="en-US"/>
              <a:t>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(i=0;i&lt;ROWS;i++)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(j=0;j&lt;COLS;j++)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>
                <a:solidFill>
                  <a:srgbClr val="FFCC00"/>
                </a:solidFill>
                <a:latin typeface="Courier New"/>
                <a:ea typeface="Courier New"/>
                <a:cs typeface="Courier New"/>
                <a:sym typeface="Courier New"/>
              </a:rPr>
              <a:t>"(%d,%d): %d\n"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,i,j,m[i][j])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311760" y="1152360"/>
            <a:ext cx="85200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D</a:t>
            </a: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ados que podem ser armazenados em forma de tabela: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Os produtos são representados pelas linhas e os meses pelas colunas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Temos uma matriz 4x6:</a:t>
            </a:r>
            <a:r>
              <a:rPr lang="en-US" sz="1800"/>
              <a:t> </a:t>
            </a:r>
            <a:r>
              <a:rPr b="0" i="0" lang="en-US" sz="16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vprod</a:t>
            </a:r>
            <a:r>
              <a:rPr b="0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[4][6]</a:t>
            </a:r>
            <a:endParaRPr b="0" i="0" sz="1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Observe que a matriz armazenará apenas os valores numéricos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</p:txBody>
      </p:sp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360" y="1798920"/>
            <a:ext cx="4609800" cy="15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5"/>
          <p:cNvSpPr/>
          <p:nvPr/>
        </p:nvSpPr>
        <p:spPr>
          <a:xfrm>
            <a:off x="3797725" y="2079000"/>
            <a:ext cx="3080400" cy="1262700"/>
          </a:xfrm>
          <a:prstGeom prst="rect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