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1077cc91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1077cc919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1077cc9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e1077cc919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1077cc9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1077cc919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1077cc9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e1077cc919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1077cc91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e1077cc919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1077cc9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1077cc919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1077cc91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e1077cc919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1077cc91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e1077cc919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1077cc91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e1077cc919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1077cc91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1077cc919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1077cc91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e1077cc919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1077cc91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e1077cc919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1077cc9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e1077cc919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1077cc91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e1077cc919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1077cc91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e1077cc919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45350" y="744475"/>
            <a:ext cx="88095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Tipo Abstrato de Dado (TAD)</a:t>
            </a:r>
            <a:endParaRPr sz="5200"/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claunir.pavan@uffs.edu.br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como argumentos e retorno de funções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podem receber structs como argumentos e retornar structs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6"/>
          <p:cNvSpPr/>
          <p:nvPr/>
        </p:nvSpPr>
        <p:spPr>
          <a:xfrm>
            <a:off x="989280" y="1609920"/>
            <a:ext cx="2886480" cy="14475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imprimeData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(Data data)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"Dia: %d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data.dia);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"Mes: %d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data.mes);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"Ano: %d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data.ano);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4205520" y="1609920"/>
            <a:ext cx="4057560" cy="14475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r>
              <a:rPr b="1" i="0" lang="en-US" sz="1100" u="none" cap="none" strike="noStrike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constroiData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dia,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mes,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ano)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Data data;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data.dia =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data.mes =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data.ano =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989280" y="3286440"/>
            <a:ext cx="5085720" cy="6904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imprimeData(data1);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 = constroiData(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2003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Escreva as seguintes funções considerando o tipo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definido nesta apresentação: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AutoNum type="alphaLcPeriod"/>
            </a:pP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int extraiDia(Data data)</a:t>
            </a:r>
            <a:br>
              <a:rPr b="0" i="0" lang="en-US" sz="1800" u="none" cap="none" strike="noStrike"/>
            </a:b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Retorna o dia que compõe a data passada c</a:t>
            </a:r>
            <a:r>
              <a:rPr lang="en-US">
                <a:solidFill>
                  <a:srgbClr val="595959"/>
                </a:solidFill>
              </a:rPr>
              <a:t>omo parâmetro (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AutoNum type="alphaLcPeriod"/>
            </a:pP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int comparaDatas(Data data1, Data data2)</a:t>
            </a:r>
            <a:br>
              <a:rPr b="0" i="0" lang="en-US" sz="1800" u="none" cap="none" strike="noStrike"/>
            </a:b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Retorna </a:t>
            </a:r>
            <a:r>
              <a:rPr b="0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a data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anterior à data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a data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posterior à data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se as datas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iguais.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um tipo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consista em uma struct contendo dois membros,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numerador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denominador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do tipo </a:t>
            </a:r>
            <a:r>
              <a:rPr lang="en-US" sz="1800">
                <a:solidFill>
                  <a:srgbClr val="595959"/>
                </a:solidFill>
              </a:rPr>
              <a:t>int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e faça o seguinte: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Escreva uma função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setFraction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recebe dois argumentos do tipo </a:t>
            </a:r>
            <a:r>
              <a:rPr lang="en-US" sz="15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(o numerador e o denominador), e retorna os valores em um tipo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Escreva uma função </a:t>
            </a:r>
            <a:r>
              <a:rPr lang="en-US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ultFraction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recebe dois argumentos do tipo </a:t>
            </a:r>
            <a:r>
              <a:rPr i="0" lang="en-US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Fraction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multiplica, armazena o resultado em uma outra variável do tipo </a:t>
            </a: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retorna esta variável. </a:t>
            </a:r>
            <a:r>
              <a:rPr lang="en-US"/>
              <a:t>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Lembrando: </a:t>
            </a:r>
            <a:r>
              <a:rPr b="0" i="0" lang="en-US" sz="14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4/5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3/2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14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)/(</a:t>
            </a:r>
            <a:r>
              <a:rPr b="0" i="0" lang="en-US" sz="14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Avançado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Vari</a:t>
            </a:r>
            <a:r>
              <a:rPr lang="en-US" sz="1800">
                <a:solidFill>
                  <a:srgbClr val="595959"/>
                </a:solidFill>
              </a:rPr>
              <a:t>á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veis do tipo estrutura podem ser declaradas como arranjos (vetores) e assim, tem-se uma lista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struct tdata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Data[10];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acesso aos elementos é da mesma forma usada para variáveis escalares: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Data[0].dia=06;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Data[0].mes=12;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Data[0].ano=2021;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Avançado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438840" y="1337040"/>
            <a:ext cx="8881200" cy="323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Crie uma estrutura representando os alunos de um determinado curso. A estrutura deve conter a </a:t>
            </a:r>
            <a:r>
              <a:rPr b="0" i="0" lang="en-US" sz="1800" u="none" cap="none" strike="noStrike">
                <a:solidFill>
                  <a:srgbClr val="0000DD"/>
                </a:solidFill>
                <a:latin typeface="Arial"/>
                <a:ea typeface="Arial"/>
                <a:cs typeface="Arial"/>
                <a:sym typeface="Arial"/>
              </a:rPr>
              <a:t>matrícula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do aluno, </a:t>
            </a:r>
            <a:r>
              <a:rPr b="0" i="0" lang="en-US" sz="1800" u="none" cap="none" strike="noStrike">
                <a:solidFill>
                  <a:srgbClr val="0000DD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DD"/>
                </a:solidFill>
                <a:latin typeface="Arial"/>
                <a:ea typeface="Arial"/>
                <a:cs typeface="Arial"/>
                <a:sym typeface="Arial"/>
              </a:rPr>
              <a:t>nota da primeira prova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DD"/>
                </a:solidFill>
                <a:latin typeface="Arial"/>
                <a:ea typeface="Arial"/>
                <a:cs typeface="Arial"/>
                <a:sym typeface="Arial"/>
              </a:rPr>
              <a:t>nota da segunda prova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1800" u="none" cap="none" strike="noStrike">
                <a:solidFill>
                  <a:srgbClr val="0000DD"/>
                </a:solidFill>
                <a:latin typeface="Arial"/>
                <a:ea typeface="Arial"/>
                <a:cs typeface="Arial"/>
                <a:sym typeface="Arial"/>
              </a:rPr>
              <a:t>nota da terceira prova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616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Permita ao usuário entrar com os dados de 5 alunos.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616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Encontre o aluno com maior nota da primeira prova.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616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Encontre o aluno com maior média geral.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616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Encontre o aluno com menor média geral.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616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Para cada aluno diga se ele foi aprovado ou reprovado, considerando o valor 6 para aprovação.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/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br>
              <a:rPr lang="en-US" sz="1800"/>
            </a:b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Abstrato de Dado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311760" y="1080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considerarmos a definição de estruturas complexas da última aula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structs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), podemos criar tipos compostos e que representam de maneira mais fidedigna elementos do mundo real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Lembrando que a linguagem C tem apenas o conjunto restrito de tipos: int, float, char … e operações sobre eles: +, -, * ...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Utilizando 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structs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podemos criar tipos mais complexos e operações que possam ser executadas sobre estes tipos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criar um </a:t>
            </a:r>
            <a:r>
              <a:rPr b="0" i="0" lang="en-US" sz="16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tipo fração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(numerador e denominador) e operações sobre o tipo criado (ou o tipo abstrato de dado criado)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0" lang="en-US" sz="1600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tipofrac</a:t>
            </a:r>
            <a:r>
              <a:rPr b="0" lang="en-US" sz="16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 myfrac1, myfrac2, myfrac3;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0" lang="en-US" sz="16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myfrac1=atrib_fracao(4,8);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                     myfrac2=atrib_fracao(3,8);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                     myfrac3=soma_frac(myfrac1,myfrac2);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                     imp_frac(myfrac3); // pode imprimir  </a:t>
            </a:r>
            <a:r>
              <a:rPr b="0" lang="en-US" sz="1600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7/8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6192000" y="3648960"/>
            <a:ext cx="29286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tipofrac atrib_fracao (int n, int d)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    tipofrac f;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    f.numerador=n;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    f.denominador=d;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     return f;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5983B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calcular a </a:t>
            </a:r>
            <a:r>
              <a:rPr lang="en-US">
                <a:solidFill>
                  <a:srgbClr val="595959"/>
                </a:solidFill>
              </a:rPr>
              <a:t>distância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euclidiana? (distância entre os pontos)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calcular a distancia euclidiana?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3856675" y="2372050"/>
            <a:ext cx="4975200" cy="1942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{-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{-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,-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"%.5lf </a:t>
            </a:r>
            <a:r>
              <a:rPr b="0" lang="en-US" sz="1050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25" y="1684093"/>
            <a:ext cx="2083475" cy="5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calcular a distancia euclidiana?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/>
          <p:nvPr/>
        </p:nvSpPr>
        <p:spPr>
          <a:xfrm>
            <a:off x="3856680" y="2636640"/>
            <a:ext cx="5124600" cy="143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distanciaEuclidiana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Até agora, vimos variáveis escalares e arranjos (matriz e vetor)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Todos armazenam tipos homogêneos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Propriedades importantes de um arranjo: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Todos os elementos são do mesmo tipo (homogêneo)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selecionar um elemento, devemos especificar sua posição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Usamos uma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armazenar uma coleção de dados de tipos possivelmente diferentes (heterogêneos)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Propriedades importantes de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elementos (membros) de uma struct podem ser de tipos diferentes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selecionar um elemento de uma struct, devemos </a:t>
            </a:r>
            <a:r>
              <a:rPr lang="en-US" sz="1600">
                <a:solidFill>
                  <a:srgbClr val="595959"/>
                </a:solidFill>
              </a:rPr>
              <a:t>especificar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caminho até o elemento: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variavel_estrutura</a:t>
            </a:r>
            <a:r>
              <a:rPr lang="en-US" sz="1800">
                <a:solidFill>
                  <a:schemeClr val="dk1"/>
                </a:solidFill>
              </a:rPr>
              <a:t>.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calcular a distancia euclidiana?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precisar utilizar essa função de novo, eu tenho que copiar colar no novo programa?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6"/>
          <p:cNvSpPr/>
          <p:nvPr/>
        </p:nvSpPr>
        <p:spPr>
          <a:xfrm>
            <a:off x="3856680" y="2636640"/>
            <a:ext cx="5124600" cy="143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distanciaEuclidiana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Imagine a representação de ponto em um plano de duas dimensões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Teremos duas coordenadas 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calcular a distancia euclidiana?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eu precisar utilizar essa função de novo, eu tenho que copiar colar no novo programa?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7"/>
          <p:cNvSpPr/>
          <p:nvPr/>
        </p:nvSpPr>
        <p:spPr>
          <a:xfrm>
            <a:off x="989280" y="2372040"/>
            <a:ext cx="15810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Ponto;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7"/>
          <p:cNvSpPr/>
          <p:nvPr/>
        </p:nvSpPr>
        <p:spPr>
          <a:xfrm>
            <a:off x="3856680" y="2636640"/>
            <a:ext cx="5124600" cy="143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distanciaEuclidiana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10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760" y="2130840"/>
            <a:ext cx="2086200" cy="20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Utilizamos nesses casos os Tipo Abstrato de Dado (TAD)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TAD especifica o tipo de dado (domínio de operações) sem referência a detalhes da 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Permite maior flexibilidade no desenvolvimento, principalmente na manutenção do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programador não sabe como o TAD foi implementado, as implementações ficam “escondidas”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TAD especifica tudo o que precisa saber para usar um determinado tipo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TAD divide o sistema em: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Programas de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Utilizamos nesses casos os Tipos Abstratos de Dados (TAD)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TAD especifica o tipo de dado (domínio de operações) sem referência a detalhes da 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Permite maior flexibilidade no desenvolvimento, principalmente na manutenção do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programador não sabe como o TAD foi implementado, as implementações ficam “escondidas”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TAD especifica tudo o que precisa saber para usar um determinado tipo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TAD divide o sistema em: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Programas de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357840" y="1149120"/>
            <a:ext cx="8268900" cy="3048000"/>
          </a:xfrm>
          <a:prstGeom prst="rect">
            <a:avLst/>
          </a:prstGeom>
          <a:solidFill>
            <a:srgbClr val="FFFFFF">
              <a:alpha val="5373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480" y="1017720"/>
            <a:ext cx="4051080" cy="334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9"/>
          <p:cNvSpPr/>
          <p:nvPr/>
        </p:nvSpPr>
        <p:spPr>
          <a:xfrm>
            <a:off x="6570720" y="4787280"/>
            <a:ext cx="2458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Créditos: Profa Patrícia Dockhorn Costa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/>
        </p:nvSpPr>
        <p:spPr>
          <a:xfrm>
            <a:off x="311760" y="1152360"/>
            <a:ext cx="85200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TAD é representado por dois documentos (programas)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Especificação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Chamado de arquivo de cabeçalho em C (</a:t>
            </a:r>
            <a:r>
              <a:rPr b="0" i="0" lang="en-US" sz="1400" u="none" cap="none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nomeado como </a:t>
            </a:r>
            <a:r>
              <a:rPr b="0" i="0" lang="en-US" sz="14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nome_arquivo.h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Efetivamente implementa as funções declaradas no cabeçalho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Geralmente tem o mesmo nome do .h mas .c (</a:t>
            </a:r>
            <a:r>
              <a:rPr b="0" i="0" lang="en-US" sz="14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nome_arquivo.c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0"/>
          <p:cNvSpPr/>
          <p:nvPr/>
        </p:nvSpPr>
        <p:spPr>
          <a:xfrm>
            <a:off x="6570720" y="4787280"/>
            <a:ext cx="2458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Créditos: Profa Patrícia Dockhorn Costa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/>
        </p:nvSpPr>
        <p:spPr>
          <a:xfrm>
            <a:off x="311760" y="111924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Cabeçalho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1"/>
          <p:cNvSpPr/>
          <p:nvPr/>
        </p:nvSpPr>
        <p:spPr>
          <a:xfrm>
            <a:off x="6570720" y="4787280"/>
            <a:ext cx="2458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Créditos: Profa. Patrícia Dockhorn Costa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1"/>
          <p:cNvSpPr/>
          <p:nvPr/>
        </p:nvSpPr>
        <p:spPr>
          <a:xfrm>
            <a:off x="923040" y="2122200"/>
            <a:ext cx="4489500" cy="147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distanciaEuclidiana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x, int y);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1"/>
          <p:cNvSpPr/>
          <p:nvPr/>
        </p:nvSpPr>
        <p:spPr>
          <a:xfrm>
            <a:off x="4139640" y="1915200"/>
            <a:ext cx="1273200" cy="20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</a:rPr>
              <a:t>plano Cartesiano</a:t>
            </a:r>
            <a:r>
              <a:rPr b="0" lang="en-US" sz="1000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/>
        </p:nvSpPr>
        <p:spPr>
          <a:xfrm>
            <a:off x="311760" y="111924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2"/>
          <p:cNvSpPr/>
          <p:nvPr/>
        </p:nvSpPr>
        <p:spPr>
          <a:xfrm>
            <a:off x="6570720" y="4787280"/>
            <a:ext cx="2458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Créditos: Profa Patrícia Dockhorn Costa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2"/>
          <p:cNvSpPr/>
          <p:nvPr/>
        </p:nvSpPr>
        <p:spPr>
          <a:xfrm>
            <a:off x="923040" y="2122200"/>
            <a:ext cx="6369600" cy="255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&lt;stdlib.h&gt;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"planoCartesiano.h"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distanciaEuclidiana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8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8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8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8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0" lang="en-US" sz="8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lang="en-US" sz="850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8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8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setPonto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lang="en-US" sz="8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Ponto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8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8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x, int y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p1-&gt;x=x;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p1-&gt;y=y;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8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/>
          <p:nvPr/>
        </p:nvSpPr>
        <p:spPr>
          <a:xfrm>
            <a:off x="6019560" y="1915200"/>
            <a:ext cx="1273200" cy="20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planoCartesiano.c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1512000" y="2430000"/>
            <a:ext cx="1620000" cy="216000"/>
          </a:xfrm>
          <a:prstGeom prst="ellipse">
            <a:avLst/>
          </a:prstGeom>
          <a:solidFill>
            <a:srgbClr val="FFFF00">
              <a:alpha val="4980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/>
        </p:nvSpPr>
        <p:spPr>
          <a:xfrm>
            <a:off x="311760" y="111924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Uso por outros programas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Compilação </a:t>
            </a:r>
            <a:r>
              <a:rPr b="0" lang="en-US" sz="1800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gcc -Wall 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principal.c</a:t>
            </a:r>
            <a:r>
              <a:rPr b="0" lang="en-US" sz="1800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planoCartesiano.c</a:t>
            </a:r>
            <a:r>
              <a:rPr b="0" lang="en-US" sz="1800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 -o principal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3"/>
          <p:cNvSpPr txBox="1"/>
          <p:nvPr/>
        </p:nvSpPr>
        <p:spPr>
          <a:xfrm>
            <a:off x="1440000" y="1553880"/>
            <a:ext cx="6660000" cy="26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#include &lt;math.h&gt;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b="1" lang="en-US" sz="1400" strike="noStrike">
                <a:solidFill>
                  <a:srgbClr val="FFDBB6"/>
                </a:solidFill>
                <a:latin typeface="Arial"/>
                <a:ea typeface="Arial"/>
                <a:cs typeface="Arial"/>
                <a:sym typeface="Arial"/>
              </a:rPr>
              <a:t>"planoCartesiano.h"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Ponto pt1, pt2;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setPonto(&amp;pt1,10,15);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setPonto(&amp;pt2,60,35);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printf(“%.5lf”,</a:t>
            </a:r>
            <a:r>
              <a:rPr b="1" lang="en-US">
                <a:solidFill>
                  <a:srgbClr val="FFFF00"/>
                </a:solidFill>
              </a:rPr>
              <a:t>distancia Euclidiana</a:t>
            </a: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(pt1,pt2);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/>
        </p:nvSpPr>
        <p:spPr>
          <a:xfrm>
            <a:off x="311760" y="1152360"/>
            <a:ext cx="85200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</a:t>
            </a:r>
            <a:r>
              <a:rPr lang="en-US">
                <a:solidFill>
                  <a:srgbClr val="595959"/>
                </a:solidFill>
              </a:rPr>
              <a:t>um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TAD que represente frações e as operações sobre as mesmas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Multiplicação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Divisão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Opcional: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Adição e subtração (tem que calcular o MMC)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4"/>
          <p:cNvSpPr txBox="1"/>
          <p:nvPr/>
        </p:nvSpPr>
        <p:spPr>
          <a:xfrm>
            <a:off x="2673000" y="3153960"/>
            <a:ext cx="3798000" cy="197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mmc(int a,int b)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div;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if(b == 0) return a;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div = (a*b)/(</a:t>
            </a: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mdc(a,b)</a:t>
            </a: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return (div); 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declaração de variáveis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405000" y="1017726"/>
            <a:ext cx="85200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declarar variáveis que são structs, podemos escrever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Representação de </a:t>
            </a:r>
            <a:r>
              <a:rPr i="0" lang="en-US" sz="1800" u="none" cap="none" strike="noStrike">
                <a:solidFill>
                  <a:srgbClr val="333333"/>
                </a:solidFill>
              </a:rPr>
              <a:t>data1</a:t>
            </a:r>
            <a:r>
              <a:rPr i="0" lang="en-US" sz="1800" u="none" cap="none" strike="noStrike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memória do computador: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nomes dos membros de uma struct não conflitam com outros nomes de fora da struct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989280" y="160992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4129550" y="1609925"/>
            <a:ext cx="38112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tfunc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func1, func2;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9"/>
          <p:cNvGrpSpPr/>
          <p:nvPr/>
        </p:nvGrpSpPr>
        <p:grpSpPr>
          <a:xfrm>
            <a:off x="1695960" y="3462480"/>
            <a:ext cx="3197880" cy="572040"/>
            <a:chOff x="1695960" y="3462480"/>
            <a:chExt cx="3197880" cy="572040"/>
          </a:xfrm>
        </p:grpSpPr>
        <p:sp>
          <p:nvSpPr>
            <p:cNvPr id="130" name="Google Shape;130;p29"/>
            <p:cNvSpPr/>
            <p:nvPr/>
          </p:nvSpPr>
          <p:spPr>
            <a:xfrm>
              <a:off x="2761920" y="34624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2029680" y="3699000"/>
              <a:ext cx="4561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dia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29"/>
            <p:cNvGrpSpPr/>
            <p:nvPr/>
          </p:nvGrpSpPr>
          <p:grpSpPr>
            <a:xfrm>
              <a:off x="1695960" y="3462480"/>
              <a:ext cx="3197880" cy="572040"/>
              <a:chOff x="1695960" y="3462480"/>
              <a:chExt cx="3197880" cy="572040"/>
            </a:xfrm>
          </p:grpSpPr>
          <p:sp>
            <p:nvSpPr>
              <p:cNvPr id="133" name="Google Shape;133;p29"/>
              <p:cNvSpPr/>
              <p:nvPr/>
            </p:nvSpPr>
            <p:spPr>
              <a:xfrm>
                <a:off x="1695960" y="3462480"/>
                <a:ext cx="1065960" cy="29232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>
                <a:off x="3827880" y="3462480"/>
                <a:ext cx="1065960" cy="292320"/>
              </a:xfrm>
              <a:prstGeom prst="rect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9"/>
              <p:cNvSpPr/>
              <p:nvPr/>
            </p:nvSpPr>
            <p:spPr>
              <a:xfrm>
                <a:off x="3075840" y="3699000"/>
                <a:ext cx="551520" cy="335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333333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mes</a:t>
                </a:r>
                <a:endParaRPr b="0" i="0" sz="9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p29"/>
            <p:cNvSpPr/>
            <p:nvPr/>
          </p:nvSpPr>
          <p:spPr>
            <a:xfrm>
              <a:off x="4183920" y="369900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ano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/>
          <p:nvPr/>
        </p:nvSpPr>
        <p:spPr>
          <a:xfrm>
            <a:off x="989280" y="3421080"/>
            <a:ext cx="7063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inicialização de variáveis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arranjos, variáveis que são structs podem ser inicializadas quando declaradas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989275" y="1914850"/>
            <a:ext cx="30801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 = {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2003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 = {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2008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4129548" y="1914850"/>
            <a:ext cx="4901100" cy="12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tfunc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 = {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51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"Jose Silva"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5000.00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func2 = {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89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"Maria Souza"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i="0" lang="en-US" sz="1100" u="none" cap="none" strike="noStrike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-US" sz="11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i="0" lang="en-US" sz="1100" u="none" cap="none" strike="noStrike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00.00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operações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05000" y="1017720"/>
            <a:ext cx="8520120" cy="12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acessar um membro de uma variável que é uma struct, devemos especificar o caminho até o elemento. Opções: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var_estrutura.elemento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var_estrutura-&gt;elemento (veremos mais tarde)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989280" y="288684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4129560" y="288684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tfunc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func1,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989280" y="4334400"/>
            <a:ext cx="4824720" cy="57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"Dia: %d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data1.dia);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"Nome do funcionario: %s</a:t>
            </a:r>
            <a:r>
              <a:rPr b="1" i="0" lang="en-US" sz="1100" u="none" cap="none" strike="noStrike">
                <a:solidFill>
                  <a:srgbClr val="BB6622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func1.nome);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4464000" y="4680000"/>
            <a:ext cx="144000" cy="144000"/>
          </a:xfrm>
          <a:prstGeom prst="ellipse">
            <a:avLst/>
          </a:prstGeom>
          <a:solidFill>
            <a:srgbClr val="FFFF00">
              <a:alpha val="49803"/>
            </a:srgbClr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operações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atribuir valores aos membros de uma variável que é uma struct e usá-los em operações aritméticas (quando cabível)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989280" y="3362400"/>
            <a:ext cx="5085720" cy="10072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data1.dia = 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media = (func1.salario + func2.salario) / 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scanf(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data2.mes);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scanf(</a:t>
            </a:r>
            <a:r>
              <a:rPr b="0" i="0" lang="en-US" sz="1100" u="none" cap="none" strike="noStrike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"%lf"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1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func1.salario);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989280" y="1820040"/>
            <a:ext cx="28461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4129560" y="1820040"/>
            <a:ext cx="28461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tfunc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func1,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operações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Diferentemente dos arranjos, podemos usar o operador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atribuir uma struct a outra struct - desde que as structs sejam de tipos compatíveis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efeito do comando</a:t>
            </a:r>
            <a:r>
              <a:rPr i="0" lang="en-US" sz="15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data1 = data2;</a:t>
            </a:r>
            <a:r>
              <a:rPr i="0" lang="en-US" sz="15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copiar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data2.dia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data1.dia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data2.mes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data1.mes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data2.ano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i="0" lang="en-US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data1.ano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989280" y="3362400"/>
            <a:ext cx="4824720" cy="57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data1 =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func2 = func1;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989280" y="1820040"/>
            <a:ext cx="28461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129560" y="1820040"/>
            <a:ext cx="28461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tfunc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func1,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nomeando tipos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Criar variáveis do tipo </a:t>
            </a:r>
            <a:r>
              <a:rPr b="0" i="0" lang="en-US" sz="18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Opção 1 (j</a:t>
            </a:r>
            <a:r>
              <a:rPr lang="en-US" sz="1800">
                <a:solidFill>
                  <a:srgbClr val="595959"/>
                </a:solidFill>
              </a:rPr>
              <a:t>á vista)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Definir </a:t>
            </a:r>
            <a:r>
              <a:rPr lang="en-US" sz="1800">
                <a:solidFill>
                  <a:srgbClr val="595959"/>
                </a:solidFill>
              </a:rPr>
              <a:t>como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struct </a:t>
            </a:r>
            <a:r>
              <a:rPr lang="en-US" sz="1800">
                <a:solidFill>
                  <a:srgbClr val="FF4000"/>
                </a:solidFill>
              </a:rPr>
              <a:t>nome</a:t>
            </a:r>
            <a:r>
              <a:rPr b="0" i="0" lang="en-US" sz="18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nome_va</a:t>
            </a:r>
            <a:r>
              <a:rPr lang="en-US" sz="1800">
                <a:solidFill>
                  <a:srgbClr val="0000FF"/>
                </a:solidFill>
              </a:rPr>
              <a:t>r</a:t>
            </a:r>
            <a:r>
              <a:rPr lang="en-US" sz="1800">
                <a:solidFill>
                  <a:srgbClr val="FF4000"/>
                </a:solidFill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Nas declarações acima, não é possível omitir a palavra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989280" y="3335040"/>
            <a:ext cx="6383400" cy="57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/* duas variáveis do tipo estrutura são criadas data1 e data2 */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158466"/>
                </a:solidFill>
                <a:latin typeface="Roboto Mono"/>
                <a:ea typeface="Roboto Mono"/>
                <a:cs typeface="Roboto Mono"/>
                <a:sym typeface="Roboto Mono"/>
              </a:rPr>
              <a:t>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                     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989280" y="1896240"/>
            <a:ext cx="2846100" cy="10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tdata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Structs - nomeando tipos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Criar variáveis do tipo </a:t>
            </a:r>
            <a:r>
              <a:rPr b="0" i="0" lang="en-US" sz="18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Opção 2: Definir um novo tipo usando </a:t>
            </a:r>
            <a:r>
              <a:rPr i="0" lang="en-US" sz="15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endParaRPr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989280" y="193572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0" i="0" lang="en-US" sz="1100" u="none" cap="none" strike="noStrike">
                <a:solidFill>
                  <a:srgbClr val="FF4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4129560" y="193572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0" i="0" lang="en-US" sz="1100" u="none" cap="none" strike="noStrike">
                <a:solidFill>
                  <a:srgbClr val="FF4000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989280" y="3167640"/>
            <a:ext cx="4824720" cy="57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4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data1, data2;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4000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func1, func2;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1997280" y="3879720"/>
            <a:ext cx="2846160" cy="10713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dia;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mes;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ano;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40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 tdata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Data;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