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uarte@uffs.edu.br" TargetMode="External"/><Relationship Id="rId4" Type="http://schemas.openxmlformats.org/officeDocument/2006/relationships/hyperlink" Target="mailto:claunir.pavan@uffs.edu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11750" y="3202537"/>
            <a:ext cx="85200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Prof. Denio Duarte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duarte@uffs.edu.br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</a:rPr>
              <a:t>Prof. Claunir Pavan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claunir.pavan@uffs.edu.br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/>
        </p:nvSpPr>
        <p:spPr>
          <a:xfrm>
            <a:off x="4608350" y="2331350"/>
            <a:ext cx="16200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3 x 4 &lt;= 3 + (9)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(6)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(3)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(0)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2520000" y="1270800"/>
            <a:ext cx="54879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n==0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0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base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caso contrário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m+mult(m,n-1)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recursivo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6"/>
          <p:cNvSpPr txBox="1"/>
          <p:nvPr/>
        </p:nvSpPr>
        <p:spPr>
          <a:xfrm>
            <a:off x="1108574" y="1450800"/>
            <a:ext cx="117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mult(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m,n)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6"/>
          <p:cNvSpPr/>
          <p:nvPr/>
        </p:nvSpPr>
        <p:spPr>
          <a:xfrm>
            <a:off x="2196000" y="1270800"/>
            <a:ext cx="360001" cy="719999"/>
          </a:xfrm>
          <a:custGeom>
            <a:rect b="b" l="l" r="r" t="t"/>
            <a:pathLst>
              <a:path extrusionOk="0" h="2002" w="1002">
                <a:moveTo>
                  <a:pt x="1001" y="0"/>
                </a:moveTo>
                <a:cubicBezTo>
                  <a:pt x="750" y="0"/>
                  <a:pt x="500" y="83"/>
                  <a:pt x="500" y="166"/>
                </a:cubicBezTo>
                <a:lnTo>
                  <a:pt x="500" y="833"/>
                </a:lnTo>
                <a:cubicBezTo>
                  <a:pt x="500" y="917"/>
                  <a:pt x="250" y="1000"/>
                  <a:pt x="0" y="1000"/>
                </a:cubicBezTo>
                <a:cubicBezTo>
                  <a:pt x="250" y="1000"/>
                  <a:pt x="500" y="1083"/>
                  <a:pt x="500" y="1167"/>
                </a:cubicBezTo>
                <a:lnTo>
                  <a:pt x="500" y="1834"/>
                </a:lnTo>
                <a:cubicBezTo>
                  <a:pt x="500" y="1917"/>
                  <a:pt x="750" y="2001"/>
                  <a:pt x="1001" y="2001"/>
                </a:cubicBezTo>
              </a:path>
            </a:pathLst>
          </a:custGeom>
          <a:noFill/>
          <a:ln cap="flat" cmpd="sng" w="1907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6"/>
          <p:cNvSpPr txBox="1"/>
          <p:nvPr/>
        </p:nvSpPr>
        <p:spPr>
          <a:xfrm>
            <a:off x="1620000" y="2331350"/>
            <a:ext cx="22050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3 x 4 =&gt; 3 + (3 x 3)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	</a:t>
            </a:r>
            <a:r>
              <a:rPr b="1" lang="en-US" sz="1600"/>
              <a:t>     </a:t>
            </a: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3 + (3 x 2)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(3 x 1)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(3 x 0)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36"/>
          <p:cNvCxnSpPr/>
          <p:nvPr/>
        </p:nvCxnSpPr>
        <p:spPr>
          <a:xfrm flipH="1">
            <a:off x="3444600" y="2386800"/>
            <a:ext cx="9600" cy="1006200"/>
          </a:xfrm>
          <a:prstGeom prst="straightConnector1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" name="Google Shape;228;p36"/>
          <p:cNvCxnSpPr/>
          <p:nvPr/>
        </p:nvCxnSpPr>
        <p:spPr>
          <a:xfrm flipH="1">
            <a:off x="4636800" y="2382120"/>
            <a:ext cx="7200" cy="963300"/>
          </a:xfrm>
          <a:prstGeom prst="straightConnector1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29" name="Google Shape;229;p36"/>
          <p:cNvSpPr txBox="1"/>
          <p:nvPr/>
        </p:nvSpPr>
        <p:spPr>
          <a:xfrm>
            <a:off x="6090600" y="3075000"/>
            <a:ext cx="272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6090600" y="2823360"/>
            <a:ext cx="272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6090600" y="2607720"/>
            <a:ext cx="272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6152150" y="2355050"/>
            <a:ext cx="427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2395200" y="2093760"/>
            <a:ext cx="1429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m    m  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950" y="3031425"/>
            <a:ext cx="152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950" y="2792975"/>
            <a:ext cx="152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950" y="2583725"/>
            <a:ext cx="152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950" y="2386800"/>
            <a:ext cx="15240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7"/>
          <p:cNvSpPr/>
          <p:nvPr/>
        </p:nvSpPr>
        <p:spPr>
          <a:xfrm>
            <a:off x="2196000" y="1270800"/>
            <a:ext cx="360001" cy="719999"/>
          </a:xfrm>
          <a:custGeom>
            <a:rect b="b" l="l" r="r" t="t"/>
            <a:pathLst>
              <a:path extrusionOk="0" h="2002" w="1002">
                <a:moveTo>
                  <a:pt x="1001" y="0"/>
                </a:moveTo>
                <a:cubicBezTo>
                  <a:pt x="750" y="0"/>
                  <a:pt x="500" y="83"/>
                  <a:pt x="500" y="166"/>
                </a:cubicBezTo>
                <a:lnTo>
                  <a:pt x="500" y="833"/>
                </a:lnTo>
                <a:cubicBezTo>
                  <a:pt x="500" y="917"/>
                  <a:pt x="250" y="1000"/>
                  <a:pt x="0" y="1000"/>
                </a:cubicBezTo>
                <a:cubicBezTo>
                  <a:pt x="250" y="1000"/>
                  <a:pt x="500" y="1083"/>
                  <a:pt x="500" y="1167"/>
                </a:cubicBezTo>
                <a:lnTo>
                  <a:pt x="500" y="1834"/>
                </a:lnTo>
                <a:cubicBezTo>
                  <a:pt x="500" y="1917"/>
                  <a:pt x="750" y="2001"/>
                  <a:pt x="1001" y="2001"/>
                </a:cubicBezTo>
              </a:path>
            </a:pathLst>
          </a:custGeom>
          <a:noFill/>
          <a:ln cap="flat" cmpd="sng" w="1907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37"/>
          <p:cNvCxnSpPr/>
          <p:nvPr/>
        </p:nvCxnSpPr>
        <p:spPr>
          <a:xfrm flipH="1">
            <a:off x="3443100" y="2363400"/>
            <a:ext cx="11100" cy="936000"/>
          </a:xfrm>
          <a:prstGeom prst="straightConnector1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" name="Google Shape;245;p37"/>
          <p:cNvSpPr txBox="1"/>
          <p:nvPr/>
        </p:nvSpPr>
        <p:spPr>
          <a:xfrm>
            <a:off x="3600360" y="3303360"/>
            <a:ext cx="3599700" cy="139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 multrec (int m, int n)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if (n==0) return 0;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return m+multrec(m,n-1);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}  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6631925" y="3822825"/>
            <a:ext cx="1100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endParaRPr b="0" sz="1800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7313349" y="4011000"/>
            <a:ext cx="1221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recursão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37"/>
          <p:cNvCxnSpPr/>
          <p:nvPr/>
        </p:nvCxnSpPr>
        <p:spPr>
          <a:xfrm rot="10800000">
            <a:off x="5592000" y="3995928"/>
            <a:ext cx="1005000" cy="0"/>
          </a:xfrm>
          <a:prstGeom prst="straightConnector1">
            <a:avLst/>
          </a:prstGeom>
          <a:noFill/>
          <a:ln cap="flat" cmpd="sng" w="126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" name="Google Shape;249;p37"/>
          <p:cNvCxnSpPr/>
          <p:nvPr/>
        </p:nvCxnSpPr>
        <p:spPr>
          <a:xfrm rot="10800000">
            <a:off x="6382512" y="4224528"/>
            <a:ext cx="1011300" cy="0"/>
          </a:xfrm>
          <a:prstGeom prst="straightConnector1">
            <a:avLst/>
          </a:prstGeom>
          <a:noFill/>
          <a:ln cap="flat" cmpd="sng" w="126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0" name="Google Shape;250;p37"/>
          <p:cNvSpPr txBox="1"/>
          <p:nvPr/>
        </p:nvSpPr>
        <p:spPr>
          <a:xfrm>
            <a:off x="2520000" y="1270800"/>
            <a:ext cx="54879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n==0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0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base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caso contrário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m+mult(m,n-1)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recursivo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1108574" y="1450800"/>
            <a:ext cx="117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mult(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m,n)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1620000" y="2331350"/>
            <a:ext cx="22050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3 x 4 =&gt; 3 + (3 x 3)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	</a:t>
            </a:r>
            <a:r>
              <a:rPr b="1" lang="en-US" sz="1600"/>
              <a:t>     </a:t>
            </a: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3 + (3 x 2)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(3 x 1)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(3 x 0)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2395200" y="2093760"/>
            <a:ext cx="1429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m    m  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4608350" y="2331350"/>
            <a:ext cx="16200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3 x 4 &lt;= 3 + (9)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(6)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(3)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(0)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37"/>
          <p:cNvCxnSpPr/>
          <p:nvPr/>
        </p:nvCxnSpPr>
        <p:spPr>
          <a:xfrm flipH="1">
            <a:off x="4636800" y="2382120"/>
            <a:ext cx="7200" cy="963300"/>
          </a:xfrm>
          <a:prstGeom prst="straightConnector1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56" name="Google Shape;256;p37"/>
          <p:cNvSpPr txBox="1"/>
          <p:nvPr/>
        </p:nvSpPr>
        <p:spPr>
          <a:xfrm>
            <a:off x="6090600" y="3075000"/>
            <a:ext cx="272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6090600" y="2823360"/>
            <a:ext cx="272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6090600" y="2607720"/>
            <a:ext cx="272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6152150" y="2355050"/>
            <a:ext cx="427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950" y="3031425"/>
            <a:ext cx="152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950" y="2792975"/>
            <a:ext cx="152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950" y="2583725"/>
            <a:ext cx="152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950" y="2386800"/>
            <a:ext cx="15240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8"/>
          <p:cNvSpPr txBox="1"/>
          <p:nvPr/>
        </p:nvSpPr>
        <p:spPr>
          <a:xfrm>
            <a:off x="3600350" y="3303350"/>
            <a:ext cx="3633900" cy="139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 multrec (int m, int n)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if (n==0) return 0;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return m+multrec(m,n-1);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}  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216720" y="3159360"/>
            <a:ext cx="3228900" cy="191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int multite(int m, int n)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int res=0,i;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for (i=1;i&lt;=n;i++)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   res+=m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return res;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8"/>
          <p:cNvSpPr/>
          <p:nvPr/>
        </p:nvSpPr>
        <p:spPr>
          <a:xfrm>
            <a:off x="2196000" y="1270800"/>
            <a:ext cx="360001" cy="719999"/>
          </a:xfrm>
          <a:custGeom>
            <a:rect b="b" l="l" r="r" t="t"/>
            <a:pathLst>
              <a:path extrusionOk="0" h="2002" w="1002">
                <a:moveTo>
                  <a:pt x="1001" y="0"/>
                </a:moveTo>
                <a:cubicBezTo>
                  <a:pt x="750" y="0"/>
                  <a:pt x="500" y="83"/>
                  <a:pt x="500" y="166"/>
                </a:cubicBezTo>
                <a:lnTo>
                  <a:pt x="500" y="833"/>
                </a:lnTo>
                <a:cubicBezTo>
                  <a:pt x="500" y="917"/>
                  <a:pt x="250" y="1000"/>
                  <a:pt x="0" y="1000"/>
                </a:cubicBezTo>
                <a:cubicBezTo>
                  <a:pt x="250" y="1000"/>
                  <a:pt x="500" y="1083"/>
                  <a:pt x="500" y="1167"/>
                </a:cubicBezTo>
                <a:lnTo>
                  <a:pt x="500" y="1834"/>
                </a:lnTo>
                <a:cubicBezTo>
                  <a:pt x="500" y="1917"/>
                  <a:pt x="750" y="2001"/>
                  <a:pt x="1001" y="2001"/>
                </a:cubicBezTo>
              </a:path>
            </a:pathLst>
          </a:custGeom>
          <a:noFill/>
          <a:ln cap="flat" cmpd="sng" w="1907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38"/>
          <p:cNvCxnSpPr/>
          <p:nvPr/>
        </p:nvCxnSpPr>
        <p:spPr>
          <a:xfrm flipH="1">
            <a:off x="3443100" y="2363400"/>
            <a:ext cx="11100" cy="936000"/>
          </a:xfrm>
          <a:prstGeom prst="straightConnector1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3" name="Google Shape;273;p38"/>
          <p:cNvSpPr txBox="1"/>
          <p:nvPr/>
        </p:nvSpPr>
        <p:spPr>
          <a:xfrm>
            <a:off x="2520000" y="1270800"/>
            <a:ext cx="54879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n==0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0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base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caso contrário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m+mult(m,n-1)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recursivo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1108574" y="1450800"/>
            <a:ext cx="117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mult(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m,n)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1620000" y="2331350"/>
            <a:ext cx="22050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3 x 4 =&gt; 3 + (3 x 3)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	</a:t>
            </a:r>
            <a:r>
              <a:rPr b="1" lang="en-US" sz="1600"/>
              <a:t>     </a:t>
            </a: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3 + (3 x 2)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(3 x 1)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(3 x 0)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8"/>
          <p:cNvSpPr txBox="1"/>
          <p:nvPr/>
        </p:nvSpPr>
        <p:spPr>
          <a:xfrm>
            <a:off x="2395200" y="2093760"/>
            <a:ext cx="1429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m    m  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4608350" y="2331350"/>
            <a:ext cx="16200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3 x 4 &lt;= 3 + (9)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(6)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(3)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(0)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38"/>
          <p:cNvCxnSpPr/>
          <p:nvPr/>
        </p:nvCxnSpPr>
        <p:spPr>
          <a:xfrm flipH="1">
            <a:off x="4636800" y="2382120"/>
            <a:ext cx="7200" cy="963300"/>
          </a:xfrm>
          <a:prstGeom prst="straightConnector1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79" name="Google Shape;279;p38"/>
          <p:cNvSpPr txBox="1"/>
          <p:nvPr/>
        </p:nvSpPr>
        <p:spPr>
          <a:xfrm>
            <a:off x="6090600" y="3075000"/>
            <a:ext cx="272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6090600" y="2823360"/>
            <a:ext cx="272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8"/>
          <p:cNvSpPr txBox="1"/>
          <p:nvPr/>
        </p:nvSpPr>
        <p:spPr>
          <a:xfrm>
            <a:off x="6090600" y="2607720"/>
            <a:ext cx="272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6152150" y="2355050"/>
            <a:ext cx="427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950" y="3031425"/>
            <a:ext cx="152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950" y="2792975"/>
            <a:ext cx="152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950" y="2583725"/>
            <a:ext cx="152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950" y="2386800"/>
            <a:ext cx="15240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8"/>
          <p:cNvSpPr txBox="1"/>
          <p:nvPr/>
        </p:nvSpPr>
        <p:spPr>
          <a:xfrm>
            <a:off x="6631925" y="3822825"/>
            <a:ext cx="1100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endParaRPr b="0" sz="1800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8"/>
          <p:cNvSpPr txBox="1"/>
          <p:nvPr/>
        </p:nvSpPr>
        <p:spPr>
          <a:xfrm>
            <a:off x="7313349" y="4011000"/>
            <a:ext cx="1221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recursão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38"/>
          <p:cNvCxnSpPr/>
          <p:nvPr/>
        </p:nvCxnSpPr>
        <p:spPr>
          <a:xfrm rot="10800000">
            <a:off x="5592000" y="3995928"/>
            <a:ext cx="1005000" cy="0"/>
          </a:xfrm>
          <a:prstGeom prst="straightConnector1">
            <a:avLst/>
          </a:prstGeom>
          <a:noFill/>
          <a:ln cap="flat" cmpd="sng" w="126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" name="Google Shape;290;p38"/>
          <p:cNvCxnSpPr/>
          <p:nvPr/>
        </p:nvCxnSpPr>
        <p:spPr>
          <a:xfrm rot="10800000">
            <a:off x="6382512" y="4224528"/>
            <a:ext cx="1011300" cy="0"/>
          </a:xfrm>
          <a:prstGeom prst="straightConnector1">
            <a:avLst/>
          </a:prstGeom>
          <a:noFill/>
          <a:ln cap="flat" cmpd="sng" w="126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/>
        </p:nvSpPr>
        <p:spPr>
          <a:xfrm>
            <a:off x="311760" y="1152360"/>
            <a:ext cx="8520120" cy="20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Exemplo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Fatorial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fatorial de um número é o </a:t>
            </a:r>
            <a:r>
              <a:rPr lang="en-US">
                <a:solidFill>
                  <a:srgbClr val="595959"/>
                </a:solidFill>
              </a:rPr>
              <a:t>resultado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da multiplicação do número por seus antecessores até 1 (por definição o fatorial de 0 é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n!= n x (n-1) x (n-2) x … x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Definição formal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2520000" y="3492360"/>
            <a:ext cx="475560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n==0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n==1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1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base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caso contrário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 x (n-1)!  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recursivo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1728000" y="3672360"/>
            <a:ext cx="3711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n!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2196000" y="3492360"/>
            <a:ext cx="360000" cy="720000"/>
          </a:xfrm>
          <a:custGeom>
            <a:rect b="b" l="l" r="r" t="t"/>
            <a:pathLst>
              <a:path extrusionOk="0" h="2002" w="1002">
                <a:moveTo>
                  <a:pt x="1001" y="0"/>
                </a:moveTo>
                <a:cubicBezTo>
                  <a:pt x="750" y="0"/>
                  <a:pt x="500" y="83"/>
                  <a:pt x="500" y="166"/>
                </a:cubicBezTo>
                <a:lnTo>
                  <a:pt x="500" y="833"/>
                </a:lnTo>
                <a:cubicBezTo>
                  <a:pt x="500" y="917"/>
                  <a:pt x="250" y="1000"/>
                  <a:pt x="0" y="1000"/>
                </a:cubicBezTo>
                <a:cubicBezTo>
                  <a:pt x="250" y="1000"/>
                  <a:pt x="500" y="1083"/>
                  <a:pt x="500" y="1167"/>
                </a:cubicBezTo>
                <a:lnTo>
                  <a:pt x="500" y="1834"/>
                </a:lnTo>
                <a:cubicBezTo>
                  <a:pt x="500" y="1917"/>
                  <a:pt x="750" y="2001"/>
                  <a:pt x="1001" y="2001"/>
                </a:cubicBezTo>
              </a:path>
            </a:pathLst>
          </a:custGeom>
          <a:noFill/>
          <a:ln cap="flat" cmpd="sng" w="1907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2520000" y="1440360"/>
            <a:ext cx="475560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n==0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n==1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1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base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caso contrário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 x (n-1)!  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recursivo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1728000" y="1620360"/>
            <a:ext cx="3711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n!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0"/>
          <p:cNvSpPr/>
          <p:nvPr/>
        </p:nvSpPr>
        <p:spPr>
          <a:xfrm>
            <a:off x="2196000" y="1440360"/>
            <a:ext cx="360000" cy="720000"/>
          </a:xfrm>
          <a:custGeom>
            <a:rect b="b" l="l" r="r" t="t"/>
            <a:pathLst>
              <a:path extrusionOk="0" h="2002" w="1002">
                <a:moveTo>
                  <a:pt x="1001" y="0"/>
                </a:moveTo>
                <a:cubicBezTo>
                  <a:pt x="750" y="0"/>
                  <a:pt x="500" y="83"/>
                  <a:pt x="500" y="166"/>
                </a:cubicBezTo>
                <a:lnTo>
                  <a:pt x="500" y="833"/>
                </a:lnTo>
                <a:cubicBezTo>
                  <a:pt x="500" y="917"/>
                  <a:pt x="250" y="1000"/>
                  <a:pt x="0" y="1000"/>
                </a:cubicBezTo>
                <a:cubicBezTo>
                  <a:pt x="250" y="1000"/>
                  <a:pt x="500" y="1083"/>
                  <a:pt x="500" y="1167"/>
                </a:cubicBezTo>
                <a:lnTo>
                  <a:pt x="500" y="1834"/>
                </a:lnTo>
                <a:cubicBezTo>
                  <a:pt x="500" y="1917"/>
                  <a:pt x="750" y="2001"/>
                  <a:pt x="1001" y="2001"/>
                </a:cubicBezTo>
              </a:path>
            </a:pathLst>
          </a:custGeom>
          <a:noFill/>
          <a:ln cap="flat" cmpd="sng" w="1907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0"/>
          <p:cNvSpPr txBox="1"/>
          <p:nvPr/>
        </p:nvSpPr>
        <p:spPr>
          <a:xfrm>
            <a:off x="2957760" y="2340000"/>
            <a:ext cx="3228840" cy="165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int fat(int n)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if (n==0 || n==1)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   return 1;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return n * fat(n-1);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7128000" y="2852400"/>
            <a:ext cx="1507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base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7128000" y="3320400"/>
            <a:ext cx="1507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recursão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40"/>
          <p:cNvCxnSpPr/>
          <p:nvPr/>
        </p:nvCxnSpPr>
        <p:spPr>
          <a:xfrm flipH="1">
            <a:off x="4795675" y="3038700"/>
            <a:ext cx="2320200" cy="29700"/>
          </a:xfrm>
          <a:prstGeom prst="straightConnector1">
            <a:avLst/>
          </a:prstGeom>
          <a:noFill/>
          <a:ln cap="flat" cmpd="sng" w="126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2" name="Google Shape;312;p40"/>
          <p:cNvCxnSpPr>
            <a:stCxn id="310" idx="1"/>
          </p:cNvCxnSpPr>
          <p:nvPr/>
        </p:nvCxnSpPr>
        <p:spPr>
          <a:xfrm flipH="1">
            <a:off x="5024400" y="3493500"/>
            <a:ext cx="2103600" cy="6900"/>
          </a:xfrm>
          <a:prstGeom prst="straightConnector1">
            <a:avLst/>
          </a:prstGeom>
          <a:noFill/>
          <a:ln cap="flat" cmpd="sng" w="126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1"/>
          <p:cNvSpPr txBox="1"/>
          <p:nvPr/>
        </p:nvSpPr>
        <p:spPr>
          <a:xfrm>
            <a:off x="2520000" y="1440360"/>
            <a:ext cx="475560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n==0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n==1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1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base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caso contrário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 x (n-1)!  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recursivo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1"/>
          <p:cNvSpPr txBox="1"/>
          <p:nvPr/>
        </p:nvSpPr>
        <p:spPr>
          <a:xfrm>
            <a:off x="1728000" y="1620360"/>
            <a:ext cx="3711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n!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1"/>
          <p:cNvSpPr/>
          <p:nvPr/>
        </p:nvSpPr>
        <p:spPr>
          <a:xfrm>
            <a:off x="2196000" y="1440360"/>
            <a:ext cx="360000" cy="720000"/>
          </a:xfrm>
          <a:custGeom>
            <a:rect b="b" l="l" r="r" t="t"/>
            <a:pathLst>
              <a:path extrusionOk="0" h="2002" w="1002">
                <a:moveTo>
                  <a:pt x="1001" y="0"/>
                </a:moveTo>
                <a:cubicBezTo>
                  <a:pt x="750" y="0"/>
                  <a:pt x="500" y="83"/>
                  <a:pt x="500" y="166"/>
                </a:cubicBezTo>
                <a:lnTo>
                  <a:pt x="500" y="833"/>
                </a:lnTo>
                <a:cubicBezTo>
                  <a:pt x="500" y="917"/>
                  <a:pt x="250" y="1000"/>
                  <a:pt x="0" y="1000"/>
                </a:cubicBezTo>
                <a:cubicBezTo>
                  <a:pt x="250" y="1000"/>
                  <a:pt x="500" y="1083"/>
                  <a:pt x="500" y="1167"/>
                </a:cubicBezTo>
                <a:lnTo>
                  <a:pt x="500" y="1834"/>
                </a:lnTo>
                <a:cubicBezTo>
                  <a:pt x="500" y="1917"/>
                  <a:pt x="750" y="2001"/>
                  <a:pt x="1001" y="2001"/>
                </a:cubicBezTo>
              </a:path>
            </a:pathLst>
          </a:custGeom>
          <a:noFill/>
          <a:ln cap="flat" cmpd="sng" w="1907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1"/>
          <p:cNvSpPr txBox="1"/>
          <p:nvPr/>
        </p:nvSpPr>
        <p:spPr>
          <a:xfrm>
            <a:off x="330120" y="2412000"/>
            <a:ext cx="3228840" cy="2436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 fat_it(int n)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int r=1, i;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if (n==0 || n==1)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   return r;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for (i=1;i&lt;=n;i++)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   r*=i;    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return r;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1"/>
          <p:cNvSpPr txBox="1"/>
          <p:nvPr/>
        </p:nvSpPr>
        <p:spPr>
          <a:xfrm>
            <a:off x="3948360" y="2721000"/>
            <a:ext cx="3228900" cy="165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int fat(int n)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if (n==0 || n==1)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   return 1;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return n * fat(n-1);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7432800" y="3233400"/>
            <a:ext cx="819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base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1"/>
          <p:cNvSpPr txBox="1"/>
          <p:nvPr/>
        </p:nvSpPr>
        <p:spPr>
          <a:xfrm>
            <a:off x="7432800" y="3701400"/>
            <a:ext cx="1216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recursão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41"/>
          <p:cNvCxnSpPr/>
          <p:nvPr/>
        </p:nvCxnSpPr>
        <p:spPr>
          <a:xfrm rot="10800000">
            <a:off x="5786200" y="3449300"/>
            <a:ext cx="1622400" cy="600"/>
          </a:xfrm>
          <a:prstGeom prst="straightConnector1">
            <a:avLst/>
          </a:prstGeom>
          <a:noFill/>
          <a:ln cap="flat" cmpd="sng" w="126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6" name="Google Shape;326;p41"/>
          <p:cNvCxnSpPr/>
          <p:nvPr/>
        </p:nvCxnSpPr>
        <p:spPr>
          <a:xfrm rot="10800000">
            <a:off x="6015075" y="3881425"/>
            <a:ext cx="1421400" cy="600"/>
          </a:xfrm>
          <a:prstGeom prst="straightConnector1">
            <a:avLst/>
          </a:prstGeom>
          <a:noFill/>
          <a:ln cap="flat" cmpd="sng" w="126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/>
        </p:nvSpPr>
        <p:spPr>
          <a:xfrm>
            <a:off x="311760" y="1152360"/>
            <a:ext cx="8520120" cy="82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Exemplos “bobinhos”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2"/>
          <p:cNvSpPr txBox="1"/>
          <p:nvPr/>
        </p:nvSpPr>
        <p:spPr>
          <a:xfrm>
            <a:off x="180000" y="1910880"/>
            <a:ext cx="3716280" cy="3478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void impvetasc(int *m, int t)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if (t &lt; 1) return;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impvetasc(m,t-1);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printf("%d\n",m[</a:t>
            </a:r>
            <a:r>
              <a:rPr b="1" lang="en-US" sz="1600" strike="noStrike">
                <a:solidFill>
                  <a:srgbClr val="729FCF"/>
                </a:solidFill>
                <a:latin typeface="Arial"/>
                <a:ea typeface="Arial"/>
                <a:cs typeface="Arial"/>
                <a:sym typeface="Arial"/>
              </a:rPr>
              <a:t>t-1</a:t>
            </a: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]);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int v[4]={1,2,3,4};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impvetasc(v,</a:t>
            </a:r>
            <a:r>
              <a:rPr b="1" lang="en-US" sz="1600" strike="noStrike">
                <a:solidFill>
                  <a:srgbClr val="729FC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2"/>
          <p:cNvSpPr txBox="1"/>
          <p:nvPr/>
        </p:nvSpPr>
        <p:spPr>
          <a:xfrm>
            <a:off x="4788360" y="1910880"/>
            <a:ext cx="3838320" cy="3478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void impvetdesc(int *m, int t)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if (t &lt; 0) return;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printf("%d\n",m[</a:t>
            </a:r>
            <a:r>
              <a:rPr b="1" lang="en-US" sz="1600" strike="noStrike">
                <a:solidFill>
                  <a:srgbClr val="729FCF"/>
                </a:solidFill>
                <a:latin typeface="Arial"/>
                <a:ea typeface="Arial"/>
                <a:cs typeface="Arial"/>
                <a:sym typeface="Arial"/>
              </a:rPr>
              <a:t>t-1</a:t>
            </a: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]);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impvetdesc(m,t-1);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int v[4]={1,2,3,4};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impvetdesc(v,</a:t>
            </a:r>
            <a:r>
              <a:rPr b="1" lang="en-US" sz="1600" strike="noStrike">
                <a:solidFill>
                  <a:srgbClr val="729FC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50"/>
              <a:buFont typeface="Noto Sans Symbols"/>
              <a:buAutoNum type="arabicPeriod"/>
            </a:pPr>
            <a:r>
              <a:rPr b="0" lang="en-US" sz="245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Implemente uma função recursiva que, dados dois números inteiros base (b) e expoente (e), calcula o valor de b</a:t>
            </a:r>
            <a:r>
              <a:rPr b="0" baseline="30000" lang="en-US" sz="245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lang="en-US" sz="245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(e≥0).</a:t>
            </a:r>
            <a:endParaRPr b="0" sz="24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7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50"/>
              <a:buFont typeface="Noto Sans Symbols"/>
              <a:buAutoNum type="arabicPeriod"/>
            </a:pPr>
            <a:r>
              <a:rPr b="0" lang="en-US" sz="245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Implemente uma função recursiva que calcule o somatório se um vetor passado por parâmetro.</a:t>
            </a:r>
            <a:endParaRPr b="0" sz="24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18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50"/>
              <a:buFont typeface="Noto Sans Symbols"/>
              <a:buNone/>
            </a:pPr>
            <a:r>
              <a:t/>
            </a:r>
            <a:endParaRPr b="0" sz="24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24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24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3"/>
          <p:cNvSpPr txBox="1"/>
          <p:nvPr/>
        </p:nvSpPr>
        <p:spPr>
          <a:xfrm>
            <a:off x="3816000" y="2052720"/>
            <a:ext cx="4755600" cy="8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e==0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1             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base 1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e==1 </a:t>
            </a:r>
            <a:r>
              <a:rPr b="0" lang="en-US" sz="1800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b             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base 2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caso contrário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b x b</a:t>
            </a:r>
            <a:r>
              <a:rPr b="0" baseline="30000" lang="en-US" sz="1800" strike="noStrike">
                <a:latin typeface="Arial"/>
                <a:ea typeface="Arial"/>
                <a:cs typeface="Arial"/>
                <a:sym typeface="Arial"/>
              </a:rPr>
              <a:t>(e-1)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  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recursivo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3"/>
          <p:cNvSpPr txBox="1"/>
          <p:nvPr/>
        </p:nvSpPr>
        <p:spPr>
          <a:xfrm>
            <a:off x="2913247" y="2232725"/>
            <a:ext cx="490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30000" lang="en-US" sz="1800" strike="noStrike">
                <a:latin typeface="Arial"/>
                <a:ea typeface="Arial"/>
                <a:cs typeface="Arial"/>
                <a:sym typeface="Arial"/>
              </a:rPr>
              <a:t>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3"/>
          <p:cNvSpPr/>
          <p:nvPr/>
        </p:nvSpPr>
        <p:spPr>
          <a:xfrm>
            <a:off x="3492000" y="2052720"/>
            <a:ext cx="360000" cy="720000"/>
          </a:xfrm>
          <a:custGeom>
            <a:rect b="b" l="l" r="r" t="t"/>
            <a:pathLst>
              <a:path extrusionOk="0" h="2002" w="1002">
                <a:moveTo>
                  <a:pt x="1001" y="0"/>
                </a:moveTo>
                <a:cubicBezTo>
                  <a:pt x="750" y="0"/>
                  <a:pt x="500" y="83"/>
                  <a:pt x="500" y="166"/>
                </a:cubicBezTo>
                <a:lnTo>
                  <a:pt x="500" y="833"/>
                </a:lnTo>
                <a:cubicBezTo>
                  <a:pt x="500" y="917"/>
                  <a:pt x="250" y="1000"/>
                  <a:pt x="0" y="1000"/>
                </a:cubicBezTo>
                <a:cubicBezTo>
                  <a:pt x="250" y="1000"/>
                  <a:pt x="500" y="1083"/>
                  <a:pt x="500" y="1167"/>
                </a:cubicBezTo>
                <a:lnTo>
                  <a:pt x="500" y="1834"/>
                </a:lnTo>
                <a:cubicBezTo>
                  <a:pt x="500" y="1917"/>
                  <a:pt x="750" y="2001"/>
                  <a:pt x="1001" y="2001"/>
                </a:cubicBezTo>
              </a:path>
            </a:pathLst>
          </a:custGeom>
          <a:noFill/>
          <a:ln cap="flat" cmpd="sng" w="1907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3"/>
          <p:cNvSpPr txBox="1"/>
          <p:nvPr/>
        </p:nvSpPr>
        <p:spPr>
          <a:xfrm>
            <a:off x="2556000" y="3992040"/>
            <a:ext cx="475560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n==0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v[0]             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base 1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caso contrário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v[n] + v[n-1] 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recursivo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3"/>
          <p:cNvSpPr/>
          <p:nvPr/>
        </p:nvSpPr>
        <p:spPr>
          <a:xfrm>
            <a:off x="2232000" y="3992040"/>
            <a:ext cx="360000" cy="720000"/>
          </a:xfrm>
          <a:custGeom>
            <a:rect b="b" l="l" r="r" t="t"/>
            <a:pathLst>
              <a:path extrusionOk="0" h="2002" w="1002">
                <a:moveTo>
                  <a:pt x="1001" y="0"/>
                </a:moveTo>
                <a:cubicBezTo>
                  <a:pt x="750" y="0"/>
                  <a:pt x="500" y="83"/>
                  <a:pt x="500" y="166"/>
                </a:cubicBezTo>
                <a:lnTo>
                  <a:pt x="500" y="833"/>
                </a:lnTo>
                <a:cubicBezTo>
                  <a:pt x="500" y="917"/>
                  <a:pt x="250" y="1000"/>
                  <a:pt x="0" y="1000"/>
                </a:cubicBezTo>
                <a:cubicBezTo>
                  <a:pt x="250" y="1000"/>
                  <a:pt x="500" y="1083"/>
                  <a:pt x="500" y="1167"/>
                </a:cubicBezTo>
                <a:lnTo>
                  <a:pt x="500" y="1834"/>
                </a:lnTo>
                <a:cubicBezTo>
                  <a:pt x="500" y="1917"/>
                  <a:pt x="750" y="2001"/>
                  <a:pt x="1001" y="2001"/>
                </a:cubicBezTo>
              </a:path>
            </a:pathLst>
          </a:custGeom>
          <a:noFill/>
          <a:ln cap="flat" cmpd="sng" w="1907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311760" y="1152360"/>
            <a:ext cx="8520120" cy="136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5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3. Implemente uma função recursiva que calcule o máximo divisor comum (mdc) entre dois números.</a:t>
            </a:r>
            <a:endParaRPr b="0" sz="24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Por exemplo, o mdc de 12 e 18 é 6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Definição (Algoritmo de Euclides):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4"/>
          <p:cNvSpPr txBox="1"/>
          <p:nvPr/>
        </p:nvSpPr>
        <p:spPr>
          <a:xfrm>
            <a:off x="2304000" y="3060725"/>
            <a:ext cx="58434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n==0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m                    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base 1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caso contrário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mdc(n,m%n)   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recursivo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4"/>
          <p:cNvSpPr txBox="1"/>
          <p:nvPr/>
        </p:nvSpPr>
        <p:spPr>
          <a:xfrm>
            <a:off x="648000" y="3168720"/>
            <a:ext cx="12096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mdc (m,n)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4"/>
          <p:cNvSpPr/>
          <p:nvPr/>
        </p:nvSpPr>
        <p:spPr>
          <a:xfrm>
            <a:off x="1980000" y="2988720"/>
            <a:ext cx="360000" cy="720000"/>
          </a:xfrm>
          <a:custGeom>
            <a:rect b="b" l="l" r="r" t="t"/>
            <a:pathLst>
              <a:path extrusionOk="0" h="2002" w="1002">
                <a:moveTo>
                  <a:pt x="1001" y="0"/>
                </a:moveTo>
                <a:cubicBezTo>
                  <a:pt x="750" y="0"/>
                  <a:pt x="500" y="83"/>
                  <a:pt x="500" y="166"/>
                </a:cubicBezTo>
                <a:lnTo>
                  <a:pt x="500" y="833"/>
                </a:lnTo>
                <a:cubicBezTo>
                  <a:pt x="500" y="917"/>
                  <a:pt x="250" y="1000"/>
                  <a:pt x="0" y="1000"/>
                </a:cubicBezTo>
                <a:cubicBezTo>
                  <a:pt x="250" y="1000"/>
                  <a:pt x="500" y="1083"/>
                  <a:pt x="500" y="1167"/>
                </a:cubicBezTo>
                <a:lnTo>
                  <a:pt x="500" y="1834"/>
                </a:lnTo>
                <a:cubicBezTo>
                  <a:pt x="500" y="1917"/>
                  <a:pt x="750" y="2001"/>
                  <a:pt x="1001" y="2001"/>
                </a:cubicBezTo>
              </a:path>
            </a:pathLst>
          </a:custGeom>
          <a:noFill/>
          <a:ln cap="flat" cmpd="sng" w="1907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4"/>
          <p:cNvSpPr txBox="1"/>
          <p:nvPr/>
        </p:nvSpPr>
        <p:spPr>
          <a:xfrm>
            <a:off x="4975300" y="3861100"/>
            <a:ext cx="1519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8000"/>
                </a:solidFill>
              </a:rPr>
              <a:t>resto da divisão</a:t>
            </a:r>
            <a:endParaRPr>
              <a:solidFill>
                <a:srgbClr val="FF8000"/>
              </a:solidFill>
            </a:endParaRPr>
          </a:p>
        </p:txBody>
      </p:sp>
      <p:cxnSp>
        <p:nvCxnSpPr>
          <p:cNvPr id="356" name="Google Shape;356;p44"/>
          <p:cNvCxnSpPr>
            <a:stCxn id="355" idx="1"/>
          </p:cNvCxnSpPr>
          <p:nvPr/>
        </p:nvCxnSpPr>
        <p:spPr>
          <a:xfrm rot="10800000">
            <a:off x="4835800" y="3700750"/>
            <a:ext cx="139500" cy="39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É uma técnica de programação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Baseada no conceito de uma função chamar ela mesma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Alguns problemas são mais facilmente codificados utilizando a recursão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800" y="2825640"/>
            <a:ext cx="2628720" cy="174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/>
        </p:nvSpPr>
        <p:spPr>
          <a:xfrm>
            <a:off x="311750" y="1152350"/>
            <a:ext cx="8748000" cy="15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Todo processo disparado por um programa ocupa um espaço da memória RAM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Os processos de um programa são empilhados conforme a ordem que foram chamados (o último fica no topo da pilha)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6947250" y="1988700"/>
            <a:ext cx="2003400" cy="287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1" i="0" lang="en-US" sz="1400" u="none" cap="none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f1</a:t>
            </a:r>
            <a:r>
              <a:rPr b="1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   print(“Um\n”);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   return 0;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1" lang="en-US" sz="1400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f2</a:t>
            </a: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(){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   f1();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   return 1;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1" lang="en-US" sz="1400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(){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   f1();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   f2();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   return 0;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9"/>
          <p:cNvSpPr/>
          <p:nvPr/>
        </p:nvSpPr>
        <p:spPr>
          <a:xfrm>
            <a:off x="4176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5292000" y="4500000"/>
            <a:ext cx="1548000" cy="360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prt: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./main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29"/>
          <p:cNvCxnSpPr>
            <a:stCxn id="130" idx="2"/>
            <a:endCxn id="129" idx="2"/>
          </p:cNvCxnSpPr>
          <p:nvPr/>
        </p:nvCxnSpPr>
        <p:spPr>
          <a:xfrm rot="5400000">
            <a:off x="5345700" y="4140300"/>
            <a:ext cx="600" cy="14400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p29"/>
          <p:cNvSpPr/>
          <p:nvPr/>
        </p:nvSpPr>
        <p:spPr>
          <a:xfrm>
            <a:off x="3168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3168000" y="414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2160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/>
          <p:nvPr/>
        </p:nvSpPr>
        <p:spPr>
          <a:xfrm>
            <a:off x="1188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1188000" y="414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9"/>
          <p:cNvSpPr/>
          <p:nvPr/>
        </p:nvSpPr>
        <p:spPr>
          <a:xfrm>
            <a:off x="180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9"/>
          <p:cNvSpPr/>
          <p:nvPr/>
        </p:nvSpPr>
        <p:spPr>
          <a:xfrm>
            <a:off x="180000" y="414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/>
          <p:nvPr/>
        </p:nvSpPr>
        <p:spPr>
          <a:xfrm>
            <a:off x="180000" y="378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29"/>
          <p:cNvCxnSpPr>
            <a:stCxn id="129" idx="2"/>
            <a:endCxn id="132" idx="2"/>
          </p:cNvCxnSpPr>
          <p:nvPr/>
        </p:nvCxnSpPr>
        <p:spPr>
          <a:xfrm rot="5400000">
            <a:off x="4121700" y="4356300"/>
            <a:ext cx="600" cy="100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p29"/>
          <p:cNvCxnSpPr>
            <a:stCxn id="132" idx="2"/>
            <a:endCxn id="134" idx="2"/>
          </p:cNvCxnSpPr>
          <p:nvPr/>
        </p:nvCxnSpPr>
        <p:spPr>
          <a:xfrm rot="5400000">
            <a:off x="3113700" y="4356300"/>
            <a:ext cx="600" cy="100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29"/>
          <p:cNvCxnSpPr>
            <a:stCxn id="134" idx="2"/>
            <a:endCxn id="135" idx="2"/>
          </p:cNvCxnSpPr>
          <p:nvPr/>
        </p:nvCxnSpPr>
        <p:spPr>
          <a:xfrm rot="5400000">
            <a:off x="2123700" y="4374300"/>
            <a:ext cx="600" cy="97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" name="Google Shape;143;p29"/>
          <p:cNvCxnSpPr>
            <a:stCxn id="135" idx="2"/>
            <a:endCxn id="137" idx="2"/>
          </p:cNvCxnSpPr>
          <p:nvPr/>
        </p:nvCxnSpPr>
        <p:spPr>
          <a:xfrm rot="5400000">
            <a:off x="1133700" y="4356300"/>
            <a:ext cx="600" cy="100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" name="Google Shape;144;p29"/>
          <p:cNvSpPr txBox="1"/>
          <p:nvPr/>
        </p:nvSpPr>
        <p:spPr>
          <a:xfrm>
            <a:off x="504000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396036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295272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198108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97344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/>
        </p:nvSpPr>
        <p:spPr>
          <a:xfrm>
            <a:off x="311750" y="1152350"/>
            <a:ext cx="8760300" cy="15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Todo processo disparado por um programa ocupa um espaço da memória RAM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Os processos de um programa são empilhados conforme a ordem que foram chamados (o último fica no topo da pilha)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0"/>
          <p:cNvSpPr txBox="1"/>
          <p:nvPr/>
        </p:nvSpPr>
        <p:spPr>
          <a:xfrm>
            <a:off x="7707300" y="2086225"/>
            <a:ext cx="1364700" cy="22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1" lang="en-US" sz="1000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f1</a:t>
            </a:r>
            <a:r>
              <a:rPr b="1" lang="en-US" sz="1000" strike="noStrike">
                <a:latin typeface="Arial"/>
                <a:ea typeface="Arial"/>
                <a:cs typeface="Arial"/>
                <a:sym typeface="Arial"/>
              </a:rPr>
              <a:t>(){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latin typeface="Arial"/>
                <a:ea typeface="Arial"/>
                <a:cs typeface="Arial"/>
                <a:sym typeface="Arial"/>
              </a:rPr>
              <a:t>   print(“Um\n”);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latin typeface="Arial"/>
                <a:ea typeface="Arial"/>
                <a:cs typeface="Arial"/>
                <a:sym typeface="Arial"/>
              </a:rPr>
              <a:t>   return 0;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1" lang="en-US" sz="1000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f2</a:t>
            </a:r>
            <a:r>
              <a:rPr b="1" lang="en-US" sz="1000" strike="noStrike">
                <a:latin typeface="Arial"/>
                <a:ea typeface="Arial"/>
                <a:cs typeface="Arial"/>
                <a:sym typeface="Arial"/>
              </a:rPr>
              <a:t>(){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latin typeface="Arial"/>
                <a:ea typeface="Arial"/>
                <a:cs typeface="Arial"/>
                <a:sym typeface="Arial"/>
              </a:rPr>
              <a:t>   f1();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latin typeface="Arial"/>
                <a:ea typeface="Arial"/>
                <a:cs typeface="Arial"/>
                <a:sym typeface="Arial"/>
              </a:rPr>
              <a:t>   return 1;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1" lang="en-US" sz="1000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lang="en-US" sz="1000" strike="noStrike">
                <a:latin typeface="Arial"/>
                <a:ea typeface="Arial"/>
                <a:cs typeface="Arial"/>
                <a:sym typeface="Arial"/>
              </a:rPr>
              <a:t>(){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latin typeface="Arial"/>
                <a:ea typeface="Arial"/>
                <a:cs typeface="Arial"/>
                <a:sym typeface="Arial"/>
              </a:rPr>
              <a:t>   f1();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latin typeface="Arial"/>
                <a:ea typeface="Arial"/>
                <a:cs typeface="Arial"/>
                <a:sym typeface="Arial"/>
              </a:rPr>
              <a:t>   f2();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latin typeface="Arial"/>
                <a:ea typeface="Arial"/>
                <a:cs typeface="Arial"/>
                <a:sym typeface="Arial"/>
              </a:rPr>
              <a:t>   return 0; 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/>
          <p:nvPr/>
        </p:nvSpPr>
        <p:spPr>
          <a:xfrm>
            <a:off x="1800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/>
          <p:nvPr/>
        </p:nvSpPr>
        <p:spPr>
          <a:xfrm>
            <a:off x="1800000" y="414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0"/>
          <p:cNvSpPr/>
          <p:nvPr/>
        </p:nvSpPr>
        <p:spPr>
          <a:xfrm>
            <a:off x="720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0"/>
          <p:cNvSpPr/>
          <p:nvPr/>
        </p:nvSpPr>
        <p:spPr>
          <a:xfrm>
            <a:off x="6876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0"/>
          <p:cNvSpPr/>
          <p:nvPr/>
        </p:nvSpPr>
        <p:spPr>
          <a:xfrm>
            <a:off x="7866000" y="4500000"/>
            <a:ext cx="1206000" cy="360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prt: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./main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30"/>
          <p:cNvCxnSpPr>
            <a:stCxn id="160" idx="2"/>
            <a:endCxn id="159" idx="2"/>
          </p:cNvCxnSpPr>
          <p:nvPr/>
        </p:nvCxnSpPr>
        <p:spPr>
          <a:xfrm rot="5400000">
            <a:off x="7897200" y="4288800"/>
            <a:ext cx="600" cy="11430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p30"/>
          <p:cNvSpPr/>
          <p:nvPr/>
        </p:nvSpPr>
        <p:spPr>
          <a:xfrm>
            <a:off x="5868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5868000" y="414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/>
          <p:nvPr/>
        </p:nvSpPr>
        <p:spPr>
          <a:xfrm>
            <a:off x="4860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3888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3888000" y="414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2880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2880000" y="414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2880000" y="378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0"/>
          <p:cNvCxnSpPr>
            <a:stCxn id="159" idx="2"/>
            <a:endCxn id="162" idx="2"/>
          </p:cNvCxnSpPr>
          <p:nvPr/>
        </p:nvCxnSpPr>
        <p:spPr>
          <a:xfrm rot="5400000">
            <a:off x="6821700" y="4356300"/>
            <a:ext cx="600" cy="100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p30"/>
          <p:cNvCxnSpPr>
            <a:stCxn id="162" idx="2"/>
            <a:endCxn id="164" idx="2"/>
          </p:cNvCxnSpPr>
          <p:nvPr/>
        </p:nvCxnSpPr>
        <p:spPr>
          <a:xfrm rot="5400000">
            <a:off x="5813700" y="4356300"/>
            <a:ext cx="600" cy="100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p30"/>
          <p:cNvCxnSpPr>
            <a:stCxn id="164" idx="2"/>
            <a:endCxn id="165" idx="2"/>
          </p:cNvCxnSpPr>
          <p:nvPr/>
        </p:nvCxnSpPr>
        <p:spPr>
          <a:xfrm rot="5400000">
            <a:off x="4823700" y="4374300"/>
            <a:ext cx="600" cy="97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30"/>
          <p:cNvCxnSpPr>
            <a:stCxn id="165" idx="2"/>
            <a:endCxn id="167" idx="2"/>
          </p:cNvCxnSpPr>
          <p:nvPr/>
        </p:nvCxnSpPr>
        <p:spPr>
          <a:xfrm rot="5400000">
            <a:off x="3833700" y="4356300"/>
            <a:ext cx="600" cy="100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p30"/>
          <p:cNvSpPr txBox="1"/>
          <p:nvPr/>
        </p:nvSpPr>
        <p:spPr>
          <a:xfrm>
            <a:off x="774000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666036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565272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468108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367344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30"/>
          <p:cNvCxnSpPr>
            <a:stCxn id="167" idx="2"/>
            <a:endCxn id="156" idx="2"/>
          </p:cNvCxnSpPr>
          <p:nvPr/>
        </p:nvCxnSpPr>
        <p:spPr>
          <a:xfrm rot="5400000">
            <a:off x="2789700" y="4320300"/>
            <a:ext cx="600" cy="108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30"/>
          <p:cNvCxnSpPr>
            <a:stCxn id="156" idx="2"/>
            <a:endCxn id="158" idx="2"/>
          </p:cNvCxnSpPr>
          <p:nvPr/>
        </p:nvCxnSpPr>
        <p:spPr>
          <a:xfrm rot="5400000">
            <a:off x="1709700" y="4320300"/>
            <a:ext cx="600" cy="108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30"/>
          <p:cNvSpPr txBox="1"/>
          <p:nvPr/>
        </p:nvSpPr>
        <p:spPr>
          <a:xfrm>
            <a:off x="262980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158616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Funções iterativas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Funções tradicionais – que não se chamam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Funções recursivas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São chamadas por elas mesmas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Podem causar um </a:t>
            </a:r>
            <a:r>
              <a:rPr b="0" i="1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looping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infinito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usar isso para nosso benefício?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Quebramos o problema em partes menores, deixamos ele mais simples, e chamamos a função várias vezes até encontrar a resposta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usar isso para nosso benefício?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Quebramos o problema em partes menores, deixamos ele mais simples, e chamamos a função várias vezes até encontrar a forma mais simples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7650" y="2088800"/>
            <a:ext cx="4304100" cy="27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usar isso para nosso benefício?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Quebramos o problema em partes menores, deixamos ele mais simples, e chamamos a função várias vezes até encontrar a forma mais simples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Podemos decompor uma recursão por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Caso base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uma instância do problema solucionada facilmente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Chamadas recursivas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onde a função é definida em termos de si própria, realizando uma redução para seu caso básico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/>
        </p:nvSpPr>
        <p:spPr>
          <a:xfrm>
            <a:off x="311760" y="1152360"/>
            <a:ext cx="8520120" cy="82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Exemplo 1: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Multiplicação através de adições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 x 4 = 3 + 3 + 3 + 3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ou seja, 3+3+6 </a:t>
            </a:r>
            <a:r>
              <a:rPr b="0" i="0" lang="en-US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(3+3)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=&gt; 3 + 9 </a:t>
            </a:r>
            <a:r>
              <a:rPr b="0" i="0" lang="en-US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(3+6)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=&gt; 12 </a:t>
            </a:r>
            <a:r>
              <a:rPr b="0" i="0" lang="en-US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(3+9)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Definição formal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2520000" y="2736000"/>
            <a:ext cx="58956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n==0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0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base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caso contrário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m+mult(m,n-1)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recursivo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911871" y="2916000"/>
            <a:ext cx="1368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mult(m,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n)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2196000" y="2736000"/>
            <a:ext cx="360000" cy="720000"/>
          </a:xfrm>
          <a:custGeom>
            <a:rect b="b" l="l" r="r" t="t"/>
            <a:pathLst>
              <a:path extrusionOk="0" h="2002" w="1002">
                <a:moveTo>
                  <a:pt x="1001" y="0"/>
                </a:moveTo>
                <a:cubicBezTo>
                  <a:pt x="750" y="0"/>
                  <a:pt x="500" y="83"/>
                  <a:pt x="500" y="166"/>
                </a:cubicBezTo>
                <a:lnTo>
                  <a:pt x="500" y="833"/>
                </a:lnTo>
                <a:cubicBezTo>
                  <a:pt x="500" y="917"/>
                  <a:pt x="250" y="1000"/>
                  <a:pt x="0" y="1000"/>
                </a:cubicBezTo>
                <a:cubicBezTo>
                  <a:pt x="250" y="1000"/>
                  <a:pt x="500" y="1083"/>
                  <a:pt x="500" y="1167"/>
                </a:cubicBezTo>
                <a:lnTo>
                  <a:pt x="500" y="1834"/>
                </a:lnTo>
                <a:cubicBezTo>
                  <a:pt x="500" y="1917"/>
                  <a:pt x="750" y="2001"/>
                  <a:pt x="1001" y="2001"/>
                </a:cubicBezTo>
              </a:path>
            </a:pathLst>
          </a:custGeom>
          <a:noFill/>
          <a:ln cap="flat" cmpd="sng" w="1907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