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claunir.pav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Recursão e TAD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Prof. Claunir Pavan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claunir.pavan@uffs.edu.br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1760" y="1152360"/>
            <a:ext cx="8520120" cy="82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1: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Multiplicação através de adições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x 4 = 3 + 3 + 3 + 3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ou seja, 3+3+6 </a:t>
            </a:r>
            <a:r>
              <a:rPr b="0" i="0" lang="en-U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(3+3)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=&gt; 3 + 9 </a:t>
            </a:r>
            <a:r>
              <a:rPr b="0" i="0" lang="en-U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(3+6)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=&gt; 12 </a:t>
            </a:r>
            <a:r>
              <a:rPr b="0" i="0" lang="en-US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(3+9)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Definição formal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2520000" y="2736000"/>
            <a:ext cx="56421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0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m+(m x (n-1))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1476000" y="2916000"/>
            <a:ext cx="8038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 x n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2196000" y="273600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4608352" y="2788550"/>
            <a:ext cx="1677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&lt;= 3 + (9)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n-US" sz="1600"/>
              <a:t>     </a:t>
            </a: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+ (6)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2520000" y="1728000"/>
            <a:ext cx="5626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0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m+(m x (n-1))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1476000" y="1908000"/>
            <a:ext cx="8038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 x n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2196000" y="172800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1620000" y="2788560"/>
            <a:ext cx="2619000" cy="139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=&gt; 3 + (3 x 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 x 2)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 x 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 x 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7"/>
          <p:cNvCxnSpPr/>
          <p:nvPr/>
        </p:nvCxnSpPr>
        <p:spPr>
          <a:xfrm>
            <a:off x="4140000" y="2844000"/>
            <a:ext cx="0" cy="7200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37"/>
          <p:cNvCxnSpPr/>
          <p:nvPr/>
        </p:nvCxnSpPr>
        <p:spPr>
          <a:xfrm>
            <a:off x="4644000" y="2839320"/>
            <a:ext cx="0" cy="7200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34" name="Google Shape;234;p37"/>
          <p:cNvSpPr txBox="1"/>
          <p:nvPr/>
        </p:nvSpPr>
        <p:spPr>
          <a:xfrm>
            <a:off x="6166800" y="353220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6166800" y="328056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6166800" y="306492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6166800" y="2849275"/>
            <a:ext cx="437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2700000" y="2550960"/>
            <a:ext cx="14299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m       m    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3493008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3264408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3112008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2883408"/>
            <a:ext cx="1524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2520000" y="172800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0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m+(m x (n-1))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1476000" y="1908000"/>
            <a:ext cx="8038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 x n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2196000" y="172800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1620000" y="2536560"/>
            <a:ext cx="2619000" cy="139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=&gt; 3 + (3 x 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3 + (3 x 2)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3 + (3 x 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3 + (3 x 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38"/>
          <p:cNvCxnSpPr/>
          <p:nvPr/>
        </p:nvCxnSpPr>
        <p:spPr>
          <a:xfrm>
            <a:off x="4140000" y="2592000"/>
            <a:ext cx="0" cy="7200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38"/>
          <p:cNvSpPr txBox="1"/>
          <p:nvPr/>
        </p:nvSpPr>
        <p:spPr>
          <a:xfrm>
            <a:off x="3600360" y="3760560"/>
            <a:ext cx="3599640" cy="1393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 multrec (int m, 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if (n==0) return 0;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return m+multrec(m,n-1);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}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7848000" y="4104000"/>
            <a:ext cx="112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base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7740000" y="4398900"/>
            <a:ext cx="2008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recursão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8"/>
          <p:cNvCxnSpPr/>
          <p:nvPr/>
        </p:nvCxnSpPr>
        <p:spPr>
          <a:xfrm rot="10800000">
            <a:off x="6734880" y="4320000"/>
            <a:ext cx="100512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38"/>
          <p:cNvCxnSpPr/>
          <p:nvPr/>
        </p:nvCxnSpPr>
        <p:spPr>
          <a:xfrm rot="10800000">
            <a:off x="6840000" y="4572000"/>
            <a:ext cx="101124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38"/>
          <p:cNvSpPr txBox="1"/>
          <p:nvPr/>
        </p:nvSpPr>
        <p:spPr>
          <a:xfrm>
            <a:off x="4608352" y="2559950"/>
            <a:ext cx="1677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&lt;= 3 + (9)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n-US" sz="1600"/>
              <a:t>     </a:t>
            </a: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+ (6)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38"/>
          <p:cNvCxnSpPr/>
          <p:nvPr/>
        </p:nvCxnSpPr>
        <p:spPr>
          <a:xfrm>
            <a:off x="4644000" y="2610720"/>
            <a:ext cx="0" cy="7200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60" name="Google Shape;260;p38"/>
          <p:cNvSpPr txBox="1"/>
          <p:nvPr/>
        </p:nvSpPr>
        <p:spPr>
          <a:xfrm>
            <a:off x="6166800" y="330360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6166800" y="305196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6166800" y="283632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6166800" y="2620675"/>
            <a:ext cx="437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3264408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3035808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2883408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2654808"/>
            <a:ext cx="1524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2520000" y="172800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0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m+(m x (n-1))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1476000" y="1908000"/>
            <a:ext cx="8038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 x n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2196000" y="172800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1620000" y="2536560"/>
            <a:ext cx="2619000" cy="139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=  3 + (3 x 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3 + (3 x 2)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3 + (3 x 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3 + (3 x 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39"/>
          <p:cNvCxnSpPr/>
          <p:nvPr/>
        </p:nvCxnSpPr>
        <p:spPr>
          <a:xfrm>
            <a:off x="4140000" y="2592000"/>
            <a:ext cx="0" cy="7200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39"/>
          <p:cNvSpPr txBox="1"/>
          <p:nvPr/>
        </p:nvSpPr>
        <p:spPr>
          <a:xfrm>
            <a:off x="3600360" y="3760560"/>
            <a:ext cx="3472560" cy="1393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 multrec (int m, 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if (n==0) return 0;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return m+multrec(m,n-1);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}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7848000" y="4104000"/>
            <a:ext cx="93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base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7867650" y="4392000"/>
            <a:ext cx="111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recursão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39"/>
          <p:cNvCxnSpPr/>
          <p:nvPr/>
        </p:nvCxnSpPr>
        <p:spPr>
          <a:xfrm rot="10800000">
            <a:off x="6734880" y="4320000"/>
            <a:ext cx="100512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39"/>
          <p:cNvCxnSpPr/>
          <p:nvPr/>
        </p:nvCxnSpPr>
        <p:spPr>
          <a:xfrm rot="10800000">
            <a:off x="6734880" y="4572000"/>
            <a:ext cx="111636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p39"/>
          <p:cNvSpPr txBox="1"/>
          <p:nvPr/>
        </p:nvSpPr>
        <p:spPr>
          <a:xfrm>
            <a:off x="216720" y="3616560"/>
            <a:ext cx="3228840" cy="1914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multite(int m, 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int res=0,i;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for (i=1;i&lt;=n;i++)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   res+=m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return res;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4608352" y="2483750"/>
            <a:ext cx="1677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x 4 &lt;= 3 + (9)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n-US" sz="1600"/>
              <a:t>     </a:t>
            </a: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3 + (6)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(3)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latin typeface="Arial"/>
                <a:ea typeface="Arial"/>
                <a:cs typeface="Arial"/>
                <a:sym typeface="Arial"/>
              </a:rPr>
              <a:t>              3 + (0)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39"/>
          <p:cNvCxnSpPr/>
          <p:nvPr/>
        </p:nvCxnSpPr>
        <p:spPr>
          <a:xfrm>
            <a:off x="4644000" y="2534520"/>
            <a:ext cx="0" cy="7200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86" name="Google Shape;286;p39"/>
          <p:cNvSpPr txBox="1"/>
          <p:nvPr/>
        </p:nvSpPr>
        <p:spPr>
          <a:xfrm>
            <a:off x="6166800" y="322740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6166800" y="297576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6166800" y="2760120"/>
            <a:ext cx="272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6166800" y="2544475"/>
            <a:ext cx="437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3188208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2959608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2807208"/>
            <a:ext cx="152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60" y="2578608"/>
            <a:ext cx="1524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/>
        </p:nvSpPr>
        <p:spPr>
          <a:xfrm>
            <a:off x="311760" y="1152360"/>
            <a:ext cx="8520120" cy="20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Fatorial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fatorial de um número é o </a:t>
            </a:r>
            <a:r>
              <a:rPr lang="en-US">
                <a:solidFill>
                  <a:srgbClr val="595959"/>
                </a:solidFill>
              </a:rPr>
              <a:t>resultado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da multiplicação do número por seus antecessores até 1 (por definição o fatorial de 0 é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n!= n x (n-1) x (n-2) x … x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Definição formal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2520000" y="349236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n==1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1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 x (n-1)!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1728000" y="3672360"/>
            <a:ext cx="3711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n!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2196000" y="349236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2520000" y="144036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n==1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1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 x (n-1)!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1728000" y="1620360"/>
            <a:ext cx="3711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n!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2196000" y="144036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 txBox="1"/>
          <p:nvPr/>
        </p:nvSpPr>
        <p:spPr>
          <a:xfrm>
            <a:off x="2957760" y="2340000"/>
            <a:ext cx="3228840" cy="16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fat(int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if (n==0 || n==1)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   return 1;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return n * fat(n-1);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7128000" y="2700000"/>
            <a:ext cx="93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base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7128000" y="3168000"/>
            <a:ext cx="136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recursão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41"/>
          <p:cNvCxnSpPr/>
          <p:nvPr/>
        </p:nvCxnSpPr>
        <p:spPr>
          <a:xfrm rot="10800000">
            <a:off x="6014880" y="2916000"/>
            <a:ext cx="100512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41"/>
          <p:cNvCxnSpPr/>
          <p:nvPr/>
        </p:nvCxnSpPr>
        <p:spPr>
          <a:xfrm rot="10800000">
            <a:off x="6014880" y="3348000"/>
            <a:ext cx="111636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2520000" y="144036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n==1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1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 x (n-1)!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1728000" y="1620360"/>
            <a:ext cx="3711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n!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2196000" y="144036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4073760" y="2340000"/>
            <a:ext cx="3228840" cy="16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fat(int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if (n==0 || n==1)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   return 1;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return n * fat(n-1);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7956000" y="2700000"/>
            <a:ext cx="100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base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7956000" y="3168000"/>
            <a:ext cx="118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recursão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7130880" y="2916000"/>
            <a:ext cx="89712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42"/>
          <p:cNvCxnSpPr/>
          <p:nvPr/>
        </p:nvCxnSpPr>
        <p:spPr>
          <a:xfrm rot="10800000">
            <a:off x="7130880" y="3348000"/>
            <a:ext cx="897120" cy="0"/>
          </a:xfrm>
          <a:prstGeom prst="straightConnector1">
            <a:avLst/>
          </a:prstGeom>
          <a:noFill/>
          <a:ln cap="flat" cmpd="sng" w="12600">
            <a:solidFill>
              <a:srgbClr val="FF4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p42"/>
          <p:cNvSpPr txBox="1"/>
          <p:nvPr/>
        </p:nvSpPr>
        <p:spPr>
          <a:xfrm>
            <a:off x="330120" y="2412000"/>
            <a:ext cx="3228840" cy="2436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 fat_it(int n)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int r=1, i;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if (n==0 || n==1)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return r;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for (i=1;i&lt;=n;i++)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r*=i;   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return r;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/>
        </p:nvSpPr>
        <p:spPr>
          <a:xfrm>
            <a:off x="311760" y="1152360"/>
            <a:ext cx="8520120" cy="82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Exemplos “bobinhos”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180000" y="1910880"/>
            <a:ext cx="3716280" cy="3478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void impvetasc(int *m, int t)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if (t &lt; 1) return;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impvetasc(m,t-1);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printf("%d\n",m[</a:t>
            </a:r>
            <a:r>
              <a:rPr b="1" lang="en-US" sz="1600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v[4]={1,2,3,4};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impvetasc(v,</a:t>
            </a:r>
            <a:r>
              <a:rPr b="1" lang="en-US" sz="1600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4788360" y="1910880"/>
            <a:ext cx="3838320" cy="3478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void impvetdesc(int *m, int t)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if (t &lt; 0) return;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printf("%d\n",m[</a:t>
            </a:r>
            <a:r>
              <a:rPr b="1" lang="en-US" sz="1600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    impvetdesc(m,t-1);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int v[4]={1,2,3,4};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impvetdesc(v,</a:t>
            </a:r>
            <a:r>
              <a:rPr b="1" lang="en-US" sz="1600" strike="noStrike">
                <a:solidFill>
                  <a:srgbClr val="729FC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600" strike="noStrike">
                <a:solidFill>
                  <a:srgbClr val="FFBF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50"/>
              <a:buFont typeface="Noto Sans Symbols"/>
              <a:buAutoNum type="arabicPeriod"/>
            </a:pPr>
            <a:r>
              <a:rPr b="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Implemente uma função recursiva que, dados dois números inteiros base (b) e expoente (e), calcula o valor de b</a:t>
            </a:r>
            <a:r>
              <a:rPr b="0" baseline="3000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(e≥0).</a:t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50"/>
              <a:buFont typeface="Noto Sans Symbols"/>
              <a:buAutoNum type="arabicPeriod"/>
            </a:pPr>
            <a:r>
              <a:rPr b="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Implemente uma função recursiva que calcule o somatório se um vetor passado por parâmetro.</a:t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18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50"/>
              <a:buFont typeface="Noto Sans Symbols"/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3816000" y="2052720"/>
            <a:ext cx="47556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e==0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1          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 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e==1 </a:t>
            </a:r>
            <a:r>
              <a:rPr b="0" lang="en-US" sz="18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b          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 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b x b</a:t>
            </a:r>
            <a:r>
              <a:rPr b="0" baseline="30000" lang="en-US" sz="1800" strike="noStrike">
                <a:latin typeface="Arial"/>
                <a:ea typeface="Arial"/>
                <a:cs typeface="Arial"/>
                <a:sym typeface="Arial"/>
              </a:rPr>
              <a:t>(e-1)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3024000" y="2232720"/>
            <a:ext cx="3801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lang="en-US" sz="1800" strike="noStrike">
                <a:latin typeface="Arial"/>
                <a:ea typeface="Arial"/>
                <a:cs typeface="Arial"/>
                <a:sym typeface="Arial"/>
              </a:rPr>
              <a:t>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3492000" y="205272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2556000" y="3992040"/>
            <a:ext cx="47556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v[0]          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 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v[n] + v[n-1]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2232000" y="399204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311760" y="1152360"/>
            <a:ext cx="8520120" cy="13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5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3. Implemente uma função recursiva que calcule o máximo divisor comum (mdc) entre dois números.</a:t>
            </a:r>
            <a:endParaRPr b="0" sz="245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3" marL="864000" marR="0" rtl="0" algn="l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Por exemplo, o mdc de 12 e 18 é 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Definição (Algoritmo de Euclides):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2304000" y="2984525"/>
            <a:ext cx="5139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n==0 </a:t>
            </a: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                 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base 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caso contrário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mdc(n,m%n)    (</a:t>
            </a:r>
            <a:r>
              <a:rPr b="0" lang="en-US" sz="1800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caso recursivo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648000" y="3168720"/>
            <a:ext cx="12096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mdc (m,n)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1980000" y="2988720"/>
            <a:ext cx="360000" cy="720000"/>
          </a:xfrm>
          <a:custGeom>
            <a:rect b="b" l="l" r="r" t="t"/>
            <a:pathLst>
              <a:path extrusionOk="0" h="2002" w="1002">
                <a:moveTo>
                  <a:pt x="1001" y="0"/>
                </a:moveTo>
                <a:cubicBezTo>
                  <a:pt x="750" y="0"/>
                  <a:pt x="500" y="83"/>
                  <a:pt x="500" y="166"/>
                </a:cubicBezTo>
                <a:lnTo>
                  <a:pt x="500" y="833"/>
                </a:lnTo>
                <a:cubicBezTo>
                  <a:pt x="500" y="917"/>
                  <a:pt x="250" y="1000"/>
                  <a:pt x="0" y="1000"/>
                </a:cubicBezTo>
                <a:cubicBezTo>
                  <a:pt x="250" y="1000"/>
                  <a:pt x="500" y="1083"/>
                  <a:pt x="500" y="1167"/>
                </a:cubicBezTo>
                <a:lnTo>
                  <a:pt x="500" y="1834"/>
                </a:lnTo>
                <a:cubicBezTo>
                  <a:pt x="500" y="1917"/>
                  <a:pt x="750" y="2001"/>
                  <a:pt x="1001" y="2001"/>
                </a:cubicBezTo>
              </a:path>
            </a:pathLst>
          </a:custGeom>
          <a:noFill/>
          <a:ln cap="flat" cmpd="sng" w="1907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uma técnica de programação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Baseada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no conceito de uma função chamar ela mesma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Alguns problemas são mais facilmente codificados utilizando a recursão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800" y="2825640"/>
            <a:ext cx="2628720" cy="174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311760" y="1152360"/>
            <a:ext cx="8520120" cy="15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Todo processo disparado por um programa ocupa um espaço da memória 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processos de um programa são empilhados conforme a ordem que foram chamados (o último fica no topo da pilha)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6465600" y="2172240"/>
            <a:ext cx="19944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i="0" lang="en-US" sz="1400" u="none" cap="none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r>
              <a:rPr b="1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print(“Um\n”);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return 0;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14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f1();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return 1;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14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()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f1();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f2();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   return 0;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4176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5230800" y="4500000"/>
            <a:ext cx="1234800" cy="36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prt: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./main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30"/>
          <p:cNvCxnSpPr>
            <a:stCxn id="135" idx="2"/>
            <a:endCxn id="134" idx="2"/>
          </p:cNvCxnSpPr>
          <p:nvPr/>
        </p:nvCxnSpPr>
        <p:spPr>
          <a:xfrm rot="5400000">
            <a:off x="5236800" y="4249200"/>
            <a:ext cx="600" cy="12222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30"/>
          <p:cNvSpPr/>
          <p:nvPr/>
        </p:nvSpPr>
        <p:spPr>
          <a:xfrm>
            <a:off x="3168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3168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216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1188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1188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18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180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180000" y="378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30"/>
          <p:cNvCxnSpPr>
            <a:stCxn id="134" idx="2"/>
            <a:endCxn id="137" idx="2"/>
          </p:cNvCxnSpPr>
          <p:nvPr/>
        </p:nvCxnSpPr>
        <p:spPr>
          <a:xfrm rot="5400000">
            <a:off x="4121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30"/>
          <p:cNvCxnSpPr>
            <a:stCxn id="137" idx="2"/>
            <a:endCxn id="139" idx="2"/>
          </p:cNvCxnSpPr>
          <p:nvPr/>
        </p:nvCxnSpPr>
        <p:spPr>
          <a:xfrm rot="5400000">
            <a:off x="3113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30"/>
          <p:cNvCxnSpPr>
            <a:stCxn id="139" idx="2"/>
            <a:endCxn id="140" idx="2"/>
          </p:cNvCxnSpPr>
          <p:nvPr/>
        </p:nvCxnSpPr>
        <p:spPr>
          <a:xfrm rot="5400000">
            <a:off x="2123700" y="4374300"/>
            <a:ext cx="600" cy="97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30"/>
          <p:cNvCxnSpPr>
            <a:stCxn id="140" idx="2"/>
            <a:endCxn id="142" idx="2"/>
          </p:cNvCxnSpPr>
          <p:nvPr/>
        </p:nvCxnSpPr>
        <p:spPr>
          <a:xfrm rot="5400000">
            <a:off x="1133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30"/>
          <p:cNvSpPr txBox="1"/>
          <p:nvPr/>
        </p:nvSpPr>
        <p:spPr>
          <a:xfrm>
            <a:off x="504000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396036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95272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198108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97344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311760" y="1152360"/>
            <a:ext cx="8520120" cy="15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Todo processo disparado por um programa ocupa um espaço da memória RAM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processos de um programa são empilhados conforme a ordem que foram chamados (o último fica no topo da pilha)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7473600" y="2172240"/>
            <a:ext cx="121716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8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()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   print(“Um\n”);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   return 0;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8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()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   f1(); 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   return 1;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800" strike="noStrike">
                <a:solidFill>
                  <a:srgbClr val="FF4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()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{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   f1(); 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   f2(); 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   return 0; 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180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1800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72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6876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7848000" y="4500000"/>
            <a:ext cx="1224000" cy="36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A933"/>
                </a:solidFill>
                <a:latin typeface="Arial"/>
                <a:ea typeface="Arial"/>
                <a:cs typeface="Arial"/>
                <a:sym typeface="Arial"/>
              </a:rPr>
              <a:t>prt:</a:t>
            </a: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./main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31"/>
          <p:cNvCxnSpPr>
            <a:stCxn id="165" idx="2"/>
            <a:endCxn id="164" idx="2"/>
          </p:cNvCxnSpPr>
          <p:nvPr/>
        </p:nvCxnSpPr>
        <p:spPr>
          <a:xfrm rot="5400000">
            <a:off x="7892700" y="4293300"/>
            <a:ext cx="600" cy="1134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31"/>
          <p:cNvSpPr/>
          <p:nvPr/>
        </p:nvSpPr>
        <p:spPr>
          <a:xfrm>
            <a:off x="5868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5868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486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3888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3888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2880000" y="450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2880000" y="414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2880000" y="3780000"/>
            <a:ext cx="900000" cy="36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1"/>
          <p:cNvCxnSpPr>
            <a:stCxn id="164" idx="2"/>
            <a:endCxn id="167" idx="2"/>
          </p:cNvCxnSpPr>
          <p:nvPr/>
        </p:nvCxnSpPr>
        <p:spPr>
          <a:xfrm rot="5400000">
            <a:off x="6821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31"/>
          <p:cNvCxnSpPr>
            <a:stCxn id="167" idx="2"/>
            <a:endCxn id="169" idx="2"/>
          </p:cNvCxnSpPr>
          <p:nvPr/>
        </p:nvCxnSpPr>
        <p:spPr>
          <a:xfrm rot="5400000">
            <a:off x="5813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31"/>
          <p:cNvCxnSpPr>
            <a:stCxn id="169" idx="2"/>
            <a:endCxn id="170" idx="2"/>
          </p:cNvCxnSpPr>
          <p:nvPr/>
        </p:nvCxnSpPr>
        <p:spPr>
          <a:xfrm rot="5400000">
            <a:off x="4823700" y="4374300"/>
            <a:ext cx="600" cy="97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31"/>
          <p:cNvCxnSpPr>
            <a:stCxn id="170" idx="2"/>
            <a:endCxn id="172" idx="2"/>
          </p:cNvCxnSpPr>
          <p:nvPr/>
        </p:nvCxnSpPr>
        <p:spPr>
          <a:xfrm rot="5400000">
            <a:off x="3833700" y="4356300"/>
            <a:ext cx="600" cy="100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31"/>
          <p:cNvSpPr txBox="1"/>
          <p:nvPr/>
        </p:nvSpPr>
        <p:spPr>
          <a:xfrm>
            <a:off x="774000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666036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565272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468108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67344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1"/>
          <p:cNvCxnSpPr>
            <a:stCxn id="172" idx="2"/>
            <a:endCxn id="161" idx="2"/>
          </p:cNvCxnSpPr>
          <p:nvPr/>
        </p:nvCxnSpPr>
        <p:spPr>
          <a:xfrm rot="5400000">
            <a:off x="2789700" y="4320300"/>
            <a:ext cx="600" cy="108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1"/>
          <p:cNvCxnSpPr>
            <a:stCxn id="161" idx="2"/>
            <a:endCxn id="163" idx="2"/>
          </p:cNvCxnSpPr>
          <p:nvPr/>
        </p:nvCxnSpPr>
        <p:spPr>
          <a:xfrm rot="5400000">
            <a:off x="1709700" y="4320300"/>
            <a:ext cx="600" cy="108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31"/>
          <p:cNvSpPr txBox="1"/>
          <p:nvPr/>
        </p:nvSpPr>
        <p:spPr>
          <a:xfrm>
            <a:off x="262980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586160" y="4788000"/>
            <a:ext cx="2934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E8A20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Funções iterativas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Funções tradicionais – que não se chamam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Funções recursivas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chamadas por elas mesmas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 causar um </a:t>
            </a:r>
            <a:r>
              <a:rPr b="0" i="1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looping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infinito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usar isso para nosso benefício?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Quebramos o problema em partes menores, deixamos ele mais simples, e chamamos a função várias vezes até encontrar a resposta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usar isso para nosso benefício?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Quebramos o problema em partes menores, deixamos ele mais simples, e chamamos a função várias vezes até encontrar a forma mais simples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600" y="1395360"/>
            <a:ext cx="534060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usar isso para nosso benefício?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Quebramos o problema em partes menores, deixamos ele mais simples, e chamamos a função várias vezes até encontrar a forma mais simples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decompor uma recursão por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uma instância do problema solucionada facilmente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1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Chamadas recursivas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onde a função é definida em termos de si própria, realizando uma redução para seu caso básico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Recursividade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