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gi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Encadeada Simples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595959"/>
                </a:solidFill>
              </a:rPr>
              <a:t>Prof. Giancarlo D. Salton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gian@uffs.edu.br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/>
          <p:nvPr/>
        </p:nvSpPr>
        <p:spPr>
          <a:xfrm>
            <a:off x="5562360" y="3135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lang="en-US" sz="1100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lang="en-US" sz="1100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1020240" y="157680"/>
            <a:ext cx="7845840" cy="11797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-US" sz="105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lang="en-US" sz="1050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lang="en-US" sz="10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4077720" y="789840"/>
            <a:ext cx="2445120" cy="520920"/>
          </a:xfrm>
          <a:prstGeom prst="wedgeRectCallout">
            <a:avLst>
              <a:gd fmla="val -35843" name="adj1"/>
              <a:gd fmla="val -70484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o aux apontar para o próximo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36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333" name="Google Shape;333;p36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36"/>
          <p:cNvSpPr/>
          <p:nvPr/>
        </p:nvSpPr>
        <p:spPr>
          <a:xfrm>
            <a:off x="3302640" y="2534040"/>
            <a:ext cx="20880" cy="384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8" name="Google Shape;338;p36"/>
          <p:cNvSpPr/>
          <p:nvPr/>
        </p:nvSpPr>
        <p:spPr>
          <a:xfrm>
            <a:off x="575640" y="2153520"/>
            <a:ext cx="466920" cy="353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39" name="Google Shape;339;p36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340" name="Google Shape;340;p36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36"/>
          <p:cNvSpPr/>
          <p:nvPr/>
        </p:nvSpPr>
        <p:spPr>
          <a:xfrm>
            <a:off x="3063240" y="2197800"/>
            <a:ext cx="60876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6" name="Google Shape;346;p36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347" name="Google Shape;347;p36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348" name="Google Shape;348;p36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36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3" name="Google Shape;353;p36"/>
          <p:cNvSpPr/>
          <p:nvPr/>
        </p:nvSpPr>
        <p:spPr>
          <a:xfrm flipH="1" rot="10800000">
            <a:off x="3896280" y="641880"/>
            <a:ext cx="1217520" cy="16056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37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360" name="Google Shape;360;p37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37"/>
          <p:cNvSpPr/>
          <p:nvPr/>
        </p:nvSpPr>
        <p:spPr>
          <a:xfrm>
            <a:off x="647640" y="2153520"/>
            <a:ext cx="394920" cy="353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65" name="Google Shape;365;p37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366" name="Google Shape;366;p37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37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1" name="Google Shape;371;p37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372" name="Google Shape;372;p37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373" name="Google Shape;373;p37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37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8" name="Google Shape;378;p37"/>
          <p:cNvSpPr/>
          <p:nvPr/>
        </p:nvSpPr>
        <p:spPr>
          <a:xfrm>
            <a:off x="3302640" y="2534040"/>
            <a:ext cx="20880" cy="384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9" name="Google Shape;379;p37"/>
          <p:cNvSpPr/>
          <p:nvPr/>
        </p:nvSpPr>
        <p:spPr>
          <a:xfrm>
            <a:off x="3063240" y="2197800"/>
            <a:ext cx="53676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/>
          <p:nvPr/>
        </p:nvSpPr>
        <p:spPr>
          <a:xfrm flipH="1" rot="10800000">
            <a:off x="1329835" y="1056620"/>
            <a:ext cx="7305000" cy="160500"/>
          </a:xfrm>
          <a:prstGeom prst="rect">
            <a:avLst/>
          </a:prstGeom>
          <a:solidFill>
            <a:srgbClr val="FC4B4B">
              <a:alpha val="1882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5152190" y="481845"/>
            <a:ext cx="2445000" cy="335400"/>
          </a:xfrm>
          <a:prstGeom prst="wedgeRectCallout">
            <a:avLst>
              <a:gd fmla="val -41603" name="adj1"/>
              <a:gd fmla="val 117269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Imprime o conteúdo de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8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390" name="Google Shape;390;p38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38"/>
          <p:cNvSpPr/>
          <p:nvPr/>
        </p:nvSpPr>
        <p:spPr>
          <a:xfrm>
            <a:off x="3525125" y="2576925"/>
            <a:ext cx="103032" cy="3355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5" name="Google Shape;395;p38"/>
          <p:cNvSpPr/>
          <p:nvPr/>
        </p:nvSpPr>
        <p:spPr>
          <a:xfrm>
            <a:off x="575640" y="2153520"/>
            <a:ext cx="466920" cy="353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96" name="Google Shape;396;p38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397" name="Google Shape;397;p38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38"/>
          <p:cNvSpPr/>
          <p:nvPr/>
        </p:nvSpPr>
        <p:spPr>
          <a:xfrm>
            <a:off x="3168720" y="2271960"/>
            <a:ext cx="71928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3" name="Google Shape;403;p38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404" name="Google Shape;404;p38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405" name="Google Shape;405;p38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38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0" name="Google Shape;410;p38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/>
          <p:nvPr/>
        </p:nvSpPr>
        <p:spPr>
          <a:xfrm flipH="1" rot="10800000">
            <a:off x="3675355" y="615590"/>
            <a:ext cx="1217400" cy="1605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5415533" y="435440"/>
            <a:ext cx="2445000" cy="520800"/>
          </a:xfrm>
          <a:prstGeom prst="wedgeRectCallout">
            <a:avLst>
              <a:gd fmla="val -70537" name="adj1"/>
              <a:gd fmla="val 7778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o aux apontar para o próximo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39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420" name="Google Shape;420;p39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39"/>
          <p:cNvSpPr/>
          <p:nvPr/>
        </p:nvSpPr>
        <p:spPr>
          <a:xfrm>
            <a:off x="5352480" y="3401640"/>
            <a:ext cx="4320" cy="272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5" name="Google Shape;425;p39"/>
          <p:cNvSpPr/>
          <p:nvPr/>
        </p:nvSpPr>
        <p:spPr>
          <a:xfrm>
            <a:off x="575640" y="2088000"/>
            <a:ext cx="466920" cy="419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26" name="Google Shape;426;p39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427" name="Google Shape;427;p39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5113080" y="3065400"/>
            <a:ext cx="5749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3" name="Google Shape;433;p39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434" name="Google Shape;434;p39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435" name="Google Shape;435;p39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39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0" name="Google Shape;440;p39"/>
          <p:cNvSpPr/>
          <p:nvPr/>
        </p:nvSpPr>
        <p:spPr>
          <a:xfrm>
            <a:off x="77400" y="1818000"/>
            <a:ext cx="980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9"/>
          <p:cNvSpPr/>
          <p:nvPr/>
        </p:nvSpPr>
        <p:spPr>
          <a:xfrm flipH="1" rot="10800000">
            <a:off x="3675355" y="615590"/>
            <a:ext cx="1217400" cy="160500"/>
          </a:xfrm>
          <a:prstGeom prst="rect">
            <a:avLst/>
          </a:prstGeom>
          <a:solidFill>
            <a:srgbClr val="FC4B4B">
              <a:alpha val="1882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5415533" y="435440"/>
            <a:ext cx="2445000" cy="520800"/>
          </a:xfrm>
          <a:prstGeom prst="wedgeRectCallout">
            <a:avLst>
              <a:gd fmla="val -70537" name="adj1"/>
              <a:gd fmla="val 7778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o aux apontar para o próximo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40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451" name="Google Shape;451;p40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40"/>
          <p:cNvSpPr/>
          <p:nvPr/>
        </p:nvSpPr>
        <p:spPr>
          <a:xfrm>
            <a:off x="503640" y="2088000"/>
            <a:ext cx="538920" cy="419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56" name="Google Shape;456;p40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457" name="Google Shape;457;p40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40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2" name="Google Shape;462;p40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463" name="Google Shape;463;p40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464" name="Google Shape;464;p40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40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9" name="Google Shape;469;p40"/>
          <p:cNvSpPr/>
          <p:nvPr/>
        </p:nvSpPr>
        <p:spPr>
          <a:xfrm>
            <a:off x="5416200" y="3288600"/>
            <a:ext cx="20880" cy="384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0" name="Google Shape;470;p40"/>
          <p:cNvSpPr/>
          <p:nvPr/>
        </p:nvSpPr>
        <p:spPr>
          <a:xfrm>
            <a:off x="5176440" y="2952720"/>
            <a:ext cx="58356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0"/>
          <p:cNvSpPr/>
          <p:nvPr/>
        </p:nvSpPr>
        <p:spPr>
          <a:xfrm flipH="1" rot="10800000">
            <a:off x="1329835" y="1056620"/>
            <a:ext cx="7305000" cy="160500"/>
          </a:xfrm>
          <a:prstGeom prst="rect">
            <a:avLst/>
          </a:prstGeom>
          <a:solidFill>
            <a:srgbClr val="FC4B4B">
              <a:alpha val="1882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5152190" y="481845"/>
            <a:ext cx="2445000" cy="335400"/>
          </a:xfrm>
          <a:prstGeom prst="wedgeRectCallout">
            <a:avLst>
              <a:gd fmla="val -41603" name="adj1"/>
              <a:gd fmla="val 117269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Imprime o conteúdo de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41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481" name="Google Shape;481;p41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1"/>
          <p:cNvSpPr/>
          <p:nvPr/>
        </p:nvSpPr>
        <p:spPr>
          <a:xfrm flipH="1">
            <a:off x="5357160" y="3338280"/>
            <a:ext cx="31680" cy="335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6" name="Google Shape;486;p41"/>
          <p:cNvSpPr/>
          <p:nvPr/>
        </p:nvSpPr>
        <p:spPr>
          <a:xfrm>
            <a:off x="647640" y="2153520"/>
            <a:ext cx="394920" cy="353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87" name="Google Shape;487;p41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488" name="Google Shape;488;p41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41"/>
          <p:cNvSpPr/>
          <p:nvPr/>
        </p:nvSpPr>
        <p:spPr>
          <a:xfrm>
            <a:off x="5149800" y="3002040"/>
            <a:ext cx="6102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4" name="Google Shape;494;p41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495" name="Google Shape;495;p41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496" name="Google Shape;496;p41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41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1" name="Google Shape;501;p41"/>
          <p:cNvSpPr/>
          <p:nvPr/>
        </p:nvSpPr>
        <p:spPr>
          <a:xfrm>
            <a:off x="77400" y="1818000"/>
            <a:ext cx="980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1"/>
          <p:cNvSpPr/>
          <p:nvPr/>
        </p:nvSpPr>
        <p:spPr>
          <a:xfrm flipH="1" rot="10800000">
            <a:off x="3675355" y="615590"/>
            <a:ext cx="1217400" cy="160500"/>
          </a:xfrm>
          <a:prstGeom prst="rect">
            <a:avLst/>
          </a:prstGeom>
          <a:solidFill>
            <a:srgbClr val="FC4B4B">
              <a:alpha val="1882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5415533" y="435440"/>
            <a:ext cx="2445000" cy="520800"/>
          </a:xfrm>
          <a:prstGeom prst="wedgeRectCallout">
            <a:avLst>
              <a:gd fmla="val -70537" name="adj1"/>
              <a:gd fmla="val 7778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o aux apontar para o próximo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42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512" name="Google Shape;512;p42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42"/>
          <p:cNvSpPr/>
          <p:nvPr/>
        </p:nvSpPr>
        <p:spPr>
          <a:xfrm flipH="1">
            <a:off x="6889680" y="3401280"/>
            <a:ext cx="239040" cy="564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17" name="Google Shape;517;p42"/>
          <p:cNvSpPr/>
          <p:nvPr/>
        </p:nvSpPr>
        <p:spPr>
          <a:xfrm>
            <a:off x="647640" y="2153520"/>
            <a:ext cx="394920" cy="353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518" name="Google Shape;518;p42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519" name="Google Shape;519;p42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42"/>
          <p:cNvSpPr/>
          <p:nvPr/>
        </p:nvSpPr>
        <p:spPr>
          <a:xfrm>
            <a:off x="6889680" y="3065400"/>
            <a:ext cx="7423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5" name="Google Shape;525;p42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526" name="Google Shape;526;p42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527" name="Google Shape;527;p42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42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2" name="Google Shape;532;p42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2"/>
          <p:cNvSpPr/>
          <p:nvPr/>
        </p:nvSpPr>
        <p:spPr>
          <a:xfrm flipH="1" rot="10800000">
            <a:off x="3675355" y="615590"/>
            <a:ext cx="1217400" cy="160500"/>
          </a:xfrm>
          <a:prstGeom prst="rect">
            <a:avLst/>
          </a:prstGeom>
          <a:solidFill>
            <a:srgbClr val="FC4B4B">
              <a:alpha val="1882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/>
          <p:nvPr/>
        </p:nvSpPr>
        <p:spPr>
          <a:xfrm>
            <a:off x="5415533" y="435440"/>
            <a:ext cx="2445000" cy="520800"/>
          </a:xfrm>
          <a:prstGeom prst="wedgeRectCallout">
            <a:avLst>
              <a:gd fmla="val -70537" name="adj1"/>
              <a:gd fmla="val 7778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o aux apontar para o próximo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43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542" name="Google Shape;542;p43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43"/>
          <p:cNvSpPr/>
          <p:nvPr/>
        </p:nvSpPr>
        <p:spPr>
          <a:xfrm flipH="1">
            <a:off x="6889680" y="3401280"/>
            <a:ext cx="239040" cy="564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547" name="Google Shape;547;p43"/>
          <p:cNvSpPr/>
          <p:nvPr/>
        </p:nvSpPr>
        <p:spPr>
          <a:xfrm>
            <a:off x="575640" y="2088000"/>
            <a:ext cx="466920" cy="419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548" name="Google Shape;548;p43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549" name="Google Shape;549;p43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43"/>
          <p:cNvSpPr/>
          <p:nvPr/>
        </p:nvSpPr>
        <p:spPr>
          <a:xfrm>
            <a:off x="6889680" y="3065400"/>
            <a:ext cx="6703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3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5" name="Google Shape;555;p43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FF0000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556" name="Google Shape;556;p43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557" name="Google Shape;557;p43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43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62" name="Google Shape;562;p43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3"/>
          <p:cNvSpPr/>
          <p:nvPr/>
        </p:nvSpPr>
        <p:spPr>
          <a:xfrm flipH="1" rot="10800000">
            <a:off x="2563200" y="602960"/>
            <a:ext cx="993300" cy="1605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890370" y="694540"/>
            <a:ext cx="2445000" cy="520800"/>
          </a:xfrm>
          <a:prstGeom prst="wedgeRectCallout">
            <a:avLst>
              <a:gd fmla="val -104363" name="adj1"/>
              <a:gd fmla="val -40690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AUX é NULL.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 simples</a:t>
            </a:r>
            <a:br>
              <a:rPr lang="en-US" sz="1800"/>
            </a:b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4"/>
          <p:cNvSpPr txBox="1"/>
          <p:nvPr/>
        </p:nvSpPr>
        <p:spPr>
          <a:xfrm>
            <a:off x="405000" y="1017720"/>
            <a:ext cx="5026320" cy="7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Incluir um elemento na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fim (+simples)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4"/>
          <p:cNvSpPr/>
          <p:nvPr/>
        </p:nvSpPr>
        <p:spPr>
          <a:xfrm>
            <a:off x="5562360" y="3135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lang="en-US" sz="1100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lang="en-US" sz="1100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4"/>
          <p:cNvSpPr/>
          <p:nvPr/>
        </p:nvSpPr>
        <p:spPr>
          <a:xfrm>
            <a:off x="572040" y="1975680"/>
            <a:ext cx="6915960" cy="24231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*insEnd(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*first,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*f)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*aux;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if (first==NULL)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lista vazia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first=f;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return first;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for (aux=first;</a:t>
            </a:r>
            <a:r>
              <a:rPr b="0" lang="en-US" sz="1050" strike="noStrike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aux-&gt;next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!=NULL;aux=aux-&gt;next);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percorre a lista até o último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aux-&gt;next=f;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o último aponta agora para o novo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return first;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4"/>
          <p:cNvSpPr/>
          <p:nvPr/>
        </p:nvSpPr>
        <p:spPr>
          <a:xfrm>
            <a:off x="5509080" y="77400"/>
            <a:ext cx="3585240" cy="1761120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 simples</a:t>
            </a:r>
            <a:br>
              <a:rPr lang="en-US" sz="1800"/>
            </a:b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5"/>
          <p:cNvSpPr txBox="1"/>
          <p:nvPr/>
        </p:nvSpPr>
        <p:spPr>
          <a:xfrm>
            <a:off x="405000" y="1017720"/>
            <a:ext cx="5026320" cy="7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Incluir um elemento na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 qualquer posição (+ complexo)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5562360" y="3135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lang="en-US" sz="1100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lang="en-US" sz="1100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572050" y="1975675"/>
            <a:ext cx="7554600" cy="292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*insAfter(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*first,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*f, int id)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*aux;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if (first==NULL){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lista vazia (início igual)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first=f;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return first;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for (aux=first;aux-&gt;next!=NULL;aux=aux-&gt;next) {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percorre a lista até encontrar id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if (aux-&gt;id==id) break;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encontrou a posição para inserir depois (sai do laço)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f-&gt;next=aux-&gt;next;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o novo deve ser inserido depois do aux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aux-&gt;next=f;      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o próximo do aux aponta para o novo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return first;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5509080" y="77400"/>
            <a:ext cx="3585240" cy="1761120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 simples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encadeada simples representa uma sequência de objetos, </a:t>
            </a:r>
            <a:r>
              <a:rPr lang="en-US" sz="1800">
                <a:solidFill>
                  <a:srgbClr val="595959"/>
                </a:solidFill>
              </a:rPr>
              <a:t>do mesmo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tipo, na memória. Cada elemento da sequência armazena seu valor e o endereço do próximo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junto a cada um dos elementos da lista, explicitamente armazenamos o endereço para o próximo elemento da lista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646920" y="2912760"/>
            <a:ext cx="79200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8"/>
          <p:cNvGrpSpPr/>
          <p:nvPr/>
        </p:nvGrpSpPr>
        <p:grpSpPr>
          <a:xfrm>
            <a:off x="1896120" y="3028680"/>
            <a:ext cx="1587600" cy="572400"/>
            <a:chOff x="1896120" y="3028680"/>
            <a:chExt cx="1587600" cy="572400"/>
          </a:xfrm>
        </p:grpSpPr>
        <p:sp>
          <p:nvSpPr>
            <p:cNvPr id="123" name="Google Shape;123;p28"/>
            <p:cNvSpPr/>
            <p:nvPr/>
          </p:nvSpPr>
          <p:spPr>
            <a:xfrm>
              <a:off x="2962080" y="30286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008440" y="32655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1896120" y="302868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2932200" y="32655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8"/>
          <p:cNvGrpSpPr/>
          <p:nvPr/>
        </p:nvGrpSpPr>
        <p:grpSpPr>
          <a:xfrm>
            <a:off x="4125960" y="3028680"/>
            <a:ext cx="1587240" cy="572400"/>
            <a:chOff x="4125960" y="3028680"/>
            <a:chExt cx="1587240" cy="572400"/>
          </a:xfrm>
        </p:grpSpPr>
        <p:sp>
          <p:nvSpPr>
            <p:cNvPr id="128" name="Google Shape;128;p28"/>
            <p:cNvSpPr/>
            <p:nvPr/>
          </p:nvSpPr>
          <p:spPr>
            <a:xfrm>
              <a:off x="5191920" y="302868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4238280" y="32655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4125960" y="302868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5161680" y="32655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8"/>
          <p:cNvGrpSpPr/>
          <p:nvPr/>
        </p:nvGrpSpPr>
        <p:grpSpPr>
          <a:xfrm>
            <a:off x="6149160" y="3506760"/>
            <a:ext cx="1587600" cy="572040"/>
            <a:chOff x="6149160" y="3506760"/>
            <a:chExt cx="1587600" cy="572040"/>
          </a:xfrm>
        </p:grpSpPr>
        <p:sp>
          <p:nvSpPr>
            <p:cNvPr id="133" name="Google Shape;133;p28"/>
            <p:cNvSpPr/>
            <p:nvPr/>
          </p:nvSpPr>
          <p:spPr>
            <a:xfrm>
              <a:off x="7215120" y="350676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6261840" y="374328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6149160" y="350676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185240" y="374328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8"/>
          <p:cNvSpPr/>
          <p:nvPr/>
        </p:nvSpPr>
        <p:spPr>
          <a:xfrm>
            <a:off x="3416400" y="3175200"/>
            <a:ext cx="7092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8" name="Google Shape;138;p28"/>
          <p:cNvSpPr/>
          <p:nvPr/>
        </p:nvSpPr>
        <p:spPr>
          <a:xfrm>
            <a:off x="5625360" y="3241080"/>
            <a:ext cx="523440" cy="41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9" name="Google Shape;139;p28"/>
          <p:cNvSpPr/>
          <p:nvPr/>
        </p:nvSpPr>
        <p:spPr>
          <a:xfrm>
            <a:off x="1439280" y="3080880"/>
            <a:ext cx="456480" cy="9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0" name="Google Shape;140;p28"/>
          <p:cNvSpPr/>
          <p:nvPr/>
        </p:nvSpPr>
        <p:spPr>
          <a:xfrm>
            <a:off x="7669440" y="3652920"/>
            <a:ext cx="614880" cy="195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 simples</a:t>
            </a:r>
            <a:br>
              <a:rPr lang="en-US" sz="1800"/>
            </a:b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6"/>
          <p:cNvSpPr txBox="1"/>
          <p:nvPr/>
        </p:nvSpPr>
        <p:spPr>
          <a:xfrm>
            <a:off x="405000" y="1017720"/>
            <a:ext cx="5026320" cy="1179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Excluir um elemento da lista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Encontrar endereço e refazer o aponteiramento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Liberar a memória do elemento excluído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6"/>
          <p:cNvSpPr/>
          <p:nvPr/>
        </p:nvSpPr>
        <p:spPr>
          <a:xfrm>
            <a:off x="5562360" y="3135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lang="en-US" sz="1100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lang="en-US" sz="1100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6"/>
          <p:cNvSpPr/>
          <p:nvPr/>
        </p:nvSpPr>
        <p:spPr>
          <a:xfrm>
            <a:off x="572050" y="2016000"/>
            <a:ext cx="7275900" cy="3024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 Funcionario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*delFunc(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integer id)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 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*aux, *previous;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for (aux=first;aux!=NULL;aux=aux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next)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if (aux-&gt;id==id)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elemento encontrado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   if (aux==first) 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       first=first-&gt;next;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só atualiza o first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       break;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   previous-&gt;next=aux-&gt;next;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faz o anterior do aux apontar para o próximo dele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   break; 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   previous=aux;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aponta para a endereço antes do aux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if (aux!=NULL) free(aux); </a:t>
            </a:r>
            <a:r>
              <a:rPr b="0" lang="en-US" sz="1050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 CUIDADO: pode ser que o funcionário não existe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    return first;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6"/>
          <p:cNvSpPr/>
          <p:nvPr/>
        </p:nvSpPr>
        <p:spPr>
          <a:xfrm>
            <a:off x="5509080" y="77400"/>
            <a:ext cx="3585240" cy="1761120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46"/>
          <p:cNvGrpSpPr/>
          <p:nvPr/>
        </p:nvGrpSpPr>
        <p:grpSpPr>
          <a:xfrm>
            <a:off x="7884000" y="2448000"/>
            <a:ext cx="684000" cy="216000"/>
            <a:chOff x="7884000" y="2448000"/>
            <a:chExt cx="684000" cy="216000"/>
          </a:xfrm>
        </p:grpSpPr>
        <p:sp>
          <p:nvSpPr>
            <p:cNvPr id="594" name="Google Shape;594;p46"/>
            <p:cNvSpPr/>
            <p:nvPr/>
          </p:nvSpPr>
          <p:spPr>
            <a:xfrm>
              <a:off x="7884000" y="2448000"/>
              <a:ext cx="513000" cy="216000"/>
            </a:xfrm>
            <a:prstGeom prst="rect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8397000" y="2448000"/>
              <a:ext cx="171000" cy="2160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6"/>
          <p:cNvGrpSpPr/>
          <p:nvPr/>
        </p:nvGrpSpPr>
        <p:grpSpPr>
          <a:xfrm>
            <a:off x="8028000" y="2952000"/>
            <a:ext cx="684000" cy="216000"/>
            <a:chOff x="8028000" y="2952000"/>
            <a:chExt cx="684000" cy="216000"/>
          </a:xfrm>
        </p:grpSpPr>
        <p:sp>
          <p:nvSpPr>
            <p:cNvPr id="597" name="Google Shape;597;p46"/>
            <p:cNvSpPr/>
            <p:nvPr/>
          </p:nvSpPr>
          <p:spPr>
            <a:xfrm>
              <a:off x="8028000" y="2952000"/>
              <a:ext cx="513000" cy="216000"/>
            </a:xfrm>
            <a:prstGeom prst="rect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8541000" y="2952000"/>
              <a:ext cx="171000" cy="2160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6"/>
          <p:cNvGrpSpPr/>
          <p:nvPr/>
        </p:nvGrpSpPr>
        <p:grpSpPr>
          <a:xfrm>
            <a:off x="8243640" y="3456000"/>
            <a:ext cx="684000" cy="216000"/>
            <a:chOff x="8243640" y="3456000"/>
            <a:chExt cx="684000" cy="216000"/>
          </a:xfrm>
        </p:grpSpPr>
        <p:sp>
          <p:nvSpPr>
            <p:cNvPr id="600" name="Google Shape;600;p46"/>
            <p:cNvSpPr/>
            <p:nvPr/>
          </p:nvSpPr>
          <p:spPr>
            <a:xfrm>
              <a:off x="8243640" y="3456000"/>
              <a:ext cx="513000" cy="216000"/>
            </a:xfrm>
            <a:prstGeom prst="rect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8756640" y="3456000"/>
              <a:ext cx="171000" cy="2160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6"/>
          <p:cNvSpPr txBox="1"/>
          <p:nvPr/>
        </p:nvSpPr>
        <p:spPr>
          <a:xfrm>
            <a:off x="7848000" y="2232000"/>
            <a:ext cx="70956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previous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6"/>
          <p:cNvSpPr txBox="1"/>
          <p:nvPr/>
        </p:nvSpPr>
        <p:spPr>
          <a:xfrm>
            <a:off x="7920360" y="2736360"/>
            <a:ext cx="40644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aux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46"/>
          <p:cNvCxnSpPr/>
          <p:nvPr/>
        </p:nvCxnSpPr>
        <p:spPr>
          <a:xfrm rot="5400000">
            <a:off x="8271060" y="2655000"/>
            <a:ext cx="396300" cy="19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Google Shape;605;p46"/>
          <p:cNvCxnSpPr/>
          <p:nvPr/>
        </p:nvCxnSpPr>
        <p:spPr>
          <a:xfrm rot="5400000">
            <a:off x="8450910" y="3194850"/>
            <a:ext cx="396300" cy="12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7"/>
          <p:cNvSpPr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função </a:t>
            </a:r>
            <a:r>
              <a:rPr b="0" lang="en-US" sz="1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Funcionario *insAfter(Funcionario *first, Funcionario *f, integer id)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inclui um novo elemento na lista após a posição do elemento com o valor do id passado como parâmetro (slide 19)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Você deverá implementar a função </a:t>
            </a:r>
            <a:r>
              <a:rPr b="0" lang="en-US" sz="14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Funcionario *insBefore(Funcionario *first, Funcionario *f, integer id)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que irá inserir o elemento na posição anterior (antes) da posição do elemento com o valor do id.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encadeada simples representa uma sequência de objetos, de mesmo tipo, na memória. Cada elemento da sequência armazena seu valor e o endereço do próximo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junto a cada um dos elementos da lista, explicitamente armazenamos o endereço para o próximo elemento da lista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1113480" y="29289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5249520" y="2539440"/>
            <a:ext cx="7718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4884840" y="2693520"/>
            <a:ext cx="3301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4698360" y="2539440"/>
            <a:ext cx="5432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6021360" y="2539440"/>
            <a:ext cx="7718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5400000" y="2693520"/>
            <a:ext cx="61596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6097680" y="2693520"/>
            <a:ext cx="6955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salario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6793560" y="2539440"/>
            <a:ext cx="5432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6739200" y="2693520"/>
            <a:ext cx="77184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6791040" y="3493800"/>
            <a:ext cx="7718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6426360" y="3648240"/>
            <a:ext cx="3301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6239880" y="3493800"/>
            <a:ext cx="5432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7562880" y="3493800"/>
            <a:ext cx="7718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6912000" y="3648240"/>
            <a:ext cx="60804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7639200" y="3648240"/>
            <a:ext cx="6955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salario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8335080" y="3493800"/>
            <a:ext cx="5432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8280720" y="3648240"/>
            <a:ext cx="77184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 flipH="1">
            <a:off x="6508080" y="2912400"/>
            <a:ext cx="61308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5" name="Google Shape;165;p29"/>
          <p:cNvGrpSpPr/>
          <p:nvPr/>
        </p:nvGrpSpPr>
        <p:grpSpPr>
          <a:xfrm>
            <a:off x="6301080" y="4448520"/>
            <a:ext cx="986400" cy="251640"/>
            <a:chOff x="6301080" y="4448520"/>
            <a:chExt cx="986400" cy="251640"/>
          </a:xfrm>
        </p:grpSpPr>
        <p:sp>
          <p:nvSpPr>
            <p:cNvPr id="166" name="Google Shape;166;p29"/>
            <p:cNvSpPr/>
            <p:nvPr/>
          </p:nvSpPr>
          <p:spPr>
            <a:xfrm>
              <a:off x="6963480" y="4448520"/>
              <a:ext cx="28188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6370920" y="4552560"/>
              <a:ext cx="4921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301080" y="4448520"/>
              <a:ext cx="662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944760" y="4552560"/>
              <a:ext cx="3427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9"/>
          <p:cNvGrpSpPr/>
          <p:nvPr/>
        </p:nvGrpSpPr>
        <p:grpSpPr>
          <a:xfrm>
            <a:off x="7558560" y="4658760"/>
            <a:ext cx="986400" cy="252000"/>
            <a:chOff x="7558560" y="4658760"/>
            <a:chExt cx="986400" cy="252000"/>
          </a:xfrm>
        </p:grpSpPr>
        <p:sp>
          <p:nvSpPr>
            <p:cNvPr id="171" name="Google Shape;171;p29"/>
            <p:cNvSpPr/>
            <p:nvPr/>
          </p:nvSpPr>
          <p:spPr>
            <a:xfrm>
              <a:off x="8220960" y="4658760"/>
              <a:ext cx="28188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7628400" y="4763160"/>
              <a:ext cx="4921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7558560" y="4658760"/>
              <a:ext cx="662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8202240" y="4763160"/>
              <a:ext cx="3427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9"/>
          <p:cNvSpPr/>
          <p:nvPr/>
        </p:nvSpPr>
        <p:spPr>
          <a:xfrm>
            <a:off x="7232760" y="4541760"/>
            <a:ext cx="325080" cy="18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6" name="Google Shape;176;p29"/>
          <p:cNvSpPr/>
          <p:nvPr/>
        </p:nvSpPr>
        <p:spPr>
          <a:xfrm>
            <a:off x="8503200" y="4723200"/>
            <a:ext cx="381960" cy="8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77" name="Google Shape;177;p29"/>
          <p:cNvSpPr/>
          <p:nvPr/>
        </p:nvSpPr>
        <p:spPr>
          <a:xfrm flipH="1">
            <a:off x="6632280" y="3867120"/>
            <a:ext cx="203400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encadeada simples representa uma sequência de objetos, </a:t>
            </a:r>
            <a:r>
              <a:rPr lang="en-US" sz="1800">
                <a:solidFill>
                  <a:srgbClr val="595959"/>
                </a:solidFill>
              </a:rPr>
              <a:t>do mesmo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tipo, na memória. Cada elemento da sequência armazena seu valor e o endereço do próximo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Ou seja, junto a cada um dos elementos da lista, explicitamente armazenamos o endereço para o próximo elemento da lista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1113480" y="29289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5249520" y="2539440"/>
            <a:ext cx="7718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4884840" y="2693520"/>
            <a:ext cx="3301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4698360" y="2539440"/>
            <a:ext cx="5432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6021360" y="2539440"/>
            <a:ext cx="7718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5328000" y="2693520"/>
            <a:ext cx="6505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6097680" y="2693520"/>
            <a:ext cx="6955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salario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6793560" y="2539440"/>
            <a:ext cx="5432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6739200" y="2693520"/>
            <a:ext cx="77184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*nextimo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6791040" y="3493800"/>
            <a:ext cx="7718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6426360" y="3648240"/>
            <a:ext cx="3301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6239880" y="3493800"/>
            <a:ext cx="2094840" cy="372960"/>
            <a:chOff x="6239880" y="3493800"/>
            <a:chExt cx="2094840" cy="372960"/>
          </a:xfrm>
        </p:grpSpPr>
        <p:sp>
          <p:nvSpPr>
            <p:cNvPr id="196" name="Google Shape;196;p30"/>
            <p:cNvSpPr/>
            <p:nvPr/>
          </p:nvSpPr>
          <p:spPr>
            <a:xfrm>
              <a:off x="6239880" y="3493800"/>
              <a:ext cx="5432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7562880" y="3493800"/>
              <a:ext cx="771840" cy="1904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7018560" y="3648240"/>
              <a:ext cx="501480" cy="218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nome</a:t>
              </a:r>
              <a:endParaRPr b="0" i="0" sz="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30"/>
          <p:cNvSpPr/>
          <p:nvPr/>
        </p:nvSpPr>
        <p:spPr>
          <a:xfrm>
            <a:off x="7639200" y="3648240"/>
            <a:ext cx="69552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salario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8335080" y="3493800"/>
            <a:ext cx="543240" cy="1904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8280720" y="3648240"/>
            <a:ext cx="771840" cy="2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*next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 flipH="1">
            <a:off x="6508080" y="2912400"/>
            <a:ext cx="61308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03" name="Google Shape;203;p30"/>
          <p:cNvGrpSpPr/>
          <p:nvPr/>
        </p:nvGrpSpPr>
        <p:grpSpPr>
          <a:xfrm>
            <a:off x="6301080" y="4448520"/>
            <a:ext cx="986400" cy="251640"/>
            <a:chOff x="6301080" y="4448520"/>
            <a:chExt cx="986400" cy="251640"/>
          </a:xfrm>
        </p:grpSpPr>
        <p:sp>
          <p:nvSpPr>
            <p:cNvPr id="204" name="Google Shape;204;p30"/>
            <p:cNvSpPr/>
            <p:nvPr/>
          </p:nvSpPr>
          <p:spPr>
            <a:xfrm>
              <a:off x="6963480" y="4448520"/>
              <a:ext cx="28188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6370920" y="4552560"/>
              <a:ext cx="4921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6301080" y="4448520"/>
              <a:ext cx="662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6944760" y="4552560"/>
              <a:ext cx="3427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prox</a:t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30"/>
          <p:cNvGrpSpPr/>
          <p:nvPr/>
        </p:nvGrpSpPr>
        <p:grpSpPr>
          <a:xfrm>
            <a:off x="7558560" y="4658760"/>
            <a:ext cx="986400" cy="252000"/>
            <a:chOff x="7558560" y="4658760"/>
            <a:chExt cx="986400" cy="252000"/>
          </a:xfrm>
        </p:grpSpPr>
        <p:sp>
          <p:nvSpPr>
            <p:cNvPr id="209" name="Google Shape;209;p30"/>
            <p:cNvSpPr/>
            <p:nvPr/>
          </p:nvSpPr>
          <p:spPr>
            <a:xfrm>
              <a:off x="8220960" y="4658760"/>
              <a:ext cx="281880" cy="1285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7628400" y="4763160"/>
              <a:ext cx="4921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7558560" y="4658760"/>
              <a:ext cx="662040" cy="1285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8202240" y="4763160"/>
              <a:ext cx="342720" cy="1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30"/>
          <p:cNvSpPr/>
          <p:nvPr/>
        </p:nvSpPr>
        <p:spPr>
          <a:xfrm>
            <a:off x="7232760" y="4541760"/>
            <a:ext cx="325080" cy="18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4" name="Google Shape;214;p30"/>
          <p:cNvSpPr/>
          <p:nvPr/>
        </p:nvSpPr>
        <p:spPr>
          <a:xfrm>
            <a:off x="8503200" y="4723200"/>
            <a:ext cx="381960" cy="85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215" name="Google Shape;215;p30"/>
          <p:cNvSpPr/>
          <p:nvPr/>
        </p:nvSpPr>
        <p:spPr>
          <a:xfrm flipH="1">
            <a:off x="6632280" y="3867120"/>
            <a:ext cx="2034000" cy="581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6" name="Google Shape;216;p30"/>
          <p:cNvSpPr/>
          <p:nvPr/>
        </p:nvSpPr>
        <p:spPr>
          <a:xfrm>
            <a:off x="7788600" y="3541680"/>
            <a:ext cx="1263600" cy="713160"/>
          </a:xfrm>
          <a:prstGeom prst="wedgeRoundRectCallout">
            <a:avLst>
              <a:gd fmla="val 33796" name="adj1"/>
              <a:gd fmla="val 113145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último elemento aponta para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0500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lista encadeada simples representa uma sequência de objetos, </a:t>
            </a:r>
            <a:r>
              <a:rPr lang="en-US" sz="1800">
                <a:solidFill>
                  <a:srgbClr val="595959"/>
                </a:solidFill>
              </a:rPr>
              <a:t>do mesmo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tipo, na memória. Cada elemento da sequência armazena seu valor e o endereço do próximo elemento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Os elementos de uma lista não ocupam uma área contígua de memória (como os vetores), o que não permite acesso direto aos elementos.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acessar um elemento, é necessário que todos os elementos estejam encadeados.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199800" y="35049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};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encadeada simples</a:t>
            </a:r>
            <a:br>
              <a:rPr b="0" i="0" lang="en-US" sz="1800" u="none" cap="none" strike="noStrike"/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405000" y="1017720"/>
            <a:ext cx="5026320" cy="1179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imprimimos os elementos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imprimir devemos iterar sobre todos os elementos partindo do 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5562360" y="3135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579240" y="2261520"/>
            <a:ext cx="7845840" cy="155664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5509080" y="77400"/>
            <a:ext cx="3585240" cy="1761120"/>
          </a:xfrm>
          <a:prstGeom prst="rect">
            <a:avLst/>
          </a:prstGeom>
          <a:solidFill>
            <a:srgbClr val="FFFFFF">
              <a:alpha val="4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/>
          <p:nvPr/>
        </p:nvSpPr>
        <p:spPr>
          <a:xfrm flipH="1" rot="10800000">
            <a:off x="1574640" y="594360"/>
            <a:ext cx="1140900" cy="1605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3077640" y="157680"/>
            <a:ext cx="2445120" cy="546120"/>
          </a:xfrm>
          <a:prstGeom prst="wedgeRectCallout">
            <a:avLst>
              <a:gd fmla="val -76936" name="adj1"/>
              <a:gd fmla="val 40812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Iniciamos pelo first elemento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3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243" name="Google Shape;243;p33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33"/>
          <p:cNvSpPr/>
          <p:nvPr/>
        </p:nvSpPr>
        <p:spPr>
          <a:xfrm flipH="1" rot="10800000">
            <a:off x="2563560" y="1882440"/>
            <a:ext cx="761760" cy="57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8" name="Google Shape;248;p33"/>
          <p:cNvSpPr/>
          <p:nvPr/>
        </p:nvSpPr>
        <p:spPr>
          <a:xfrm>
            <a:off x="648000" y="2088000"/>
            <a:ext cx="394560" cy="419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49" name="Google Shape;249;p33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250" name="Google Shape;250;p33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3"/>
          <p:cNvSpPr/>
          <p:nvPr/>
        </p:nvSpPr>
        <p:spPr>
          <a:xfrm>
            <a:off x="1872000" y="1714680"/>
            <a:ext cx="6908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56" name="Google Shape;256;p33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257" name="Google Shape;257;p33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258" name="Google Shape;258;p33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i="0" sz="9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33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3" name="Google Shape;263;p33"/>
          <p:cNvSpPr txBox="1"/>
          <p:nvPr/>
        </p:nvSpPr>
        <p:spPr>
          <a:xfrm>
            <a:off x="3384000" y="165600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34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270" name="Google Shape;270;p34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34"/>
          <p:cNvSpPr/>
          <p:nvPr/>
        </p:nvSpPr>
        <p:spPr>
          <a:xfrm flipH="1">
            <a:off x="1576080" y="2097720"/>
            <a:ext cx="77760" cy="263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5" name="Google Shape;275;p34"/>
          <p:cNvSpPr/>
          <p:nvPr/>
        </p:nvSpPr>
        <p:spPr>
          <a:xfrm>
            <a:off x="719640" y="2153520"/>
            <a:ext cx="322920" cy="353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76" name="Google Shape;276;p34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277" name="Google Shape;277;p34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1414440" y="1761840"/>
            <a:ext cx="60156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83" name="Google Shape;283;p34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284" name="Google Shape;284;p34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285" name="Google Shape;285;p34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34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0" name="Google Shape;290;p34"/>
          <p:cNvSpPr/>
          <p:nvPr/>
        </p:nvSpPr>
        <p:spPr>
          <a:xfrm>
            <a:off x="5562360" y="694560"/>
            <a:ext cx="3485400" cy="1400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i="0" lang="en-US" sz="1100" u="none" cap="none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i="0" lang="en-US" sz="1100" u="none" cap="none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1020240" y="310080"/>
            <a:ext cx="7845900" cy="11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i="0" lang="en-US" sz="1050" u="none" cap="none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/>
          <p:nvPr/>
        </p:nvSpPr>
        <p:spPr>
          <a:xfrm flipH="1" rot="10800000">
            <a:off x="1329835" y="1056620"/>
            <a:ext cx="7305000" cy="16050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5152190" y="481845"/>
            <a:ext cx="2445000" cy="335400"/>
          </a:xfrm>
          <a:prstGeom prst="wedgeRectCallout">
            <a:avLst>
              <a:gd fmla="val -41603" name="adj1"/>
              <a:gd fmla="val 117269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Imprime o conteúdo de 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>
            <a:off x="5562360" y="313560"/>
            <a:ext cx="3485520" cy="140076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funcionario{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id;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nome[TAM_NOME+</a:t>
            </a:r>
            <a:r>
              <a:rPr b="1" lang="en-US" sz="1100" strike="noStrike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salario;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funcionario *next;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b="0" lang="en-US" sz="1100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struct funcionario</a:t>
            </a:r>
            <a:r>
              <a:rPr b="1" lang="en-US" sz="1100" strike="noStrike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lang="en-US" sz="11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Funcionario;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020240" y="157680"/>
            <a:ext cx="7845840" cy="117972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Funcionario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-US" sz="105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//vai ser nosso 'contador'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US" sz="1050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0" lang="en-US" sz="105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//aqui aux vale o elemento atual na lista.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-US" sz="1050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0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"Funcionario id: %d, nome: %s, salario: %lf</a:t>
            </a:r>
            <a:r>
              <a:rPr b="0" lang="en-US" sz="1050" strike="noStrike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0" lang="en-US" sz="1050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en-US" sz="1050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sz="10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4329720" y="789840"/>
            <a:ext cx="2445120" cy="520920"/>
          </a:xfrm>
          <a:prstGeom prst="wedgeRectCallout">
            <a:avLst>
              <a:gd fmla="val -35843" name="adj1"/>
              <a:gd fmla="val -70484" name="adj2"/>
            </a:avLst>
          </a:prstGeom>
          <a:solidFill>
            <a:srgbClr val="F6E4B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19080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 o aux apontar para o próximo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77400" y="1818000"/>
            <a:ext cx="98064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35"/>
          <p:cNvGrpSpPr/>
          <p:nvPr/>
        </p:nvGrpSpPr>
        <p:grpSpPr>
          <a:xfrm>
            <a:off x="2790720" y="2919240"/>
            <a:ext cx="1587600" cy="572040"/>
            <a:chOff x="2790720" y="2919240"/>
            <a:chExt cx="1587600" cy="572040"/>
          </a:xfrm>
        </p:grpSpPr>
        <p:sp>
          <p:nvSpPr>
            <p:cNvPr id="303" name="Google Shape;303;p35"/>
            <p:cNvSpPr/>
            <p:nvPr/>
          </p:nvSpPr>
          <p:spPr>
            <a:xfrm>
              <a:off x="3856680" y="2919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903400" y="3155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790720" y="2919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826800" y="3155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35"/>
          <p:cNvSpPr/>
          <p:nvPr/>
        </p:nvSpPr>
        <p:spPr>
          <a:xfrm flipH="1">
            <a:off x="1576080" y="2097720"/>
            <a:ext cx="77760" cy="263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8" name="Google Shape;308;p35"/>
          <p:cNvSpPr/>
          <p:nvPr/>
        </p:nvSpPr>
        <p:spPr>
          <a:xfrm>
            <a:off x="647640" y="2088000"/>
            <a:ext cx="394920" cy="419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09" name="Google Shape;309;p35"/>
          <p:cNvGrpSpPr/>
          <p:nvPr/>
        </p:nvGrpSpPr>
        <p:grpSpPr>
          <a:xfrm>
            <a:off x="1042920" y="2361240"/>
            <a:ext cx="1587600" cy="572040"/>
            <a:chOff x="1042920" y="2361240"/>
            <a:chExt cx="1587600" cy="572040"/>
          </a:xfrm>
        </p:grpSpPr>
        <p:sp>
          <p:nvSpPr>
            <p:cNvPr id="310" name="Google Shape;310;p35"/>
            <p:cNvSpPr/>
            <p:nvPr/>
          </p:nvSpPr>
          <p:spPr>
            <a:xfrm>
              <a:off x="2108880" y="236124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1155600" y="259776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1042920" y="236124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079000" y="259776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5"/>
          <p:cNvSpPr/>
          <p:nvPr/>
        </p:nvSpPr>
        <p:spPr>
          <a:xfrm>
            <a:off x="1414440" y="1761840"/>
            <a:ext cx="74556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AUX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2563200" y="2507760"/>
            <a:ext cx="227520" cy="5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6" name="Google Shape;316;p35"/>
          <p:cNvSpPr/>
          <p:nvPr/>
        </p:nvSpPr>
        <p:spPr>
          <a:xfrm>
            <a:off x="6344280" y="3820320"/>
            <a:ext cx="587520" cy="173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diamond"/>
          </a:ln>
        </p:spPr>
      </p:sp>
      <p:grpSp>
        <p:nvGrpSpPr>
          <p:cNvPr id="317" name="Google Shape;317;p35"/>
          <p:cNvGrpSpPr/>
          <p:nvPr/>
        </p:nvGrpSpPr>
        <p:grpSpPr>
          <a:xfrm>
            <a:off x="4824000" y="3673800"/>
            <a:ext cx="1587600" cy="572040"/>
            <a:chOff x="4824000" y="3673800"/>
            <a:chExt cx="1587600" cy="572040"/>
          </a:xfrm>
        </p:grpSpPr>
        <p:sp>
          <p:nvSpPr>
            <p:cNvPr id="318" name="Google Shape;318;p35"/>
            <p:cNvSpPr/>
            <p:nvPr/>
          </p:nvSpPr>
          <p:spPr>
            <a:xfrm>
              <a:off x="5889960" y="3673800"/>
              <a:ext cx="453960" cy="29232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936680" y="3910320"/>
              <a:ext cx="79200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elemento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824000" y="3673800"/>
              <a:ext cx="1065960" cy="29232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860080" y="3910320"/>
              <a:ext cx="551520" cy="33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900" strike="noStrike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next</a:t>
              </a:r>
              <a:endParaRPr b="0" sz="9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35"/>
          <p:cNvSpPr/>
          <p:nvPr/>
        </p:nvSpPr>
        <p:spPr>
          <a:xfrm>
            <a:off x="4311000" y="3065400"/>
            <a:ext cx="512640" cy="75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3" name="Google Shape;323;p35"/>
          <p:cNvSpPr/>
          <p:nvPr/>
        </p:nvSpPr>
        <p:spPr>
          <a:xfrm flipH="1" rot="10800000">
            <a:off x="3896280" y="641880"/>
            <a:ext cx="1217520" cy="160560"/>
          </a:xfrm>
          <a:prstGeom prst="rect">
            <a:avLst/>
          </a:prstGeom>
          <a:solidFill>
            <a:srgbClr val="FC4B4B">
              <a:alpha val="18823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