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6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6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6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36"/>
          <p:cNvCxnSpPr/>
          <p:nvPr/>
        </p:nvCxnSpPr>
        <p:spPr>
          <a:xfrm flipH="1">
            <a:off x="4578360" y="3025800"/>
            <a:ext cx="17166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36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1000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44186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7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7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37"/>
          <p:cNvCxnSpPr/>
          <p:nvPr/>
        </p:nvCxnSpPr>
        <p:spPr>
          <a:xfrm flipH="1">
            <a:off x="4259580" y="3025620"/>
            <a:ext cx="20352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37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41000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8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8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38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38"/>
          <p:cNvCxnSpPr/>
          <p:nvPr/>
        </p:nvCxnSpPr>
        <p:spPr>
          <a:xfrm flipH="1">
            <a:off x="4578360" y="3025800"/>
            <a:ext cx="17166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38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41000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44186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processamento continuaria...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9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9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9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39"/>
          <p:cNvCxnSpPr/>
          <p:nvPr/>
        </p:nvCxnSpPr>
        <p:spPr>
          <a:xfrm flipH="1">
            <a:off x="4578360" y="3025800"/>
            <a:ext cx="17166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39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41000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4186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fila poder ser implementada de duas maneiras: usando um vetor ou usando uma lista encadeada simples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opção de implementação possui vantagens e desvantagens (as mesmas das opções de implementação de uma pilha)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Desvantagem: É necessário definir um tamanho máximo da fila; uso ineficiente da memória total alocada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Vantagem: Inserção e remoção de itens não requerem alocação e liberação de 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uma lista encadeada simples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Desvantagem: Inserção e remoção de itens requerem alocação e liberação de 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Vantagem: Uso mais eficiente da memória total alocada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405000" y="1017721"/>
            <a:ext cx="8520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989280" y="1609920"/>
            <a:ext cx="2846160" cy="4132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989280" y="2219400"/>
            <a:ext cx="2846160" cy="9554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989280" y="3362400"/>
            <a:ext cx="2846160" cy="8737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405000" y="1017721"/>
            <a:ext cx="852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989280" y="4429440"/>
            <a:ext cx="2846160" cy="4132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989280" y="160992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989280" y="2219400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989280" y="3362400"/>
            <a:ext cx="2846100" cy="87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405000" y="1017721"/>
            <a:ext cx="8520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3"/>
          <p:cNvCxnSpPr/>
          <p:nvPr/>
        </p:nvCxnSpPr>
        <p:spPr>
          <a:xfrm flipH="1" rot="-5400000">
            <a:off x="8463425" y="2676575"/>
            <a:ext cx="757800" cy="261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50" name="Google Shape;350;p43"/>
          <p:cNvSpPr/>
          <p:nvPr/>
        </p:nvSpPr>
        <p:spPr>
          <a:xfrm>
            <a:off x="4084454" y="37692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4735800" y="3937320"/>
            <a:ext cx="321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52" name="Google Shape;352;p43"/>
          <p:cNvGrpSpPr/>
          <p:nvPr/>
        </p:nvGrpSpPr>
        <p:grpSpPr>
          <a:xfrm>
            <a:off x="4334400" y="2266560"/>
            <a:ext cx="1324440" cy="572400"/>
            <a:chOff x="4334400" y="2266560"/>
            <a:chExt cx="1324440" cy="572400"/>
          </a:xfrm>
        </p:grpSpPr>
        <p:sp>
          <p:nvSpPr>
            <p:cNvPr id="353" name="Google Shape;353;p43"/>
            <p:cNvSpPr/>
            <p:nvPr/>
          </p:nvSpPr>
          <p:spPr>
            <a:xfrm>
              <a:off x="50439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4452840" y="250344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43344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49496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50439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8" name="Google Shape;358;p43"/>
          <p:cNvCxnSpPr/>
          <p:nvPr/>
        </p:nvCxnSpPr>
        <p:spPr>
          <a:xfrm>
            <a:off x="528336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9" name="Google Shape;359;p43"/>
          <p:cNvGrpSpPr/>
          <p:nvPr/>
        </p:nvGrpSpPr>
        <p:grpSpPr>
          <a:xfrm>
            <a:off x="5934600" y="2266560"/>
            <a:ext cx="1324440" cy="572400"/>
            <a:chOff x="5934600" y="2266560"/>
            <a:chExt cx="1324440" cy="572400"/>
          </a:xfrm>
        </p:grpSpPr>
        <p:sp>
          <p:nvSpPr>
            <p:cNvPr id="360" name="Google Shape;360;p43"/>
            <p:cNvSpPr/>
            <p:nvPr/>
          </p:nvSpPr>
          <p:spPr>
            <a:xfrm>
              <a:off x="66441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6053040" y="250344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59346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65498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66441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43"/>
          <p:cNvGrpSpPr/>
          <p:nvPr/>
        </p:nvGrpSpPr>
        <p:grpSpPr>
          <a:xfrm>
            <a:off x="7424640" y="2266560"/>
            <a:ext cx="1434600" cy="572400"/>
            <a:chOff x="7424640" y="2266560"/>
            <a:chExt cx="1434600" cy="572400"/>
          </a:xfrm>
        </p:grpSpPr>
        <p:sp>
          <p:nvSpPr>
            <p:cNvPr id="366" name="Google Shape;366;p43"/>
            <p:cNvSpPr/>
            <p:nvPr/>
          </p:nvSpPr>
          <p:spPr>
            <a:xfrm>
              <a:off x="82443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742464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75348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81500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82443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1" name="Google Shape;371;p43"/>
          <p:cNvCxnSpPr/>
          <p:nvPr/>
        </p:nvCxnSpPr>
        <p:spPr>
          <a:xfrm>
            <a:off x="688356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43"/>
          <p:cNvCxnSpPr/>
          <p:nvPr/>
        </p:nvCxnSpPr>
        <p:spPr>
          <a:xfrm flipH="1" rot="5400000">
            <a:off x="4511790" y="2926350"/>
            <a:ext cx="1220400" cy="50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43"/>
          <p:cNvSpPr/>
          <p:nvPr/>
        </p:nvSpPr>
        <p:spPr>
          <a:xfrm>
            <a:off x="5018040" y="4053600"/>
            <a:ext cx="756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5761800" y="4053600"/>
            <a:ext cx="650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43"/>
          <p:cNvGrpSpPr/>
          <p:nvPr/>
        </p:nvGrpSpPr>
        <p:grpSpPr>
          <a:xfrm>
            <a:off x="5056920" y="3790800"/>
            <a:ext cx="650880" cy="292320"/>
            <a:chOff x="5056920" y="3790800"/>
            <a:chExt cx="650880" cy="292320"/>
          </a:xfrm>
        </p:grpSpPr>
        <p:sp>
          <p:nvSpPr>
            <p:cNvPr id="376" name="Google Shape;376;p43"/>
            <p:cNvSpPr/>
            <p:nvPr/>
          </p:nvSpPr>
          <p:spPr>
            <a:xfrm>
              <a:off x="5056920" y="3790800"/>
              <a:ext cx="65088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5056920" y="3790800"/>
              <a:ext cx="3193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43"/>
          <p:cNvGrpSpPr/>
          <p:nvPr/>
        </p:nvGrpSpPr>
        <p:grpSpPr>
          <a:xfrm>
            <a:off x="5706000" y="3790800"/>
            <a:ext cx="650880" cy="292320"/>
            <a:chOff x="5706000" y="3790800"/>
            <a:chExt cx="650880" cy="292320"/>
          </a:xfrm>
        </p:grpSpPr>
        <p:sp>
          <p:nvSpPr>
            <p:cNvPr id="379" name="Google Shape;379;p43"/>
            <p:cNvSpPr/>
            <p:nvPr/>
          </p:nvSpPr>
          <p:spPr>
            <a:xfrm>
              <a:off x="5709240" y="3790800"/>
              <a:ext cx="64764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5706000" y="3790800"/>
              <a:ext cx="3175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1" name="Google Shape;381;p43"/>
          <p:cNvCxnSpPr>
            <a:stCxn id="379" idx="3"/>
            <a:endCxn id="368" idx="2"/>
          </p:cNvCxnSpPr>
          <p:nvPr/>
        </p:nvCxnSpPr>
        <p:spPr>
          <a:xfrm flipH="1" rot="10800000">
            <a:off x="6356880" y="2559360"/>
            <a:ext cx="1532400" cy="137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p43"/>
          <p:cNvSpPr/>
          <p:nvPr/>
        </p:nvSpPr>
        <p:spPr>
          <a:xfrm>
            <a:off x="989280" y="442944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989280" y="160992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989280" y="2219400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989280" y="3362400"/>
            <a:ext cx="2846100" cy="87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/>
        </p:nvSpPr>
        <p:spPr>
          <a:xfrm>
            <a:off x="405000" y="1017721"/>
            <a:ext cx="8520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utilizando dois ponteiros para controlar início e fim.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44"/>
          <p:cNvCxnSpPr>
            <a:stCxn id="393" idx="3"/>
          </p:cNvCxnSpPr>
          <p:nvPr/>
        </p:nvCxnSpPr>
        <p:spPr>
          <a:xfrm>
            <a:off x="8698320" y="241308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94" name="Google Shape;394;p44"/>
          <p:cNvSpPr/>
          <p:nvPr/>
        </p:nvSpPr>
        <p:spPr>
          <a:xfrm>
            <a:off x="989280" y="351504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*fila,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44"/>
          <p:cNvGrpSpPr/>
          <p:nvPr/>
        </p:nvGrpSpPr>
        <p:grpSpPr>
          <a:xfrm>
            <a:off x="4224240" y="2266560"/>
            <a:ext cx="1434600" cy="572400"/>
            <a:chOff x="4224240" y="2266560"/>
            <a:chExt cx="1434600" cy="572400"/>
          </a:xfrm>
        </p:grpSpPr>
        <p:sp>
          <p:nvSpPr>
            <p:cNvPr id="396" name="Google Shape;396;p44"/>
            <p:cNvSpPr/>
            <p:nvPr/>
          </p:nvSpPr>
          <p:spPr>
            <a:xfrm>
              <a:off x="50439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422424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43344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49496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50439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1" name="Google Shape;401;p44"/>
          <p:cNvCxnSpPr/>
          <p:nvPr/>
        </p:nvCxnSpPr>
        <p:spPr>
          <a:xfrm>
            <a:off x="528336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2" name="Google Shape;402;p44"/>
          <p:cNvGrpSpPr/>
          <p:nvPr/>
        </p:nvGrpSpPr>
        <p:grpSpPr>
          <a:xfrm>
            <a:off x="5934600" y="2266560"/>
            <a:ext cx="1324440" cy="572400"/>
            <a:chOff x="5934600" y="2266560"/>
            <a:chExt cx="1324440" cy="572400"/>
          </a:xfrm>
        </p:grpSpPr>
        <p:sp>
          <p:nvSpPr>
            <p:cNvPr id="403" name="Google Shape;403;p44"/>
            <p:cNvSpPr/>
            <p:nvPr/>
          </p:nvSpPr>
          <p:spPr>
            <a:xfrm>
              <a:off x="66441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6053040" y="250344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59346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65498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66441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4"/>
          <p:cNvGrpSpPr/>
          <p:nvPr/>
        </p:nvGrpSpPr>
        <p:grpSpPr>
          <a:xfrm>
            <a:off x="7424640" y="2266560"/>
            <a:ext cx="1434600" cy="572400"/>
            <a:chOff x="7424640" y="2266560"/>
            <a:chExt cx="1434600" cy="572400"/>
          </a:xfrm>
        </p:grpSpPr>
        <p:sp>
          <p:nvSpPr>
            <p:cNvPr id="393" name="Google Shape;393;p44"/>
            <p:cNvSpPr/>
            <p:nvPr/>
          </p:nvSpPr>
          <p:spPr>
            <a:xfrm>
              <a:off x="824436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742464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753480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815004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824436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3" name="Google Shape;413;p44"/>
          <p:cNvCxnSpPr/>
          <p:nvPr/>
        </p:nvCxnSpPr>
        <p:spPr>
          <a:xfrm>
            <a:off x="688356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44"/>
          <p:cNvCxnSpPr>
            <a:endCxn id="398" idx="2"/>
          </p:cNvCxnSpPr>
          <p:nvPr/>
        </p:nvCxnSpPr>
        <p:spPr>
          <a:xfrm flipH="1" rot="5400000">
            <a:off x="4416900" y="2831340"/>
            <a:ext cx="1231500" cy="6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44"/>
          <p:cNvSpPr/>
          <p:nvPr/>
        </p:nvSpPr>
        <p:spPr>
          <a:xfrm>
            <a:off x="5018040" y="4053600"/>
            <a:ext cx="756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5838000" y="39012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44"/>
          <p:cNvGrpSpPr/>
          <p:nvPr/>
        </p:nvGrpSpPr>
        <p:grpSpPr>
          <a:xfrm>
            <a:off x="5056920" y="3790800"/>
            <a:ext cx="650880" cy="292320"/>
            <a:chOff x="5056920" y="3790800"/>
            <a:chExt cx="650880" cy="292320"/>
          </a:xfrm>
        </p:grpSpPr>
        <p:sp>
          <p:nvSpPr>
            <p:cNvPr id="418" name="Google Shape;418;p44"/>
            <p:cNvSpPr/>
            <p:nvPr/>
          </p:nvSpPr>
          <p:spPr>
            <a:xfrm>
              <a:off x="5056920" y="3790800"/>
              <a:ext cx="65088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5056920" y="3790800"/>
              <a:ext cx="3193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44"/>
          <p:cNvGrpSpPr/>
          <p:nvPr/>
        </p:nvGrpSpPr>
        <p:grpSpPr>
          <a:xfrm>
            <a:off x="5922000" y="3790800"/>
            <a:ext cx="650880" cy="292320"/>
            <a:chOff x="5922000" y="3790800"/>
            <a:chExt cx="650880" cy="292320"/>
          </a:xfrm>
        </p:grpSpPr>
        <p:sp>
          <p:nvSpPr>
            <p:cNvPr id="421" name="Google Shape;421;p44"/>
            <p:cNvSpPr/>
            <p:nvPr/>
          </p:nvSpPr>
          <p:spPr>
            <a:xfrm>
              <a:off x="5925240" y="3790800"/>
              <a:ext cx="64764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5922000" y="3790800"/>
              <a:ext cx="3175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3" name="Google Shape;423;p44"/>
          <p:cNvCxnSpPr>
            <a:endCxn id="410" idx="2"/>
          </p:cNvCxnSpPr>
          <p:nvPr/>
        </p:nvCxnSpPr>
        <p:spPr>
          <a:xfrm rot="-5400000">
            <a:off x="6542100" y="2590140"/>
            <a:ext cx="1378200" cy="1316400"/>
          </a:xfrm>
          <a:prstGeom prst="bentConnector3">
            <a:avLst>
              <a:gd fmla="val -24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p44"/>
          <p:cNvSpPr/>
          <p:nvPr/>
        </p:nvSpPr>
        <p:spPr>
          <a:xfrm>
            <a:off x="989280" y="160992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989280" y="2219400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Operações: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1005480" y="1609920"/>
            <a:ext cx="6390720" cy="1838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item)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item)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initQueue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isEmpty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freeAll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 (queue)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fila é uma estrutura de dados que é uma especialização da lista simplesmente encadeada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 o conceito de FIFO: first-in first-out, ou seja, o primeiro elemento que entrou é o primeiro a sair.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é possível inserir no meio ou no início. SEMPRE NO FIM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fila tem as seguintes propriedades: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realizar duas operações básicas: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novo item na fila (</a:t>
            </a:r>
            <a:r>
              <a:rPr lang="en-US">
                <a:solidFill>
                  <a:schemeClr val="accent1"/>
                </a:solidFill>
              </a:rPr>
              <a:t>enqueue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item da fila (</a:t>
            </a:r>
            <a:r>
              <a:rPr lang="en-US">
                <a:solidFill>
                  <a:schemeClr val="accent1"/>
                </a:solidFill>
              </a:rPr>
              <a:t>dequeue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operação de remoção sempre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o item que está há mais tempo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na fila (FIFO)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05000" y="1017721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46"/>
          <p:cNvCxnSpPr>
            <a:stCxn id="440" idx="3"/>
          </p:cNvCxnSpPr>
          <p:nvPr/>
        </p:nvCxnSpPr>
        <p:spPr>
          <a:xfrm>
            <a:off x="6735600" y="241308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441" name="Google Shape;441;p46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2772720" y="3937320"/>
            <a:ext cx="321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43" name="Google Shape;443;p46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44" name="Google Shape;444;p46"/>
          <p:cNvGrpSpPr/>
          <p:nvPr/>
        </p:nvGrpSpPr>
        <p:grpSpPr>
          <a:xfrm>
            <a:off x="3861720" y="2266560"/>
            <a:ext cx="1434600" cy="572400"/>
            <a:chOff x="3861720" y="2266560"/>
            <a:chExt cx="1434600" cy="572400"/>
          </a:xfrm>
        </p:grpSpPr>
        <p:sp>
          <p:nvSpPr>
            <p:cNvPr id="445" name="Google Shape;445;p46"/>
            <p:cNvSpPr/>
            <p:nvPr/>
          </p:nvSpPr>
          <p:spPr>
            <a:xfrm>
              <a:off x="468144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397188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458712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468144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6"/>
          <p:cNvGrpSpPr/>
          <p:nvPr/>
        </p:nvGrpSpPr>
        <p:grpSpPr>
          <a:xfrm>
            <a:off x="5461920" y="2266560"/>
            <a:ext cx="1434600" cy="572400"/>
            <a:chOff x="5461920" y="2266560"/>
            <a:chExt cx="1434600" cy="572400"/>
          </a:xfrm>
        </p:grpSpPr>
        <p:sp>
          <p:nvSpPr>
            <p:cNvPr id="440" name="Google Shape;440;p46"/>
            <p:cNvSpPr/>
            <p:nvPr/>
          </p:nvSpPr>
          <p:spPr>
            <a:xfrm>
              <a:off x="6281640" y="22669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572080" y="226692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6187320" y="25034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6281640" y="226656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5" name="Google Shape;455;p46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46"/>
          <p:cNvSpPr/>
          <p:nvPr/>
        </p:nvSpPr>
        <p:spPr>
          <a:xfrm>
            <a:off x="3055320" y="4053600"/>
            <a:ext cx="756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3799080" y="4053600"/>
            <a:ext cx="650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46"/>
          <p:cNvGrpSpPr/>
          <p:nvPr/>
        </p:nvGrpSpPr>
        <p:grpSpPr>
          <a:xfrm>
            <a:off x="3094200" y="3790800"/>
            <a:ext cx="650880" cy="292320"/>
            <a:chOff x="3094200" y="3790800"/>
            <a:chExt cx="650880" cy="292320"/>
          </a:xfrm>
        </p:grpSpPr>
        <p:sp>
          <p:nvSpPr>
            <p:cNvPr id="459" name="Google Shape;459;p46"/>
            <p:cNvSpPr/>
            <p:nvPr/>
          </p:nvSpPr>
          <p:spPr>
            <a:xfrm>
              <a:off x="3094200" y="3790800"/>
              <a:ext cx="65088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3094200" y="3790800"/>
              <a:ext cx="3193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6"/>
          <p:cNvGrpSpPr/>
          <p:nvPr/>
        </p:nvGrpSpPr>
        <p:grpSpPr>
          <a:xfrm>
            <a:off x="3743280" y="3790800"/>
            <a:ext cx="650880" cy="292320"/>
            <a:chOff x="3743280" y="3790800"/>
            <a:chExt cx="650880" cy="292320"/>
          </a:xfrm>
        </p:grpSpPr>
        <p:sp>
          <p:nvSpPr>
            <p:cNvPr id="462" name="Google Shape;462;p46"/>
            <p:cNvSpPr/>
            <p:nvPr/>
          </p:nvSpPr>
          <p:spPr>
            <a:xfrm>
              <a:off x="3746520" y="3790800"/>
              <a:ext cx="64764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3743280" y="3790800"/>
              <a:ext cx="31752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4" name="Google Shape;464;p46"/>
          <p:cNvCxnSpPr>
            <a:stCxn id="459" idx="0"/>
            <a:endCxn id="465" idx="2"/>
          </p:cNvCxnSpPr>
          <p:nvPr/>
        </p:nvCxnSpPr>
        <p:spPr>
          <a:xfrm flipH="1" rot="5400000">
            <a:off x="2457090" y="2828250"/>
            <a:ext cx="1231800" cy="693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66" name="Google Shape;466;p46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467" name="Google Shape;467;p46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1" name="Google Shape;471;p46"/>
          <p:cNvCxnSpPr>
            <a:stCxn id="462" idx="3"/>
            <a:endCxn id="452" idx="2"/>
          </p:cNvCxnSpPr>
          <p:nvPr/>
        </p:nvCxnSpPr>
        <p:spPr>
          <a:xfrm flipH="1" rot="10800000">
            <a:off x="4394160" y="2559360"/>
            <a:ext cx="1532400" cy="137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405000" y="1017721"/>
            <a:ext cx="852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47"/>
          <p:cNvGrpSpPr/>
          <p:nvPr/>
        </p:nvGrpSpPr>
        <p:grpSpPr>
          <a:xfrm>
            <a:off x="7155360" y="1510200"/>
            <a:ext cx="1324080" cy="572400"/>
            <a:chOff x="7155360" y="1510200"/>
            <a:chExt cx="1324080" cy="572400"/>
          </a:xfrm>
        </p:grpSpPr>
        <p:sp>
          <p:nvSpPr>
            <p:cNvPr id="479" name="Google Shape;479;p47"/>
            <p:cNvSpPr/>
            <p:nvPr/>
          </p:nvSpPr>
          <p:spPr>
            <a:xfrm>
              <a:off x="7864920" y="151056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7273800" y="1747080"/>
              <a:ext cx="4723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7155360" y="1510560"/>
              <a:ext cx="70920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7770240" y="174708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7864920" y="1510200"/>
              <a:ext cx="239040" cy="292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4" name="Google Shape;484;p47"/>
          <p:cNvCxnSpPr>
            <a:stCxn id="479" idx="3"/>
          </p:cNvCxnSpPr>
          <p:nvPr/>
        </p:nvCxnSpPr>
        <p:spPr>
          <a:xfrm>
            <a:off x="8318880" y="165672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485" name="Google Shape;485;p47"/>
          <p:cNvCxnSpPr>
            <a:stCxn id="486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487" name="Google Shape;487;p47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7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89" name="Google Shape;489;p47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90" name="Google Shape;490;p47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491" name="Google Shape;491;p47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7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486" name="Google Shape;486;p47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1" name="Google Shape;501;p47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p47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47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505" name="Google Shape;505;p47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47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508" name="Google Shape;508;p47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0" name="Google Shape;510;p47"/>
          <p:cNvCxnSpPr>
            <a:stCxn id="505" idx="0"/>
            <a:endCxn id="511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12" name="Google Shape;512;p47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513" name="Google Shape;513;p47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7" name="Google Shape;517;p47"/>
          <p:cNvCxnSpPr>
            <a:stCxn id="508" idx="3"/>
            <a:endCxn id="498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8"/>
          <p:cNvSpPr txBox="1"/>
          <p:nvPr/>
        </p:nvSpPr>
        <p:spPr>
          <a:xfrm>
            <a:off x="405000" y="1017721"/>
            <a:ext cx="8520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48"/>
          <p:cNvGrpSpPr/>
          <p:nvPr/>
        </p:nvGrpSpPr>
        <p:grpSpPr>
          <a:xfrm>
            <a:off x="7155360" y="1510200"/>
            <a:ext cx="1324080" cy="572280"/>
            <a:chOff x="7155360" y="1510200"/>
            <a:chExt cx="1324080" cy="572280"/>
          </a:xfrm>
        </p:grpSpPr>
        <p:sp>
          <p:nvSpPr>
            <p:cNvPr id="525" name="Google Shape;525;p48"/>
            <p:cNvSpPr/>
            <p:nvPr/>
          </p:nvSpPr>
          <p:spPr>
            <a:xfrm>
              <a:off x="7864920" y="151056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7273800" y="174708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7155360" y="151056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7770240" y="174708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7864920" y="151020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48"/>
          <p:cNvCxnSpPr>
            <a:stCxn id="525" idx="3"/>
          </p:cNvCxnSpPr>
          <p:nvPr/>
        </p:nvCxnSpPr>
        <p:spPr>
          <a:xfrm>
            <a:off x="8318820" y="165666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531" name="Google Shape;531;p48"/>
          <p:cNvCxnSpPr>
            <a:stCxn id="532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533" name="Google Shape;533;p48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8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535" name="Google Shape;535;p48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6" name="Google Shape;536;p48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537" name="Google Shape;537;p48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8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532" name="Google Shape;532;p48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7" name="Google Shape;547;p48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48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8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48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551" name="Google Shape;551;p48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8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554" name="Google Shape;554;p48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48"/>
          <p:cNvCxnSpPr>
            <a:stCxn id="551" idx="0"/>
            <a:endCxn id="557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58" name="Google Shape;558;p48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559" name="Google Shape;559;p48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3" name="Google Shape;563;p48"/>
          <p:cNvCxnSpPr>
            <a:stCxn id="554" idx="3"/>
            <a:endCxn id="544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405000" y="1017721"/>
            <a:ext cx="852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49"/>
          <p:cNvGrpSpPr/>
          <p:nvPr/>
        </p:nvGrpSpPr>
        <p:grpSpPr>
          <a:xfrm>
            <a:off x="7155360" y="1510200"/>
            <a:ext cx="1324080" cy="572280"/>
            <a:chOff x="7155360" y="1510200"/>
            <a:chExt cx="1324080" cy="572280"/>
          </a:xfrm>
        </p:grpSpPr>
        <p:sp>
          <p:nvSpPr>
            <p:cNvPr id="571" name="Google Shape;571;p49"/>
            <p:cNvSpPr/>
            <p:nvPr/>
          </p:nvSpPr>
          <p:spPr>
            <a:xfrm>
              <a:off x="7864920" y="151056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7273800" y="174708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7155360" y="151056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7770240" y="174708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7864920" y="151020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6" name="Google Shape;576;p49"/>
          <p:cNvCxnSpPr>
            <a:stCxn id="571" idx="3"/>
          </p:cNvCxnSpPr>
          <p:nvPr/>
        </p:nvCxnSpPr>
        <p:spPr>
          <a:xfrm>
            <a:off x="8318820" y="165666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577" name="Google Shape;577;p49"/>
          <p:cNvCxnSpPr>
            <a:stCxn id="578" idx="3"/>
            <a:endCxn id="573" idx="1"/>
          </p:cNvCxnSpPr>
          <p:nvPr/>
        </p:nvCxnSpPr>
        <p:spPr>
          <a:xfrm flipH="1" rot="10800000">
            <a:off x="6735540" y="1656720"/>
            <a:ext cx="419700" cy="756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9" name="Google Shape;579;p49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581" name="Google Shape;581;p49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82" name="Google Shape;582;p49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583" name="Google Shape;583;p49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9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578" name="Google Shape;578;p49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49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49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9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49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597" name="Google Shape;597;p49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9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600" name="Google Shape;600;p49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2" name="Google Shape;602;p49"/>
          <p:cNvCxnSpPr>
            <a:stCxn id="597" idx="0"/>
            <a:endCxn id="603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04" name="Google Shape;604;p49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605" name="Google Shape;605;p49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9" name="Google Shape;609;p49"/>
          <p:cNvCxnSpPr>
            <a:stCxn id="600" idx="3"/>
            <a:endCxn id="590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 txBox="1"/>
          <p:nvPr/>
        </p:nvSpPr>
        <p:spPr>
          <a:xfrm>
            <a:off x="405000" y="1017721"/>
            <a:ext cx="8520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50"/>
          <p:cNvGrpSpPr/>
          <p:nvPr/>
        </p:nvGrpSpPr>
        <p:grpSpPr>
          <a:xfrm>
            <a:off x="7155360" y="1510200"/>
            <a:ext cx="1324080" cy="572280"/>
            <a:chOff x="7155360" y="1510200"/>
            <a:chExt cx="1324080" cy="572280"/>
          </a:xfrm>
        </p:grpSpPr>
        <p:sp>
          <p:nvSpPr>
            <p:cNvPr id="617" name="Google Shape;617;p50"/>
            <p:cNvSpPr/>
            <p:nvPr/>
          </p:nvSpPr>
          <p:spPr>
            <a:xfrm>
              <a:off x="7864920" y="151056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7273800" y="174708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7155360" y="151056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7770240" y="174708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7864920" y="151020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2" name="Google Shape;622;p50"/>
          <p:cNvCxnSpPr>
            <a:stCxn id="617" idx="3"/>
          </p:cNvCxnSpPr>
          <p:nvPr/>
        </p:nvCxnSpPr>
        <p:spPr>
          <a:xfrm>
            <a:off x="8318820" y="165666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623" name="Google Shape;623;p50"/>
          <p:cNvCxnSpPr>
            <a:stCxn id="624" idx="3"/>
            <a:endCxn id="619" idx="1"/>
          </p:cNvCxnSpPr>
          <p:nvPr/>
        </p:nvCxnSpPr>
        <p:spPr>
          <a:xfrm flipH="1" rot="10800000">
            <a:off x="6735540" y="1656720"/>
            <a:ext cx="419700" cy="756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5" name="Google Shape;625;p50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0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627" name="Google Shape;627;p50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28" name="Google Shape;628;p50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629" name="Google Shape;629;p50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50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624" name="Google Shape;624;p50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9" name="Google Shape;639;p50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0" name="Google Shape;640;p50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0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50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643" name="Google Shape;643;p50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50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646" name="Google Shape;646;p50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8" name="Google Shape;648;p50"/>
          <p:cNvCxnSpPr>
            <a:stCxn id="643" idx="0"/>
            <a:endCxn id="649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50" name="Google Shape;650;p50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651" name="Google Shape;651;p50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5" name="Google Shape;655;p50"/>
          <p:cNvCxnSpPr>
            <a:stCxn id="646" idx="3"/>
            <a:endCxn id="636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405000" y="1017721"/>
            <a:ext cx="852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51"/>
          <p:cNvGrpSpPr/>
          <p:nvPr/>
        </p:nvGrpSpPr>
        <p:grpSpPr>
          <a:xfrm>
            <a:off x="7155360" y="1510200"/>
            <a:ext cx="1324080" cy="572280"/>
            <a:chOff x="7155360" y="1510200"/>
            <a:chExt cx="1324080" cy="572280"/>
          </a:xfrm>
        </p:grpSpPr>
        <p:sp>
          <p:nvSpPr>
            <p:cNvPr id="663" name="Google Shape;663;p51"/>
            <p:cNvSpPr/>
            <p:nvPr/>
          </p:nvSpPr>
          <p:spPr>
            <a:xfrm>
              <a:off x="7864920" y="151056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7273800" y="174708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7155360" y="151056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7770240" y="174708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7864920" y="151020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8" name="Google Shape;668;p51"/>
          <p:cNvCxnSpPr>
            <a:stCxn id="663" idx="3"/>
          </p:cNvCxnSpPr>
          <p:nvPr/>
        </p:nvCxnSpPr>
        <p:spPr>
          <a:xfrm>
            <a:off x="8318820" y="165666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669" name="Google Shape;669;p51"/>
          <p:cNvCxnSpPr>
            <a:stCxn id="670" idx="3"/>
            <a:endCxn id="665" idx="1"/>
          </p:cNvCxnSpPr>
          <p:nvPr/>
        </p:nvCxnSpPr>
        <p:spPr>
          <a:xfrm flipH="1" rot="10800000">
            <a:off x="6735540" y="1656720"/>
            <a:ext cx="419700" cy="756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1" name="Google Shape;671;p51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1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673" name="Google Shape;673;p51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74" name="Google Shape;674;p51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675" name="Google Shape;675;p51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51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670" name="Google Shape;670;p51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5" name="Google Shape;685;p51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6" name="Google Shape;686;p51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1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51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689" name="Google Shape;689;p51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51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692" name="Google Shape;692;p51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51"/>
          <p:cNvCxnSpPr>
            <a:stCxn id="689" idx="0"/>
            <a:endCxn id="695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96" name="Google Shape;696;p51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697" name="Google Shape;697;p51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1" name="Google Shape;701;p51"/>
          <p:cNvCxnSpPr>
            <a:stCxn id="692" idx="3"/>
            <a:endCxn id="682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405000" y="1017721"/>
            <a:ext cx="8520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52"/>
          <p:cNvGrpSpPr/>
          <p:nvPr/>
        </p:nvGrpSpPr>
        <p:grpSpPr>
          <a:xfrm>
            <a:off x="7045200" y="1510200"/>
            <a:ext cx="1434240" cy="572280"/>
            <a:chOff x="7045200" y="1510200"/>
            <a:chExt cx="1434240" cy="572280"/>
          </a:xfrm>
        </p:grpSpPr>
        <p:sp>
          <p:nvSpPr>
            <p:cNvPr id="709" name="Google Shape;709;p52"/>
            <p:cNvSpPr/>
            <p:nvPr/>
          </p:nvSpPr>
          <p:spPr>
            <a:xfrm>
              <a:off x="7864920" y="151056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7045200" y="174708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7155360" y="151056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7770240" y="174708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7864920" y="151020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4" name="Google Shape;714;p52"/>
          <p:cNvCxnSpPr>
            <a:stCxn id="709" idx="3"/>
          </p:cNvCxnSpPr>
          <p:nvPr/>
        </p:nvCxnSpPr>
        <p:spPr>
          <a:xfrm>
            <a:off x="8318820" y="1656660"/>
            <a:ext cx="243600" cy="75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715" name="Google Shape;715;p52"/>
          <p:cNvCxnSpPr>
            <a:stCxn id="716" idx="3"/>
            <a:endCxn id="711" idx="1"/>
          </p:cNvCxnSpPr>
          <p:nvPr/>
        </p:nvCxnSpPr>
        <p:spPr>
          <a:xfrm flipH="1" rot="10800000">
            <a:off x="6735540" y="1656720"/>
            <a:ext cx="419700" cy="756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7" name="Google Shape;717;p52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719" name="Google Shape;719;p52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20" name="Google Shape;720;p52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721" name="Google Shape;721;p52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52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716" name="Google Shape;716;p52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1" name="Google Shape;731;p52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2" name="Google Shape;732;p52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2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52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735" name="Google Shape;735;p52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52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738" name="Google Shape;738;p52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0" name="Google Shape;740;p52"/>
          <p:cNvCxnSpPr>
            <a:stCxn id="735" idx="0"/>
            <a:endCxn id="741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42" name="Google Shape;742;p52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743" name="Google Shape;743;p52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7" name="Google Shape;747;p52"/>
          <p:cNvCxnSpPr>
            <a:stCxn id="738" idx="3"/>
            <a:endCxn id="711" idx="2"/>
          </p:cNvCxnSpPr>
          <p:nvPr/>
        </p:nvCxnSpPr>
        <p:spPr>
          <a:xfrm flipH="1" rot="10800000">
            <a:off x="4394220" y="1802700"/>
            <a:ext cx="3115800" cy="2134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3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3"/>
          <p:cNvSpPr/>
          <p:nvPr/>
        </p:nvSpPr>
        <p:spPr>
          <a:xfrm>
            <a:off x="1005480" y="1609920"/>
            <a:ext cx="6390720" cy="20527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item)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Cria um novo elemento da lista encadeada que representa a fila 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neste novo elemento o item a ser inserido na fila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ux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*) malloc(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 no proximo slide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4"/>
          <p:cNvSpPr/>
          <p:nvPr/>
        </p:nvSpPr>
        <p:spPr>
          <a:xfrm>
            <a:off x="1005480" y="1609920"/>
            <a:ext cx="6390720" cy="26150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Continuacao do slide anterior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Insere o novo elemento no fim da lista encadeada que representa 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   // fila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Se a fila esta vazia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Se a fila nao esta vazia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5"/>
          <p:cNvSpPr txBox="1"/>
          <p:nvPr/>
        </p:nvSpPr>
        <p:spPr>
          <a:xfrm>
            <a:off x="405000" y="1017721"/>
            <a:ext cx="8520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55"/>
          <p:cNvCxnSpPr>
            <a:stCxn id="769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770" name="Google Shape;770;p55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5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772" name="Google Shape;772;p55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73" name="Google Shape;773;p55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774" name="Google Shape;774;p55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55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769" name="Google Shape;769;p55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4" name="Google Shape;784;p55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5" name="Google Shape;785;p55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5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55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788" name="Google Shape;788;p55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55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791" name="Google Shape;791;p55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3" name="Google Shape;793;p55"/>
          <p:cNvCxnSpPr>
            <a:stCxn id="788" idx="0"/>
            <a:endCxn id="794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95" name="Google Shape;795;p55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796" name="Google Shape;796;p55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0" name="Google Shape;800;p55"/>
          <p:cNvCxnSpPr>
            <a:stCxn id="791" idx="3"/>
            <a:endCxn id="781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 (queue)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sistema operacional utiliza este conceito para: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Controlar a fila de impressão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Controla a execução do processos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Dois conceitos baseados em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Fila com prioridade em que a inserção obedece a prioridade do item a ser inserido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Fila circular: o tamanha do fila é fixo e é necessário controlar o início e fim da fila. Quando são iguais, a fila está vazia, quando o fim chegou na capacidade da fila, esta está cheia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6"/>
          <p:cNvSpPr/>
          <p:nvPr/>
        </p:nvSpPr>
        <p:spPr>
          <a:xfrm>
            <a:off x="2192400" y="1920600"/>
            <a:ext cx="1510920" cy="100224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6"/>
          <p:cNvSpPr txBox="1"/>
          <p:nvPr/>
        </p:nvSpPr>
        <p:spPr>
          <a:xfrm>
            <a:off x="405000" y="1017721"/>
            <a:ext cx="852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56"/>
          <p:cNvCxnSpPr>
            <a:stCxn id="809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10" name="Google Shape;810;p56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6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12" name="Google Shape;812;p56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13" name="Google Shape;813;p56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814" name="Google Shape;814;p56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56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809" name="Google Shape;809;p56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6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6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6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4" name="Google Shape;824;p56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5" name="Google Shape;825;p56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6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6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828" name="Google Shape;828;p56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56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831" name="Google Shape;831;p56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3" name="Google Shape;833;p56"/>
          <p:cNvCxnSpPr>
            <a:stCxn id="828" idx="0"/>
            <a:endCxn id="834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35" name="Google Shape;835;p56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836" name="Google Shape;836;p56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6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0" name="Google Shape;840;p56"/>
          <p:cNvCxnSpPr>
            <a:stCxn id="831" idx="3"/>
            <a:endCxn id="821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"/>
          <p:cNvSpPr/>
          <p:nvPr/>
        </p:nvSpPr>
        <p:spPr>
          <a:xfrm>
            <a:off x="2192400" y="1920600"/>
            <a:ext cx="1510920" cy="100224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7"/>
          <p:cNvSpPr txBox="1"/>
          <p:nvPr/>
        </p:nvSpPr>
        <p:spPr>
          <a:xfrm>
            <a:off x="405000" y="1017724"/>
            <a:ext cx="8520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7"/>
          <p:cNvSpPr/>
          <p:nvPr/>
        </p:nvSpPr>
        <p:spPr>
          <a:xfrm>
            <a:off x="966240" y="2198520"/>
            <a:ext cx="4723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7"/>
          <p:cNvSpPr/>
          <p:nvPr/>
        </p:nvSpPr>
        <p:spPr>
          <a:xfrm>
            <a:off x="847800" y="1962000"/>
            <a:ext cx="709200" cy="292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>
            <a:off x="1252440" y="1809360"/>
            <a:ext cx="239040" cy="29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57"/>
          <p:cNvCxnSpPr/>
          <p:nvPr/>
        </p:nvCxnSpPr>
        <p:spPr>
          <a:xfrm rot="10800000">
            <a:off x="1202640" y="1962300"/>
            <a:ext cx="1533000" cy="323700"/>
          </a:xfrm>
          <a:prstGeom prst="bentConnector4">
            <a:avLst>
              <a:gd fmla="val 7" name="adj1"/>
              <a:gd fmla="val 173463" name="adj2"/>
            </a:avLst>
          </a:prstGeom>
          <a:noFill/>
          <a:ln cap="flat" cmpd="sng" w="9525">
            <a:solidFill>
              <a:srgbClr val="595959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p57"/>
          <p:cNvCxnSpPr>
            <a:stCxn id="853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54" name="Google Shape;854;p57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7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56" name="Google Shape;856;p57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57" name="Google Shape;857;p57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858" name="Google Shape;858;p57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7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853" name="Google Shape;853;p57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8" name="Google Shape;868;p57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57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7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57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872" name="Google Shape;872;p57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57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875" name="Google Shape;875;p57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7" name="Google Shape;877;p57"/>
          <p:cNvCxnSpPr>
            <a:stCxn id="872" idx="0"/>
            <a:endCxn id="878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79" name="Google Shape;879;p57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880" name="Google Shape;880;p57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7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4" name="Google Shape;884;p57"/>
          <p:cNvCxnSpPr>
            <a:stCxn id="875" idx="3"/>
            <a:endCxn id="865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8"/>
          <p:cNvSpPr txBox="1"/>
          <p:nvPr/>
        </p:nvSpPr>
        <p:spPr>
          <a:xfrm>
            <a:off x="405000" y="1017721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8"/>
          <p:cNvSpPr/>
          <p:nvPr/>
        </p:nvSpPr>
        <p:spPr>
          <a:xfrm>
            <a:off x="966240" y="2198520"/>
            <a:ext cx="4723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8"/>
          <p:cNvSpPr/>
          <p:nvPr/>
        </p:nvSpPr>
        <p:spPr>
          <a:xfrm>
            <a:off x="847800" y="1962000"/>
            <a:ext cx="709200" cy="292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58"/>
          <p:cNvCxnSpPr>
            <a:stCxn id="894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95" name="Google Shape;895;p58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8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97" name="Google Shape;897;p58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98" name="Google Shape;898;p58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899" name="Google Shape;899;p58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8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58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894" name="Google Shape;894;p58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9" name="Google Shape;909;p58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0" name="Google Shape;910;p58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8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p58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913" name="Google Shape;913;p58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58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916" name="Google Shape;916;p58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8" name="Google Shape;918;p58"/>
          <p:cNvCxnSpPr>
            <a:stCxn id="913" idx="0"/>
            <a:endCxn id="919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20" name="Google Shape;920;p58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921" name="Google Shape;921;p58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8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8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8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5" name="Google Shape;925;p58"/>
          <p:cNvCxnSpPr>
            <a:stCxn id="916" idx="3"/>
            <a:endCxn id="906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9"/>
          <p:cNvSpPr txBox="1"/>
          <p:nvPr/>
        </p:nvSpPr>
        <p:spPr>
          <a:xfrm>
            <a:off x="405000" y="1017721"/>
            <a:ext cx="8520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9"/>
          <p:cNvSpPr/>
          <p:nvPr/>
        </p:nvSpPr>
        <p:spPr>
          <a:xfrm>
            <a:off x="966240" y="2198520"/>
            <a:ext cx="47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9"/>
          <p:cNvSpPr/>
          <p:nvPr/>
        </p:nvSpPr>
        <p:spPr>
          <a:xfrm>
            <a:off x="847800" y="1962000"/>
            <a:ext cx="709200" cy="292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" name="Google Shape;934;p59"/>
          <p:cNvCxnSpPr>
            <a:stCxn id="935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936" name="Google Shape;936;p59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9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938" name="Google Shape;938;p59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39" name="Google Shape;939;p59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940" name="Google Shape;940;p59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59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935" name="Google Shape;935;p59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0" name="Google Shape;950;p59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1" name="Google Shape;951;p59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9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59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954" name="Google Shape;954;p59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59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957" name="Google Shape;957;p59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9" name="Google Shape;959;p59"/>
          <p:cNvCxnSpPr>
            <a:stCxn id="954" idx="0"/>
            <a:endCxn id="960" idx="2"/>
          </p:cNvCxnSpPr>
          <p:nvPr/>
        </p:nvCxnSpPr>
        <p:spPr>
          <a:xfrm flipH="1" rot="5400000">
            <a:off x="2457150" y="2828250"/>
            <a:ext cx="1231800" cy="693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61" name="Google Shape;961;p59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962" name="Google Shape;962;p59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6" name="Google Shape;966;p59"/>
          <p:cNvCxnSpPr>
            <a:stCxn id="957" idx="3"/>
            <a:endCxn id="947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0"/>
          <p:cNvSpPr txBox="1"/>
          <p:nvPr/>
        </p:nvSpPr>
        <p:spPr>
          <a:xfrm>
            <a:off x="405000" y="1017721"/>
            <a:ext cx="8520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0"/>
          <p:cNvSpPr/>
          <p:nvPr/>
        </p:nvSpPr>
        <p:spPr>
          <a:xfrm>
            <a:off x="966240" y="2198520"/>
            <a:ext cx="47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847800" y="1962000"/>
            <a:ext cx="709200" cy="292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60"/>
          <p:cNvCxnSpPr>
            <a:stCxn id="976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977" name="Google Shape;977;p60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0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979" name="Google Shape;979;p60"/>
          <p:cNvCxnSpPr/>
          <p:nvPr/>
        </p:nvCxnSpPr>
        <p:spPr>
          <a:xfrm>
            <a:off x="33206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80" name="Google Shape;980;p60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981" name="Google Shape;981;p60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0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60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976" name="Google Shape;976;p60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0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0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0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1" name="Google Shape;991;p60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2" name="Google Shape;992;p60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0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4" name="Google Shape;994;p60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995" name="Google Shape;995;p60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0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60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998" name="Google Shape;998;p60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0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0" name="Google Shape;1000;p60"/>
          <p:cNvCxnSpPr>
            <a:stCxn id="995" idx="0"/>
            <a:endCxn id="983" idx="2"/>
          </p:cNvCxnSpPr>
          <p:nvPr/>
        </p:nvCxnSpPr>
        <p:spPr>
          <a:xfrm rot="-5400000">
            <a:off x="3257250" y="2721450"/>
            <a:ext cx="1231800" cy="906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01" name="Google Shape;1001;p60"/>
          <p:cNvGrpSpPr/>
          <p:nvPr/>
        </p:nvGrpSpPr>
        <p:grpSpPr>
          <a:xfrm>
            <a:off x="2337720" y="2266560"/>
            <a:ext cx="1358400" cy="572280"/>
            <a:chOff x="2337720" y="2266560"/>
            <a:chExt cx="1358400" cy="572280"/>
          </a:xfrm>
        </p:grpSpPr>
        <p:sp>
          <p:nvSpPr>
            <p:cNvPr id="1002" name="Google Shape;1002;p60"/>
            <p:cNvSpPr/>
            <p:nvPr/>
          </p:nvSpPr>
          <p:spPr>
            <a:xfrm>
              <a:off x="30812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0"/>
            <p:cNvSpPr/>
            <p:nvPr/>
          </p:nvSpPr>
          <p:spPr>
            <a:xfrm>
              <a:off x="23716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0"/>
            <p:cNvSpPr/>
            <p:nvPr/>
          </p:nvSpPr>
          <p:spPr>
            <a:xfrm>
              <a:off x="29869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0"/>
            <p:cNvSpPr/>
            <p:nvPr/>
          </p:nvSpPr>
          <p:spPr>
            <a:xfrm>
              <a:off x="30812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0"/>
            <p:cNvSpPr/>
            <p:nvPr/>
          </p:nvSpPr>
          <p:spPr>
            <a:xfrm>
              <a:off x="2337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7" name="Google Shape;1007;p60"/>
          <p:cNvCxnSpPr>
            <a:stCxn id="998" idx="3"/>
            <a:endCxn id="988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1"/>
          <p:cNvSpPr txBox="1"/>
          <p:nvPr/>
        </p:nvSpPr>
        <p:spPr>
          <a:xfrm>
            <a:off x="405000" y="1017721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1"/>
          <p:cNvSpPr/>
          <p:nvPr/>
        </p:nvSpPr>
        <p:spPr>
          <a:xfrm>
            <a:off x="966240" y="2198520"/>
            <a:ext cx="47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1"/>
          <p:cNvSpPr/>
          <p:nvPr/>
        </p:nvSpPr>
        <p:spPr>
          <a:xfrm>
            <a:off x="847800" y="1962000"/>
            <a:ext cx="709200" cy="292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61"/>
          <p:cNvCxnSpPr>
            <a:stCxn id="1017" idx="3"/>
          </p:cNvCxnSpPr>
          <p:nvPr/>
        </p:nvCxnSpPr>
        <p:spPr>
          <a:xfrm>
            <a:off x="6735540" y="2413020"/>
            <a:ext cx="274500" cy="772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018" name="Google Shape;1018;p61"/>
          <p:cNvSpPr/>
          <p:nvPr/>
        </p:nvSpPr>
        <p:spPr>
          <a:xfrm>
            <a:off x="2195026" y="3769200"/>
            <a:ext cx="57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1"/>
          <p:cNvSpPr/>
          <p:nvPr/>
        </p:nvSpPr>
        <p:spPr>
          <a:xfrm>
            <a:off x="2772720" y="3937320"/>
            <a:ext cx="3211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020" name="Google Shape;1020;p61"/>
          <p:cNvGrpSpPr/>
          <p:nvPr/>
        </p:nvGrpSpPr>
        <p:grpSpPr>
          <a:xfrm>
            <a:off x="3861720" y="2266560"/>
            <a:ext cx="1434600" cy="572280"/>
            <a:chOff x="3861720" y="2266560"/>
            <a:chExt cx="1434600" cy="572280"/>
          </a:xfrm>
        </p:grpSpPr>
        <p:sp>
          <p:nvSpPr>
            <p:cNvPr id="1021" name="Google Shape;1021;p61"/>
            <p:cNvSpPr/>
            <p:nvPr/>
          </p:nvSpPr>
          <p:spPr>
            <a:xfrm>
              <a:off x="46814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1"/>
            <p:cNvSpPr/>
            <p:nvPr/>
          </p:nvSpPr>
          <p:spPr>
            <a:xfrm>
              <a:off x="38617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39718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1"/>
            <p:cNvSpPr/>
            <p:nvPr/>
          </p:nvSpPr>
          <p:spPr>
            <a:xfrm>
              <a:off x="45871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1"/>
            <p:cNvSpPr/>
            <p:nvPr/>
          </p:nvSpPr>
          <p:spPr>
            <a:xfrm>
              <a:off x="46814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61"/>
          <p:cNvGrpSpPr/>
          <p:nvPr/>
        </p:nvGrpSpPr>
        <p:grpSpPr>
          <a:xfrm>
            <a:off x="5461920" y="2266560"/>
            <a:ext cx="1434600" cy="572280"/>
            <a:chOff x="5461920" y="2266560"/>
            <a:chExt cx="1434600" cy="572280"/>
          </a:xfrm>
        </p:grpSpPr>
        <p:sp>
          <p:nvSpPr>
            <p:cNvPr id="1017" name="Google Shape;1017;p61"/>
            <p:cNvSpPr/>
            <p:nvPr/>
          </p:nvSpPr>
          <p:spPr>
            <a:xfrm>
              <a:off x="6281640" y="2266920"/>
              <a:ext cx="453900" cy="292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1"/>
            <p:cNvSpPr/>
            <p:nvPr/>
          </p:nvSpPr>
          <p:spPr>
            <a:xfrm>
              <a:off x="5461920" y="2503440"/>
              <a:ext cx="472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1"/>
            <p:cNvSpPr/>
            <p:nvPr/>
          </p:nvSpPr>
          <p:spPr>
            <a:xfrm>
              <a:off x="5572080" y="2266920"/>
              <a:ext cx="7092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1"/>
            <p:cNvSpPr/>
            <p:nvPr/>
          </p:nvSpPr>
          <p:spPr>
            <a:xfrm>
              <a:off x="6187320" y="2503440"/>
              <a:ext cx="70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1"/>
            <p:cNvSpPr/>
            <p:nvPr/>
          </p:nvSpPr>
          <p:spPr>
            <a:xfrm>
              <a:off x="6281640" y="2266560"/>
              <a:ext cx="239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1" name="Google Shape;1031;p61"/>
          <p:cNvCxnSpPr/>
          <p:nvPr/>
        </p:nvCxnSpPr>
        <p:spPr>
          <a:xfrm>
            <a:off x="4920840" y="2413080"/>
            <a:ext cx="65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2" name="Google Shape;1032;p61"/>
          <p:cNvSpPr/>
          <p:nvPr/>
        </p:nvSpPr>
        <p:spPr>
          <a:xfrm>
            <a:off x="3055320" y="4053600"/>
            <a:ext cx="75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61"/>
          <p:cNvSpPr/>
          <p:nvPr/>
        </p:nvSpPr>
        <p:spPr>
          <a:xfrm>
            <a:off x="3799080" y="4053600"/>
            <a:ext cx="651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4" name="Google Shape;1034;p61"/>
          <p:cNvGrpSpPr/>
          <p:nvPr/>
        </p:nvGrpSpPr>
        <p:grpSpPr>
          <a:xfrm>
            <a:off x="3094200" y="3790800"/>
            <a:ext cx="651000" cy="292200"/>
            <a:chOff x="3094200" y="3790800"/>
            <a:chExt cx="651000" cy="292200"/>
          </a:xfrm>
        </p:grpSpPr>
        <p:sp>
          <p:nvSpPr>
            <p:cNvPr id="1035" name="Google Shape;1035;p61"/>
            <p:cNvSpPr/>
            <p:nvPr/>
          </p:nvSpPr>
          <p:spPr>
            <a:xfrm>
              <a:off x="3094200" y="3790800"/>
              <a:ext cx="6510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1"/>
            <p:cNvSpPr/>
            <p:nvPr/>
          </p:nvSpPr>
          <p:spPr>
            <a:xfrm>
              <a:off x="3094200" y="3790800"/>
              <a:ext cx="319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61"/>
          <p:cNvGrpSpPr/>
          <p:nvPr/>
        </p:nvGrpSpPr>
        <p:grpSpPr>
          <a:xfrm>
            <a:off x="3743280" y="3790800"/>
            <a:ext cx="650940" cy="292200"/>
            <a:chOff x="3743280" y="3790800"/>
            <a:chExt cx="650940" cy="292200"/>
          </a:xfrm>
        </p:grpSpPr>
        <p:sp>
          <p:nvSpPr>
            <p:cNvPr id="1038" name="Google Shape;1038;p61"/>
            <p:cNvSpPr/>
            <p:nvPr/>
          </p:nvSpPr>
          <p:spPr>
            <a:xfrm>
              <a:off x="3746520" y="3790800"/>
              <a:ext cx="647700" cy="292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1"/>
            <p:cNvSpPr/>
            <p:nvPr/>
          </p:nvSpPr>
          <p:spPr>
            <a:xfrm>
              <a:off x="3743280" y="3790800"/>
              <a:ext cx="317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0" name="Google Shape;1040;p61"/>
          <p:cNvCxnSpPr>
            <a:stCxn id="1035" idx="0"/>
            <a:endCxn id="1023" idx="2"/>
          </p:cNvCxnSpPr>
          <p:nvPr/>
        </p:nvCxnSpPr>
        <p:spPr>
          <a:xfrm rot="-5400000">
            <a:off x="3257250" y="2721450"/>
            <a:ext cx="1231800" cy="906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1" name="Google Shape;1041;p61"/>
          <p:cNvCxnSpPr>
            <a:stCxn id="1038" idx="3"/>
            <a:endCxn id="1028" idx="2"/>
          </p:cNvCxnSpPr>
          <p:nvPr/>
        </p:nvCxnSpPr>
        <p:spPr>
          <a:xfrm flipH="1" rot="10800000">
            <a:off x="4394220" y="2559000"/>
            <a:ext cx="15324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2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2"/>
          <p:cNvSpPr/>
          <p:nvPr/>
        </p:nvSpPr>
        <p:spPr>
          <a:xfrm>
            <a:off x="1005480" y="1609920"/>
            <a:ext cx="6789240" cy="20811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item)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Verificar se a fila esta vazia!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item a ser removido da fila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item;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ATENÇÃO: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Depende da defini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çã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o do tipo do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item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 no proximo slide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3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3"/>
          <p:cNvSpPr/>
          <p:nvPr/>
        </p:nvSpPr>
        <p:spPr>
          <a:xfrm>
            <a:off x="1005480" y="1609920"/>
            <a:ext cx="6789240" cy="3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Continuacao do slide anterior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primeiro elemento da lista encadeada que representa a fila 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remove este primeiro elemento da lista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fila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queue-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Libera a memoria alocada para o elemento removido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free(aux);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4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inicializar 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4"/>
          <p:cNvSpPr/>
          <p:nvPr/>
        </p:nvSpPr>
        <p:spPr>
          <a:xfrm>
            <a:off x="1005480" y="1609920"/>
            <a:ext cx="3250440" cy="89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initQueue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5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testar se a fila está vazia: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5"/>
          <p:cNvSpPr/>
          <p:nvPr/>
        </p:nvSpPr>
        <p:spPr>
          <a:xfrm>
            <a:off x="1005480" y="1609920"/>
            <a:ext cx="3359880" cy="792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isEmpty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 S  *  T  R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</a:t>
            </a:r>
            <a:r>
              <a:rPr lang="en-US"/>
              <a:t>caracter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28429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31399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/>
          <p:nvPr/>
        </p:nvSpPr>
        <p:spPr>
          <a:xfrm flipH="1" rot="10800000">
            <a:off x="32335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0"/>
          <p:cNvSpPr/>
          <p:nvPr/>
        </p:nvSpPr>
        <p:spPr>
          <a:xfrm>
            <a:off x="40834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5741280" y="3046320"/>
            <a:ext cx="836280" cy="4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 flipH="1" rot="10800000">
            <a:off x="32335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6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destruir a fila (liberar a memória alocada para a fila):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6"/>
          <p:cNvSpPr/>
          <p:nvPr/>
        </p:nvSpPr>
        <p:spPr>
          <a:xfrm>
            <a:off x="1005480" y="1609920"/>
            <a:ext cx="6390720" cy="2783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freeAll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primeiro elemento da lista encadeada que representa 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fila e remove este primeiro elemento da lista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aux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-US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Libera a memoria alocada para o elemento removido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free(aux);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7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7"/>
          <p:cNvSpPr/>
          <p:nvPr/>
        </p:nvSpPr>
        <p:spPr>
          <a:xfrm>
            <a:off x="1005480" y="1686240"/>
            <a:ext cx="6390720" cy="2747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initQueue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item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"Inserindo na fila o item %d.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 no proximo slide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8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a fila: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8"/>
          <p:cNvSpPr/>
          <p:nvPr/>
        </p:nvSpPr>
        <p:spPr>
          <a:xfrm>
            <a:off x="1005480" y="1686240"/>
            <a:ext cx="6390720" cy="222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Continuacao do slide anterior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isEmpty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Enquanto a fila n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ão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est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iver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vazia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"Item %d removido da fila.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freeAll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Sem efeito se a fila j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á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est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á</a:t>
            </a:r>
            <a:r>
              <a:rPr b="0" i="1" lang="en-US" sz="1100" u="none" cap="none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vazia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9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 programa que receba uma string, caractere por caractere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caractere é colocado em uma fila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fim da entrada, esvazie a pilha imprimindo os caracteres armazenados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0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exercícios desta apresentação são baseados no seguinte material:</a:t>
            </a:r>
            <a:br>
              <a:rPr b="0" i="0" lang="en-US" sz="1800" u="none" cap="none" strike="noStrike"/>
            </a:b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Pfenning, F., Platzer, A., Simmons, R., Lecture 9 - Stacks and Queues, Lecture Notes, Carnegie Mellon University, 2020. (https://www.cs.cmu.edu/~15122/handouts/09-stackqueue.pdf)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  *  T  R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1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1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31"/>
          <p:cNvCxnSpPr/>
          <p:nvPr/>
        </p:nvCxnSpPr>
        <p:spPr>
          <a:xfrm flipH="1">
            <a:off x="3622380" y="3025620"/>
            <a:ext cx="26724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31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 T  R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2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2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2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32"/>
          <p:cNvCxnSpPr/>
          <p:nvPr/>
        </p:nvCxnSpPr>
        <p:spPr>
          <a:xfrm flipH="1">
            <a:off x="3940680" y="3025620"/>
            <a:ext cx="23541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32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  R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3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3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33"/>
          <p:cNvCxnSpPr/>
          <p:nvPr/>
        </p:nvCxnSpPr>
        <p:spPr>
          <a:xfrm flipH="1">
            <a:off x="3622380" y="3025620"/>
            <a:ext cx="26724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33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4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34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34"/>
          <p:cNvCxnSpPr/>
          <p:nvPr/>
        </p:nvCxnSpPr>
        <p:spPr>
          <a:xfrm flipH="1">
            <a:off x="3940680" y="3025620"/>
            <a:ext cx="23541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34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969120" y="1485360"/>
            <a:ext cx="31910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  *  A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746640" y="11084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2848320" y="414972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3145320" y="457236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 flipH="1" rot="10800000">
            <a:off x="3238920" y="299088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5"/>
          <p:cNvSpPr/>
          <p:nvPr/>
        </p:nvSpPr>
        <p:spPr>
          <a:xfrm>
            <a:off x="34628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088880" y="2522880"/>
            <a:ext cx="641520" cy="1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2158920" y="2219040"/>
            <a:ext cx="130356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mais tempo na fila (primeiro)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 flipH="1" rot="10800000">
            <a:off x="3238920" y="3728160"/>
            <a:ext cx="2234880" cy="1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5"/>
          <p:cNvSpPr/>
          <p:nvPr/>
        </p:nvSpPr>
        <p:spPr>
          <a:xfrm>
            <a:off x="5604840" y="2219040"/>
            <a:ext cx="137952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há menos tempo na fila (último)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 flipH="1" rot="-5400000">
            <a:off x="3357540" y="2727900"/>
            <a:ext cx="369600" cy="159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35"/>
          <p:cNvCxnSpPr/>
          <p:nvPr/>
        </p:nvCxnSpPr>
        <p:spPr>
          <a:xfrm flipH="1">
            <a:off x="4259580" y="3025620"/>
            <a:ext cx="2035200" cy="7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35"/>
          <p:cNvSpPr/>
          <p:nvPr/>
        </p:nvSpPr>
        <p:spPr>
          <a:xfrm>
            <a:off x="37814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4100040" y="2992320"/>
            <a:ext cx="318240" cy="735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4770360" y="110844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uma letra: insere na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*: remove da fila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