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gi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Giancarlo D. Salton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gian@uffs.edu.br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  S  T  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6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6"/>
          <p:cNvCxnSpPr>
            <a:stCxn id="229" idx="1"/>
            <a:endCxn id="233" idx="3"/>
          </p:cNvCxnSpPr>
          <p:nvPr/>
        </p:nvCxnSpPr>
        <p:spPr>
          <a:xfrm flipH="1">
            <a:off x="7115460" y="3130380"/>
            <a:ext cx="336900" cy="256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36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6050880" y="353268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6050880" y="32277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  S  T  I  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7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37"/>
          <p:cNvCxnSpPr>
            <a:stCxn id="247" idx="2"/>
            <a:endCxn id="251" idx="3"/>
          </p:cNvCxnSpPr>
          <p:nvPr/>
        </p:nvCxnSpPr>
        <p:spPr>
          <a:xfrm rot="5400000">
            <a:off x="7603470" y="3153090"/>
            <a:ext cx="507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37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6050880" y="353268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  S  T  I  *  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8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38"/>
          <p:cNvCxnSpPr>
            <a:stCxn id="264" idx="1"/>
            <a:endCxn id="268" idx="3"/>
          </p:cNvCxnSpPr>
          <p:nvPr/>
        </p:nvCxnSpPr>
        <p:spPr>
          <a:xfrm flipH="1">
            <a:off x="7115460" y="3130380"/>
            <a:ext cx="336900" cy="256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38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6050880" y="353268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6050880" y="32277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  S  T  I  *  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722520" y="2619720"/>
            <a:ext cx="38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processamento continuaria...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9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9"/>
          <p:cNvCxnSpPr>
            <a:stCxn id="281" idx="1"/>
            <a:endCxn id="285" idx="3"/>
          </p:cNvCxnSpPr>
          <p:nvPr/>
        </p:nvCxnSpPr>
        <p:spPr>
          <a:xfrm flipH="1">
            <a:off x="7115460" y="3130380"/>
            <a:ext cx="336900" cy="256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39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6050880" y="353268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6050880" y="32277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1055880" y="255204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) { [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746640" y="2175480"/>
            <a:ext cx="310392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(após pré-processamento):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722520" y="322956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1019520" y="365184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746640" y="1261080"/>
            <a:ext cx="7833240" cy="81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Verificar se as chaves, colchetes e parênteses de um programa estão corretamente </a:t>
            </a:r>
            <a:r>
              <a:rPr lang="en-US"/>
              <a:t>aninhados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5475600" y="255204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) [ {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5166000" y="2175480"/>
            <a:ext cx="310392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(após pré-processamento):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5142240" y="322956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5439240" y="365184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Incorreto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1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{ [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7452360" y="3468960"/>
            <a:ext cx="1210320" cy="6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vazia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[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2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42"/>
          <p:cNvCxnSpPr>
            <a:stCxn id="326" idx="2"/>
            <a:endCxn id="328" idx="3"/>
          </p:cNvCxnSpPr>
          <p:nvPr/>
        </p:nvCxnSpPr>
        <p:spPr>
          <a:xfrm rot="5400000">
            <a:off x="7298670" y="3457890"/>
            <a:ext cx="6603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3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3"/>
          <p:cNvSpPr/>
          <p:nvPr/>
        </p:nvSpPr>
        <p:spPr>
          <a:xfrm>
            <a:off x="7452360" y="3468960"/>
            <a:ext cx="1210320" cy="6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vazia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 {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4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44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44"/>
          <p:cNvCxnSpPr/>
          <p:nvPr/>
        </p:nvCxnSpPr>
        <p:spPr>
          <a:xfrm flipH="1">
            <a:off x="7116000" y="3641220"/>
            <a:ext cx="1026300" cy="659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7" name="Google Shape;357;p44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 { [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5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5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5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45"/>
          <p:cNvCxnSpPr/>
          <p:nvPr/>
        </p:nvCxnSpPr>
        <p:spPr>
          <a:xfrm flipH="1">
            <a:off x="7116000" y="3641220"/>
            <a:ext cx="1026300" cy="354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2" name="Google Shape;372;p45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5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Pilhas são estruturas de dados baseadas em lista simples.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Abordagem LIFO: last-in first-out, ou seja, o último a entrar é o primeiro a sair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Operações básicas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novo item no topo da pilha (push)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Remover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 item do topo da pilha (pop)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comum também podermos realizar outras operações úteis em uma pilha: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Inicializar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 pilha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Testar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a pilha está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vazia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Destruir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 pilha (tipicamente, liberar a memória alocada para a estrutura de dados)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6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 { [ ]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6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6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6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6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46"/>
          <p:cNvCxnSpPr/>
          <p:nvPr/>
        </p:nvCxnSpPr>
        <p:spPr>
          <a:xfrm flipH="1">
            <a:off x="7116000" y="3641220"/>
            <a:ext cx="1026300" cy="659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46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 { [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7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7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7"/>
          <p:cNvSpPr/>
          <p:nvPr/>
        </p:nvSpPr>
        <p:spPr>
          <a:xfrm>
            <a:off x="7452360" y="3468960"/>
            <a:ext cx="1210320" cy="6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vazia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aplicação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 { [ ]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8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Correto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(pilha e en</a:t>
            </a:r>
            <a:r>
              <a:rPr lang="en-US">
                <a:solidFill>
                  <a:srgbClr val="FFFF00"/>
                </a:solidFill>
              </a:rPr>
              <a:t>trada vazias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8"/>
          <p:cNvSpPr/>
          <p:nvPr/>
        </p:nvSpPr>
        <p:spPr>
          <a:xfrm>
            <a:off x="7452360" y="3468960"/>
            <a:ext cx="1210320" cy="6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vazia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/>
          <p:nvPr/>
        </p:nvSpPr>
        <p:spPr>
          <a:xfrm>
            <a:off x="722525" y="2619725"/>
            <a:ext cx="508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(, { ou [: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), } ou ]: remove da</a:t>
            </a:r>
            <a:r>
              <a:rPr lang="en-US" sz="1800"/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e compara se deu match, isto </a:t>
            </a:r>
            <a:r>
              <a:rPr lang="en-US"/>
              <a:t>é, </a:t>
            </a:r>
            <a:r>
              <a:rPr lang="en-US">
                <a:solidFill>
                  <a:srgbClr val="FF9900"/>
                </a:solidFill>
              </a:rPr>
              <a:t>topo igual à entrada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Comumente, uma pilha é implementada de duas maneiras: usando um vetor ou usando uma lista encadeada simples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Desvantagem: É necessário definir um tamanho máximo da pilha; uso ineficiente da memória total alocada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Vantagem: Inserção e remoção de itens não requerem alocação e liberação de 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uma lista encadeada simples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Desvantagem: Inserção e remoção de itens requerem alocação e liberação de 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Vantagem: Uso mais eficiente da memória total alocada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405000" y="1017721"/>
            <a:ext cx="8520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declarar os seguintes tipos: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989280" y="1609920"/>
            <a:ext cx="2846160" cy="4132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0"/>
          <p:cNvSpPr/>
          <p:nvPr/>
        </p:nvSpPr>
        <p:spPr>
          <a:xfrm>
            <a:off x="989280" y="2295720"/>
            <a:ext cx="2846160" cy="9554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989280" y="3515040"/>
            <a:ext cx="3811320" cy="68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	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top;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		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405000" y="1017721"/>
            <a:ext cx="8520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declarar os seguintes tipos: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989280" y="4429440"/>
            <a:ext cx="1525320" cy="4132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4968870" y="3343325"/>
            <a:ext cx="29922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 sem estrutura para o sentinela</a:t>
            </a:r>
            <a:endParaRPr sz="11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ElemStack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*</a:t>
            </a:r>
            <a:r>
              <a:rPr b="0" i="0" lang="en-US" sz="1100" u="none" cap="none" strike="noStrike">
                <a:solidFill>
                  <a:srgbClr val="2A6099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1"/>
          <p:cNvSpPr txBox="1"/>
          <p:nvPr/>
        </p:nvSpPr>
        <p:spPr>
          <a:xfrm>
            <a:off x="4030486" y="2706850"/>
            <a:ext cx="80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ou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989280" y="160992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1"/>
          <p:cNvSpPr/>
          <p:nvPr/>
        </p:nvSpPr>
        <p:spPr>
          <a:xfrm>
            <a:off x="989280" y="2295720"/>
            <a:ext cx="2846100" cy="95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989276" y="3515050"/>
            <a:ext cx="2846100" cy="68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	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top;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		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1"/>
          <p:cNvSpPr/>
          <p:nvPr/>
        </p:nvSpPr>
        <p:spPr>
          <a:xfrm>
            <a:off x="4934630" y="1477108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/>
          <p:nvPr/>
        </p:nvSpPr>
        <p:spPr>
          <a:xfrm>
            <a:off x="4934630" y="2162908"/>
            <a:ext cx="2846100" cy="95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2"/>
          <p:cNvSpPr txBox="1"/>
          <p:nvPr/>
        </p:nvSpPr>
        <p:spPr>
          <a:xfrm>
            <a:off x="405000" y="1017721"/>
            <a:ext cx="8520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declarar os seguintes tipos: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52"/>
          <p:cNvGrpSpPr/>
          <p:nvPr/>
        </p:nvGrpSpPr>
        <p:grpSpPr>
          <a:xfrm>
            <a:off x="6925320" y="1657080"/>
            <a:ext cx="1650960" cy="572400"/>
            <a:chOff x="6925320" y="1657080"/>
            <a:chExt cx="1650960" cy="572400"/>
          </a:xfrm>
        </p:grpSpPr>
        <p:sp>
          <p:nvSpPr>
            <p:cNvPr id="451" name="Google Shape;451;p52"/>
            <p:cNvSpPr/>
            <p:nvPr/>
          </p:nvSpPr>
          <p:spPr>
            <a:xfrm>
              <a:off x="7991280" y="16570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>
              <a:off x="7214760" y="1893960"/>
              <a:ext cx="61488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2"/>
            <p:cNvSpPr/>
            <p:nvPr/>
          </p:nvSpPr>
          <p:spPr>
            <a:xfrm>
              <a:off x="6925320" y="165708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>
              <a:off x="7867080" y="189396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5" name="Google Shape;455;p52"/>
          <p:cNvCxnSpPr>
            <a:stCxn id="456" idx="3"/>
          </p:cNvCxnSpPr>
          <p:nvPr/>
        </p:nvCxnSpPr>
        <p:spPr>
          <a:xfrm>
            <a:off x="8521560" y="3479760"/>
            <a:ext cx="235800" cy="444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457" name="Google Shape;457;p52"/>
          <p:cNvSpPr/>
          <p:nvPr/>
        </p:nvSpPr>
        <p:spPr>
          <a:xfrm>
            <a:off x="5665320" y="1919880"/>
            <a:ext cx="792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2"/>
          <p:cNvSpPr/>
          <p:nvPr/>
        </p:nvSpPr>
        <p:spPr>
          <a:xfrm>
            <a:off x="5401440" y="1657080"/>
            <a:ext cx="912240" cy="292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2"/>
          <p:cNvSpPr/>
          <p:nvPr/>
        </p:nvSpPr>
        <p:spPr>
          <a:xfrm>
            <a:off x="4501440" y="1635480"/>
            <a:ext cx="614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2"/>
          <p:cNvSpPr/>
          <p:nvPr/>
        </p:nvSpPr>
        <p:spPr>
          <a:xfrm>
            <a:off x="5116680" y="1803600"/>
            <a:ext cx="284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1" name="Google Shape;461;p52"/>
          <p:cNvSpPr/>
          <p:nvPr/>
        </p:nvSpPr>
        <p:spPr>
          <a:xfrm>
            <a:off x="6314040" y="1803600"/>
            <a:ext cx="610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62" name="Google Shape;462;p52"/>
          <p:cNvGrpSpPr/>
          <p:nvPr/>
        </p:nvGrpSpPr>
        <p:grpSpPr>
          <a:xfrm>
            <a:off x="7001640" y="3333600"/>
            <a:ext cx="1650960" cy="572040"/>
            <a:chOff x="7001640" y="3333600"/>
            <a:chExt cx="1650960" cy="572040"/>
          </a:xfrm>
        </p:grpSpPr>
        <p:sp>
          <p:nvSpPr>
            <p:cNvPr id="456" name="Google Shape;456;p52"/>
            <p:cNvSpPr/>
            <p:nvPr/>
          </p:nvSpPr>
          <p:spPr>
            <a:xfrm>
              <a:off x="8067600" y="33336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>
              <a:off x="7291080" y="3570120"/>
              <a:ext cx="61488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2"/>
            <p:cNvSpPr/>
            <p:nvPr/>
          </p:nvSpPr>
          <p:spPr>
            <a:xfrm>
              <a:off x="7001640" y="33336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7943400" y="357012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52"/>
          <p:cNvGrpSpPr/>
          <p:nvPr/>
        </p:nvGrpSpPr>
        <p:grpSpPr>
          <a:xfrm>
            <a:off x="6925320" y="2495520"/>
            <a:ext cx="1650960" cy="572040"/>
            <a:chOff x="6925320" y="2495520"/>
            <a:chExt cx="1650960" cy="572040"/>
          </a:xfrm>
        </p:grpSpPr>
        <p:sp>
          <p:nvSpPr>
            <p:cNvPr id="467" name="Google Shape;467;p52"/>
            <p:cNvSpPr/>
            <p:nvPr/>
          </p:nvSpPr>
          <p:spPr>
            <a:xfrm>
              <a:off x="7991280" y="249552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>
              <a:off x="7214760" y="2732040"/>
              <a:ext cx="61488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item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6925320" y="249552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7867080" y="2732040"/>
              <a:ext cx="7092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1" name="Google Shape;471;p52"/>
          <p:cNvCxnSpPr/>
          <p:nvPr/>
        </p:nvCxnSpPr>
        <p:spPr>
          <a:xfrm flipH="1">
            <a:off x="6925440" y="1803600"/>
            <a:ext cx="1519800" cy="837600"/>
          </a:xfrm>
          <a:prstGeom prst="bentConnector5">
            <a:avLst>
              <a:gd fmla="val -15666" name="adj1"/>
              <a:gd fmla="val 50007" name="adj2"/>
              <a:gd fmla="val 115682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52"/>
          <p:cNvCxnSpPr/>
          <p:nvPr/>
        </p:nvCxnSpPr>
        <p:spPr>
          <a:xfrm flipH="1">
            <a:off x="7001640" y="2641680"/>
            <a:ext cx="1443600" cy="837600"/>
          </a:xfrm>
          <a:prstGeom prst="bentConnector5">
            <a:avLst>
              <a:gd fmla="val -16492" name="adj1"/>
              <a:gd fmla="val 50007" name="adj2"/>
              <a:gd fmla="val 11650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3" name="Google Shape;473;p52"/>
          <p:cNvSpPr/>
          <p:nvPr/>
        </p:nvSpPr>
        <p:spPr>
          <a:xfrm>
            <a:off x="989280" y="1609920"/>
            <a:ext cx="28461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2"/>
          <p:cNvSpPr/>
          <p:nvPr/>
        </p:nvSpPr>
        <p:spPr>
          <a:xfrm>
            <a:off x="989280" y="2295720"/>
            <a:ext cx="2846100" cy="95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2"/>
          <p:cNvSpPr/>
          <p:nvPr/>
        </p:nvSpPr>
        <p:spPr>
          <a:xfrm>
            <a:off x="989280" y="3515040"/>
            <a:ext cx="3811200" cy="68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	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top;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		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2"/>
          <p:cNvSpPr/>
          <p:nvPr/>
        </p:nvSpPr>
        <p:spPr>
          <a:xfrm>
            <a:off x="989280" y="4429440"/>
            <a:ext cx="1525200" cy="41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3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Operações: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3"/>
          <p:cNvSpPr/>
          <p:nvPr/>
        </p:nvSpPr>
        <p:spPr>
          <a:xfrm>
            <a:off x="1005480" y="1609920"/>
            <a:ext cx="6390720" cy="1838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item)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pop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initStack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isEmptyStack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freeStack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inserir um novo elemento na pilha: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4"/>
          <p:cNvSpPr/>
          <p:nvPr/>
        </p:nvSpPr>
        <p:spPr>
          <a:xfrm>
            <a:off x="1005480" y="1609920"/>
            <a:ext cx="6390720" cy="26161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item)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Cria um novo elemento da lista encadeada que representa a pilha 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neste novo elemento o item a ser inserido na pilha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*)malloc(</a:t>
            </a:r>
            <a:r>
              <a:rPr b="1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item;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Insere o novo elemento no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início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da lista encadeada que representa 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pilha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aux;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remover um elemento da pilha: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1005475" y="1609925"/>
            <a:ext cx="6950100" cy="3114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 *item)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Verificar se a pilha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vazia!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o item a ser removido da pilha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*item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item;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ATENÇÃO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: Depende da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definição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do tipo do item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o primeiro elemento da lista encadeada que representa a pilha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e remove este primeiro elemento da lista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aux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Libera a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memória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alocada para o elemento removido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free(aux);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Controle de chamada de funções dentro dos programas, a última função chamada é a primeira a ser destruída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Controle de prioridade nas operações matemáticas: (, {, [ e operadores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inicializar a pilha: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6"/>
          <p:cNvSpPr/>
          <p:nvPr/>
        </p:nvSpPr>
        <p:spPr>
          <a:xfrm>
            <a:off x="1005480" y="1609920"/>
            <a:ext cx="3250440" cy="8218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initStack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testar se a pilha está vazia: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7"/>
          <p:cNvSpPr/>
          <p:nvPr/>
        </p:nvSpPr>
        <p:spPr>
          <a:xfrm>
            <a:off x="1005480" y="1609920"/>
            <a:ext cx="3041280" cy="792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isEmptyStack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8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Operação de destruir a pilha (liberar a memória alocada para a pilha):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8"/>
          <p:cNvSpPr/>
          <p:nvPr/>
        </p:nvSpPr>
        <p:spPr>
          <a:xfrm>
            <a:off x="1005480" y="1609920"/>
            <a:ext cx="6390720" cy="25664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freeStack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Elem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Armazena o primeiro elemento da lista encadeada que representa 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pilha e remove este primeiro elemento da lista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aux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Libera a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memória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alocada para o elemento removido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free(aux);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9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a pilha: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9"/>
          <p:cNvSpPr/>
          <p:nvPr/>
        </p:nvSpPr>
        <p:spPr>
          <a:xfrm>
            <a:off x="1005480" y="1686240"/>
            <a:ext cx="6390720" cy="27475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Item item;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initStack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lang="en-US" sz="1100" strike="noStrike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i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i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item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b="0" lang="en-US" sz="1100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"Inserindo na pilha o item %d.</a:t>
            </a:r>
            <a:r>
              <a:rPr b="1" lang="en-US" sz="1100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lang="en-US" sz="1100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 no proximo slide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- lista encadeada simples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0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Usando a pilha: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0"/>
          <p:cNvSpPr/>
          <p:nvPr/>
        </p:nvSpPr>
        <p:spPr>
          <a:xfrm>
            <a:off x="1005480" y="1686240"/>
            <a:ext cx="6390720" cy="222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Continuacao do slide anterior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isEmptyStack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item);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b="0" lang="en-US" sz="1100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"Item %d removido da pilha.</a:t>
            </a:r>
            <a:r>
              <a:rPr b="1" lang="en-US" sz="1100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lang="en-US" sz="1100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item);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freeStack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Sem efeito se a pilha </a:t>
            </a:r>
            <a:r>
              <a:rPr i="1" lang="en-US" sz="11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já estiver</a:t>
            </a:r>
            <a:r>
              <a:rPr b="0" i="1" lang="en-US" sz="1100" strike="noStrike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 vazia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100" strike="noStrike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Faça um programa que receba uma string, caractere por caractere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n-US" sz="1600">
                <a:solidFill>
                  <a:srgbClr val="595959"/>
                </a:solidFill>
              </a:rPr>
              <a:t>caractere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colocado em uma pilha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fim da entrada, esvazie a pilha imprimindo os caracteres armazenados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0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 A  *  S  T  I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7452360" y="3468960"/>
            <a:ext cx="1210320" cy="6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 vazia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1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31"/>
          <p:cNvCxnSpPr>
            <a:stCxn id="146" idx="2"/>
            <a:endCxn id="148" idx="3"/>
          </p:cNvCxnSpPr>
          <p:nvPr/>
        </p:nvCxnSpPr>
        <p:spPr>
          <a:xfrm rot="5400000">
            <a:off x="7298670" y="3457890"/>
            <a:ext cx="6603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31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 *  S  T  I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2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2"/>
          <p:cNvCxnSpPr>
            <a:stCxn id="161" idx="2"/>
            <a:endCxn id="165" idx="3"/>
          </p:cNvCxnSpPr>
          <p:nvPr/>
        </p:nvCxnSpPr>
        <p:spPr>
          <a:xfrm rot="5400000">
            <a:off x="7451220" y="3305340"/>
            <a:ext cx="3552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32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 S  T  I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  T  I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3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3"/>
          <p:cNvCxnSpPr>
            <a:stCxn id="181" idx="2"/>
            <a:endCxn id="183" idx="3"/>
          </p:cNvCxnSpPr>
          <p:nvPr/>
        </p:nvCxnSpPr>
        <p:spPr>
          <a:xfrm rot="5400000">
            <a:off x="7298670" y="3457890"/>
            <a:ext cx="6603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33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  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  I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4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4"/>
          <p:cNvCxnSpPr>
            <a:stCxn id="196" idx="2"/>
            <a:endCxn id="200" idx="3"/>
          </p:cNvCxnSpPr>
          <p:nvPr/>
        </p:nvCxnSpPr>
        <p:spPr>
          <a:xfrm rot="5400000">
            <a:off x="7451220" y="3305340"/>
            <a:ext cx="3552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34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funcionamento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1055880" y="1713960"/>
            <a:ext cx="310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 A  *  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  *  N ...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746640" y="1337040"/>
            <a:ext cx="1738440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722520" y="3610440"/>
            <a:ext cx="383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1019520" y="4032720"/>
            <a:ext cx="3140280" cy="4183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050880" y="1256400"/>
            <a:ext cx="1064880" cy="3204000"/>
          </a:xfrm>
          <a:custGeom>
            <a:rect b="b" l="l" r="r" t="t"/>
            <a:pathLst>
              <a:path extrusionOk="0" h="128177" w="42604">
                <a:moveTo>
                  <a:pt x="0" y="364"/>
                </a:moveTo>
                <a:lnTo>
                  <a:pt x="0" y="128177"/>
                </a:lnTo>
                <a:lnTo>
                  <a:pt x="42604" y="128177"/>
                </a:lnTo>
                <a:lnTo>
                  <a:pt x="42604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5"/>
          <p:cNvSpPr/>
          <p:nvPr/>
        </p:nvSpPr>
        <p:spPr>
          <a:xfrm>
            <a:off x="7452360" y="2619720"/>
            <a:ext cx="1379520" cy="102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mais recentemente inserido (topo da pilha)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6244920" y="810360"/>
            <a:ext cx="92808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6050880" y="414216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5"/>
          <p:cNvCxnSpPr>
            <a:stCxn id="212" idx="2"/>
            <a:endCxn id="216" idx="3"/>
          </p:cNvCxnSpPr>
          <p:nvPr/>
        </p:nvCxnSpPr>
        <p:spPr>
          <a:xfrm rot="5400000">
            <a:off x="7603470" y="3153090"/>
            <a:ext cx="50700" cy="1026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35"/>
          <p:cNvSpPr/>
          <p:nvPr/>
        </p:nvSpPr>
        <p:spPr>
          <a:xfrm>
            <a:off x="6050880" y="383724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6050880" y="3532680"/>
            <a:ext cx="1064520" cy="3182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722525" y="2619725"/>
            <a:ext cx="443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entrada é uma letra: insere na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é um * : remove da pilha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