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7559675" cx="10080625"/>
  <p:notesSz cx="7559675" cy="10691800"/>
  <p:embeddedFontLst>
    <p:embeddedFont>
      <p:font typeface="Source Code Pro"/>
      <p:regular r:id="rId46"/>
      <p:bold r:id="rId47"/>
      <p:italic r:id="rId48"/>
      <p:boldItalic r:id="rId49"/>
    </p:embeddedFont>
    <p:embeddedFont>
      <p:font typeface="Tahoma"/>
      <p:regular r:id="rId50"/>
      <p:bold r:id="rId51"/>
    </p:embeddedFont>
    <p:embeddedFont>
      <p:font typeface="Noto Sans Symbols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SourceCodePro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CodePro-italic.fntdata"/><Relationship Id="rId47" Type="http://schemas.openxmlformats.org/officeDocument/2006/relationships/font" Target="fonts/SourceCodePro-bold.fntdata"/><Relationship Id="rId49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Tahoma-bold.fntdata"/><Relationship Id="rId50" Type="http://schemas.openxmlformats.org/officeDocument/2006/relationships/font" Target="fonts/Tahoma-regular.fntdata"/><Relationship Id="rId53" Type="http://schemas.openxmlformats.org/officeDocument/2006/relationships/font" Target="fonts/NotoSansSymbols-bold.fntdata"/><Relationship Id="rId52" Type="http://schemas.openxmlformats.org/officeDocument/2006/relationships/font" Target="fonts/NotoSansSymbols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40880" y="2101680"/>
            <a:ext cx="8607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40880" y="2101680"/>
            <a:ext cx="8607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40880" y="4392000"/>
            <a:ext cx="8607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40880" y="210168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1600" y="210168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40880" y="439200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51600" y="439200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40880" y="2101680"/>
            <a:ext cx="27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51480" y="2101680"/>
            <a:ext cx="27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2080" y="2101680"/>
            <a:ext cx="27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40880" y="4392000"/>
            <a:ext cx="27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51480" y="4392000"/>
            <a:ext cx="27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2080" y="4392000"/>
            <a:ext cx="27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40880" y="2101680"/>
            <a:ext cx="8607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40880" y="2101680"/>
            <a:ext cx="4200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51600" y="2101680"/>
            <a:ext cx="4200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40880" y="555480"/>
            <a:ext cx="86079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40880" y="210168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51600" y="2101680"/>
            <a:ext cx="4200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40880" y="439200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40880" y="2101680"/>
            <a:ext cx="4200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1600" y="210168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1600" y="439200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40880" y="210168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1600" y="2101680"/>
            <a:ext cx="4200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40880" y="4392000"/>
            <a:ext cx="8607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BED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05000" y="1893600"/>
            <a:ext cx="9674640" cy="566604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40880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40880" y="2101680"/>
            <a:ext cx="8607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181440" cy="918360"/>
          </a:xfrm>
          <a:prstGeom prst="rect">
            <a:avLst/>
          </a:prstGeom>
          <a:solidFill>
            <a:srgbClr val="125C8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2381400"/>
            <a:ext cx="181440" cy="918360"/>
          </a:xfrm>
          <a:prstGeom prst="rect">
            <a:avLst/>
          </a:prstGeom>
          <a:solidFill>
            <a:srgbClr val="125C8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1168560"/>
            <a:ext cx="181440" cy="918360"/>
          </a:xfrm>
          <a:prstGeom prst="rect">
            <a:avLst/>
          </a:prstGeom>
          <a:solidFill>
            <a:srgbClr val="125C8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740880" y="464040"/>
            <a:ext cx="860796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Análise e Complexidade de Algoritmos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40875" y="2101677"/>
            <a:ext cx="86079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UFFS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Ciência da Computação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Estrutura de Dados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80313" y="49551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2400">
                <a:solidFill>
                  <a:srgbClr val="595959"/>
                </a:solidFill>
              </a:rPr>
              <a:t>Prof. 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52880" y="1957680"/>
            <a:ext cx="9447120" cy="4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Muitas vezes, não é suficiente saber que um determinado algoritmo produz uma saída correta.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 Um algoritmo extremamente lento em geral não tem muita utilidade.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Queremos projetar/desenvolver algoritmos eficientes (=rápidos).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52880" y="1957680"/>
            <a:ext cx="9447120" cy="4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Mas o que seria uma boa medida da eficiência de um algoritmo?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Uma possibilidade: estimar através de uma análise matemática o tempo que o algoritmo gasta em função do </a:t>
            </a:r>
            <a:r>
              <a:rPr b="1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tamanho da entrada</a:t>
            </a: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452880" y="1957680"/>
            <a:ext cx="926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Estamos interessados na taxa de crescimento em tempo ou espaço necessária para resolver grandes instâncias de um problema.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Adotaremos um inteiro, chamado tamanho do problema, o qual define o tamanho da entrada.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52880" y="1957680"/>
            <a:ext cx="926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226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tamanho do problema de ordenação corresponde ao tamanho do vetor a ser ordenado.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226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 um vetor de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posições, o tamanho do problema será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88880" y="1957680"/>
            <a:ext cx="9411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comportamento limite de um algoritmo (em tempo ou espaço) conforme o crescimento da entrada é chamado </a:t>
            </a:r>
            <a:r>
              <a:rPr b="0" i="1" lang="pt-BR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comportamento assintótico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seja, o comportamento de um algoritmo para uma entrada GRANDE.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dizer que o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comportamento assintótico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representa o “pior caso” para um algoritmo.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452880" y="1957680"/>
            <a:ext cx="926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complexidade é dada por uma fórmula matemática: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3+n+4n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onde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tamanho da entrada.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estamos  interessados em </a:t>
            </a:r>
            <a:r>
              <a:rPr b="0" i="1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GRANDES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 </a:t>
            </a:r>
            <a:r>
              <a:rPr lang="pt-BR" sz="2800"/>
              <a:t>fórmula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acima o termo dominante é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assim podemos simplificar a complexidade para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Chamamos de </a:t>
            </a:r>
            <a:r>
              <a:rPr b="0" i="0" lang="pt-BR" sz="2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notação assintótica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entrada 	 complexidade real  notação assintótica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3+n+4n</a:t>
            </a:r>
            <a:r>
              <a:rPr b="0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4n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10				53						40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50				253					200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100				503					400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5000			     25003					20000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8"/>
          <p:cNvCxnSpPr/>
          <p:nvPr/>
        </p:nvCxnSpPr>
        <p:spPr>
          <a:xfrm>
            <a:off x="1224000" y="5467800"/>
            <a:ext cx="59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2736000" y="5292000"/>
            <a:ext cx="0" cy="180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5400000" y="5292000"/>
            <a:ext cx="0" cy="180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1224000" y="5868000"/>
            <a:ext cx="59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452880" y="1957680"/>
            <a:ext cx="944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 algoritmo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processa um entrada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tempo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</a:t>
            </a:r>
            <a:r>
              <a:rPr b="0" baseline="30000" i="1" lang="pt-BR" sz="3586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(onde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constante), dizemos que a complexidade de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pt-BR" sz="3586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Formalmente escrevemos                , ou seja,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pertence a classe dos algoritmos quadráticos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Dizemos também que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da </a:t>
            </a:r>
            <a:r>
              <a:rPr b="0" lang="pt-BR" sz="3200" strike="noStrike">
                <a:solidFill>
                  <a:srgbClr val="B84700"/>
                </a:solidFill>
                <a:latin typeface="Arial"/>
                <a:ea typeface="Arial"/>
                <a:cs typeface="Arial"/>
                <a:sym typeface="Arial"/>
              </a:rPr>
              <a:t>ordem de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pt-BR" sz="3586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(daí o símbolo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99" y="4047425"/>
            <a:ext cx="1537325" cy="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452880" y="1957680"/>
            <a:ext cx="944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cálculo: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procedimento teste (inteiro n)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variaveis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inteiros b, c, i;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b:=n*2;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c:=0;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para i de 1 ate n faça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c:=b+n;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fim para;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fim;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452880" y="1957680"/>
            <a:ext cx="944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procedimento teste (inteiro n)		custo			vezes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variaveis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inteiros b, c, i;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b:=n*2;	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1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c:=0;	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1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para i de 1 ate n faça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n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c:=b+n;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n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fim para;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fim;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constante 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representa o custo (tempo) de cada instrução.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52880" y="1957680"/>
            <a:ext cx="944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procedimento teste (inteiro n)		custo			vezes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variaveis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inteiros b, c, i;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b:=n*2;	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1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c:=0;	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1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para i de 1 ate n faça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n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c:=b+n;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n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fim para;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fim;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tempo de execução com entrada de tamanho 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é de: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T(n)=1*c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+1*c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*n+c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n+c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2880" y="1957680"/>
            <a:ext cx="9447120" cy="46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Informalmente, um algoritmo é um procedimento computacional bem definido que: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 um conjunto de valores como entrada.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Produz um conjunto de valores como saída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Assim, um algoritmo é uma ferramenta para resolver um problema computacional.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452880" y="1957680"/>
            <a:ext cx="944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procedimento teste (inteiro n)		custo			vezes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variaveis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inteiros b, c, i;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b:=n*2;	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1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c:=0;	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1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para i de 1 ate n faça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n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c:=b+n;								c</a:t>
            </a:r>
            <a:r>
              <a:rPr b="1" baseline="-25000" lang="pt-BR" sz="224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n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fim para;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fim;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tempo de execução com entrada de tamanho 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é de: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T(n)=</a:t>
            </a:r>
            <a:r>
              <a:rPr b="0" i="1" lang="pt-BR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x c</a:t>
            </a:r>
            <a:r>
              <a:rPr b="0" baseline="-25000" i="1" lang="pt-BR" sz="2913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pt-BR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+1 x c</a:t>
            </a:r>
            <a:r>
              <a:rPr b="0" baseline="-25000" i="1" lang="pt-BR" sz="2913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1" lang="pt-BR" sz="2913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1" lang="pt-BR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n+c</a:t>
            </a:r>
            <a:r>
              <a:rPr b="0" baseline="-25000" i="1" lang="pt-BR" sz="2913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1" lang="pt-BR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0" i="1" lang="pt-BR" sz="26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pt-BR" sz="2913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pt-BR" sz="26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1" lang="pt-BR" sz="2913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6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1" lang="pt-BR" sz="2913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pt-BR" sz="26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n+c</a:t>
            </a:r>
            <a:r>
              <a:rPr b="0" baseline="-25000" i="1" lang="pt-BR" sz="2913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pt-BR" sz="26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pior caso (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comportamento assintótico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podemos resumir a complexidade de tempo em </a:t>
            </a:r>
            <a:r>
              <a:rPr b="0" i="1" lang="pt-BR" sz="2600" strike="noStrike">
                <a:solidFill>
                  <a:srgbClr val="DC23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488880" y="1957680"/>
            <a:ext cx="9411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importância de medir a complexidade nasce da necessidade de comparar algoritmos.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					Complexidade Tempo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log 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n</a:t>
            </a:r>
            <a:r>
              <a:rPr b="0" baseline="30000" i="1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2</a:t>
            </a:r>
            <a:r>
              <a:rPr b="0" baseline="30000" i="1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34"/>
          <p:cNvCxnSpPr/>
          <p:nvPr/>
        </p:nvCxnSpPr>
        <p:spPr>
          <a:xfrm>
            <a:off x="936000" y="4343400"/>
            <a:ext cx="702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488880" y="1957680"/>
            <a:ext cx="9411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Suponhamos que o </a:t>
            </a:r>
            <a:r>
              <a:rPr b="0" lang="pt-BR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 da instrução é 1 milisegundo.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     O					1seg			1min		1h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1000			6*10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3,6*10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log 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140			4893		2,0*10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31				244		1897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n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				39			153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2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9				15			21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35"/>
          <p:cNvCxnSpPr/>
          <p:nvPr/>
        </p:nvCxnSpPr>
        <p:spPr>
          <a:xfrm>
            <a:off x="1080000" y="3752400"/>
            <a:ext cx="846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35"/>
          <p:cNvSpPr txBox="1"/>
          <p:nvPr/>
        </p:nvSpPr>
        <p:spPr>
          <a:xfrm>
            <a:off x="4050000" y="6342840"/>
            <a:ext cx="207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Qual é o melhor?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488880" y="1957680"/>
            <a:ext cx="9411120" cy="16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que se importar com a complexidade de tempo se os computadores aumentam seus poderes de processamento?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488880" y="1957680"/>
            <a:ext cx="9411120" cy="16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que se importar com a complexidade de tempo se os computadores aumentam seus poderes de processamento?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488880" y="3397680"/>
            <a:ext cx="9411120" cy="351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302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							Máquina			10 vezes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Atual				mais rápida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10v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log 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1" lang="pt-BR" sz="26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≅ 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3,16v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n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2,15</a:t>
            </a: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2</a:t>
            </a:r>
            <a:r>
              <a:rPr b="0" baseline="30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v</a:t>
            </a:r>
            <a:r>
              <a:rPr b="0" baseline="-25000" i="1" lang="pt-BR" sz="291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pt-BR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+3,3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37"/>
          <p:cNvCxnSpPr/>
          <p:nvPr/>
        </p:nvCxnSpPr>
        <p:spPr>
          <a:xfrm>
            <a:off x="864000" y="4768800"/>
            <a:ext cx="882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488880" y="1957680"/>
            <a:ext cx="9411120" cy="52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Armadilhas da notação assintótica: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temos um algoritmo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cujo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T(n)=100n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podemos dizer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temos um algoritmo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cujo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T(n)=n log</a:t>
            </a:r>
            <a:r>
              <a:rPr b="0" baseline="-25000" i="1" lang="pt-BR" sz="3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podemos dizer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 log</a:t>
            </a:r>
            <a:r>
              <a:rPr b="0" baseline="-25000" i="1" lang="pt-BR" sz="3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n)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assintoticamente mais eficiente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certo?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488880" y="1957680"/>
            <a:ext cx="9411120" cy="52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Armadilhas da notação assintótica: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temos um algoritmo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cujo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T(n)=100n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podemos dizer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temos um algoritmo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cujo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T(n)=n log</a:t>
            </a:r>
            <a:r>
              <a:rPr b="0" baseline="-25000" i="1" lang="pt-BR" sz="3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podemos dizer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 log</a:t>
            </a:r>
            <a:r>
              <a:rPr b="0" baseline="-25000" i="1" lang="pt-BR" sz="3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n)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assintoticamente mais eficiente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certo?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0" lang="pt-BR" sz="2800" u="none" cap="none" strike="noStrike">
                <a:solidFill>
                  <a:srgbClr val="DC2300"/>
                </a:solidFill>
                <a:latin typeface="Arial"/>
                <a:ea typeface="Arial"/>
                <a:cs typeface="Arial"/>
                <a:sym typeface="Arial"/>
              </a:rPr>
              <a:t>Errado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só e mais eficiente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quando 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n=10</a:t>
            </a:r>
            <a:r>
              <a:rPr b="0" baseline="30000" i="1" lang="pt-BR" sz="3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Aviso: cuidado com as constantes no momento da análise assintótica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Cálculo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488880" y="1957680"/>
            <a:ext cx="9411120" cy="5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dominante da direita VDD: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1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VDD=(13,8,6,3)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//Entrada: Vetor L[1..n]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//Retorno: Vetor com os elementos dominantes à direita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DominanteADireita(L) {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vetor vazio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1 to n) {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isDominante = true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(j = i+1 to n)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59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(L[i] &lt;= L[j]) isDominante = false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(isDominante) acrescenta L[i] em D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L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Cálculo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488880" y="1957680"/>
            <a:ext cx="9411120" cy="5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Entrada: Vetor L[1..n]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Retorno: Vetor com os elementos dominantes à direita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DominanteADireita(L) {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vetor vazio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1 to n) {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isDominante = true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(j = i+1 to n)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59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(L[i] &lt;= L[j]) isDominante = false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(isDominante) acrescenta L[i] em D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L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Temos o bloco do </a:t>
            </a: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variável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executado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vezes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bloco do </a:t>
            </a: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variável 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é executado de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até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vezes, totalizando  n-(i+1)+1 vezes que é igual à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n-i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(pois a constante 1 não tem grande influência no resultado).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Cálculo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488880" y="1957680"/>
            <a:ext cx="9411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Temos o bloco do </a:t>
            </a: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variável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executado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vezes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bloco do </a:t>
            </a: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variável 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é executado de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até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vezes, totalizando  n-(i+1)+1 vezes que é igual à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n-i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temos: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Assintoticamente o algoritmo 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DominanteADireita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1" lang="pt-BR" sz="2465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	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52880" y="1957680"/>
            <a:ext cx="944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Primalidade (determinar se um número é primo):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 9411461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 é primo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 8411461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  Não é primo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Crescimento Assintótico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43"/>
          <p:cNvCxnSpPr/>
          <p:nvPr/>
        </p:nvCxnSpPr>
        <p:spPr>
          <a:xfrm rot="10800000">
            <a:off x="1620000" y="2520000"/>
            <a:ext cx="0" cy="46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43"/>
          <p:cNvCxnSpPr/>
          <p:nvPr/>
        </p:nvCxnSpPr>
        <p:spPr>
          <a:xfrm>
            <a:off x="1260000" y="6840000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43"/>
          <p:cNvSpPr txBox="1"/>
          <p:nvPr/>
        </p:nvSpPr>
        <p:spPr>
          <a:xfrm>
            <a:off x="612000" y="2232000"/>
            <a:ext cx="211176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# de operações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8244360" y="6804360"/>
            <a:ext cx="930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43"/>
          <p:cNvCxnSpPr/>
          <p:nvPr/>
        </p:nvCxnSpPr>
        <p:spPr>
          <a:xfrm flipH="1" rot="10800000">
            <a:off x="1620000" y="4320000"/>
            <a:ext cx="6120000" cy="1620000"/>
          </a:xfrm>
          <a:prstGeom prst="straightConnector1">
            <a:avLst/>
          </a:prstGeom>
          <a:noFill/>
          <a:ln cap="flat" cmpd="sng" w="360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43"/>
          <p:cNvSpPr/>
          <p:nvPr/>
        </p:nvSpPr>
        <p:spPr>
          <a:xfrm>
            <a:off x="1620000" y="2340000"/>
            <a:ext cx="2520360" cy="4500360"/>
          </a:xfrm>
          <a:custGeom>
            <a:rect b="b" l="l" r="r" t="t"/>
            <a:pathLst>
              <a:path extrusionOk="0" h="12501" w="7001">
                <a:moveTo>
                  <a:pt x="0" y="12500"/>
                </a:moveTo>
                <a:cubicBezTo>
                  <a:pt x="7000" y="6500"/>
                  <a:pt x="5000" y="0"/>
                  <a:pt x="5000" y="0"/>
                </a:cubicBezTo>
              </a:path>
            </a:pathLst>
          </a:custGeom>
          <a:noFill/>
          <a:ln cap="flat" cmpd="sng" w="36000">
            <a:solidFill>
              <a:srgbClr val="8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/>
          <p:nvPr/>
        </p:nvSpPr>
        <p:spPr>
          <a:xfrm>
            <a:off x="1620000" y="2340000"/>
            <a:ext cx="3830400" cy="4500360"/>
          </a:xfrm>
          <a:custGeom>
            <a:rect b="b" l="l" r="r" t="t"/>
            <a:pathLst>
              <a:path extrusionOk="0" h="12501" w="10640">
                <a:moveTo>
                  <a:pt x="0" y="12500"/>
                </a:moveTo>
                <a:cubicBezTo>
                  <a:pt x="10639" y="6500"/>
                  <a:pt x="7599" y="0"/>
                  <a:pt x="7599" y="0"/>
                </a:cubicBezTo>
              </a:path>
            </a:pathLst>
          </a:custGeom>
          <a:noFill/>
          <a:ln cap="flat" cmpd="sng" w="360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1620000" y="5218920"/>
            <a:ext cx="5940360" cy="1623600"/>
          </a:xfrm>
          <a:custGeom>
            <a:rect b="b" l="l" r="r" t="t"/>
            <a:pathLst>
              <a:path extrusionOk="0" h="4510" w="16501">
                <a:moveTo>
                  <a:pt x="0" y="4509"/>
                </a:moveTo>
                <a:cubicBezTo>
                  <a:pt x="7500" y="0"/>
                  <a:pt x="16500" y="1127"/>
                  <a:pt x="16500" y="1127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43"/>
          <p:cNvCxnSpPr/>
          <p:nvPr/>
        </p:nvCxnSpPr>
        <p:spPr>
          <a:xfrm flipH="1" rot="10800000">
            <a:off x="1620000" y="2880000"/>
            <a:ext cx="5220000" cy="3960000"/>
          </a:xfrm>
          <a:prstGeom prst="straightConnector1">
            <a:avLst/>
          </a:prstGeom>
          <a:noFill/>
          <a:ln cap="flat" cmpd="sng" w="360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Ordens de 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488880" y="1957680"/>
            <a:ext cx="9411120" cy="52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Pior caso, notação </a:t>
            </a:r>
            <a:r>
              <a:rPr b="0" i="1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(limite assintótico superior)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f(n)=O(g(n))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cresce mais rápido que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Pode crescer na mesma taxa ou menos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3+2n+n</a:t>
            </a:r>
            <a:r>
              <a:rPr b="0" baseline="30000" i="0" lang="pt-BR" sz="3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O(n</a:t>
            </a:r>
            <a:r>
              <a:rPr b="0" baseline="30000" i="0" lang="pt-BR" sz="3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a classe de funções pertencentes à O(g(n)) é definida formalmente como: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O(g(n)) = {f(n)| existem constantes positivas c e n</a:t>
            </a:r>
            <a:r>
              <a:rPr b="0" baseline="-25000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tais que 0 </a:t>
            </a:r>
            <a:r>
              <a:rPr b="0" lang="pt-BR" sz="28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≤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f(n) </a:t>
            </a:r>
            <a:r>
              <a:rPr b="0" lang="pt-BR" sz="28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≤ 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cg(n) para todo n</a:t>
            </a:r>
            <a:r>
              <a:rPr b="0" baseline="-25000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8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≤ 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n}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Ordens de 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488880" y="1957680"/>
            <a:ext cx="941112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 caso, notação Ω  (limite assintótico inferior)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médio, notação Θ  (limite assintótico médio)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Pior caso, notação O (limite assintótico superior)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Ordens de 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488880" y="1957680"/>
            <a:ext cx="9411120" cy="52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médio, notação </a:t>
            </a:r>
            <a:r>
              <a:rPr b="0" i="1" lang="pt-BR" sz="32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Θ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(limite assintótico médio)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f(n)=</a:t>
            </a:r>
            <a:r>
              <a:rPr b="0" i="1" lang="pt-BR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Θ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(g(n))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 que o crescimento de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está entre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O(g(n))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(g(n)).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a classe de funções pertencentes à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Θ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(g(n)) é definida formalmente como: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Θ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(g(n)) = {f(n)| existem constantes positivas c</a:t>
            </a:r>
            <a:r>
              <a:rPr b="0" baseline="-25000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b="0" baseline="-25000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n</a:t>
            </a:r>
            <a:r>
              <a:rPr b="0" baseline="-25000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tais que 0 </a:t>
            </a:r>
            <a:r>
              <a:rPr b="0" lang="pt-BR" sz="28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≤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baseline="-25000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g(n) </a:t>
            </a:r>
            <a:r>
              <a:rPr b="0" lang="pt-BR" sz="28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≤ f(n)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8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≤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baseline="-25000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g(n) para todo n</a:t>
            </a:r>
            <a:r>
              <a:rPr b="0" baseline="-25000" lang="pt-BR" sz="3137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8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≤ </a:t>
            </a: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n}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Ordens de Complexidade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452880" y="1921680"/>
            <a:ext cx="9447120" cy="527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...				significa que f cresce				e se escreve</a:t>
            </a:r>
            <a:r>
              <a:rPr b="0" baseline="30000" lang="pt-BR" sz="2465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não mais depressa que g			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f=O(g)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aproximadamente como g		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</a:t>
            </a:r>
            <a:r>
              <a:rPr b="0" i="1" lang="pt-BR" sz="22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Θ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ômega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	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não mais devagar					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</a:t>
            </a:r>
            <a:r>
              <a:rPr b="0" i="1" lang="pt-BR" sz="22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="0" i="1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47"/>
          <p:cNvCxnSpPr/>
          <p:nvPr/>
        </p:nvCxnSpPr>
        <p:spPr>
          <a:xfrm>
            <a:off x="432000" y="3276000"/>
            <a:ext cx="86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47"/>
          <p:cNvCxnSpPr/>
          <p:nvPr/>
        </p:nvCxnSpPr>
        <p:spPr>
          <a:xfrm>
            <a:off x="2520000" y="2880000"/>
            <a:ext cx="0" cy="162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47"/>
          <p:cNvCxnSpPr/>
          <p:nvPr/>
        </p:nvCxnSpPr>
        <p:spPr>
          <a:xfrm>
            <a:off x="6372000" y="2880000"/>
            <a:ext cx="0" cy="162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47"/>
          <p:cNvSpPr txBox="1"/>
          <p:nvPr/>
        </p:nvSpPr>
        <p:spPr>
          <a:xfrm>
            <a:off x="1872000" y="6583800"/>
            <a:ext cx="70344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lang="pt-BR" sz="2017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Lembrem-se o correto é utilizar o sinal </a:t>
            </a:r>
            <a:r>
              <a:rPr b="1" lang="pt-BR" sz="2000" strike="noStrike"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1" lang="pt-BR" sz="1800" strike="noStrike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pois as ordens são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classes e </a:t>
            </a: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 é um elemento da classe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/>
        </p:nvSpPr>
        <p:spPr>
          <a:xfrm>
            <a:off x="740880" y="464040"/>
            <a:ext cx="860796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Classes do Comportamento Assintótico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8"/>
          <p:cNvSpPr txBox="1"/>
          <p:nvPr/>
        </p:nvSpPr>
        <p:spPr>
          <a:xfrm>
            <a:off x="740880" y="2101680"/>
            <a:ext cx="8607960" cy="4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CLASSE 					NOME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O(1) 	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constante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O(log n)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 					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logarítmica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 						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linear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O(n log n)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 				</a:t>
            </a: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n log 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1" lang="pt-BR" sz="2072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 						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quadrática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1" lang="pt-BR" sz="207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 						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cúbica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1" lang="pt-BR" sz="207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com 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k &gt;= 1 		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polinomial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O(2</a:t>
            </a:r>
            <a:r>
              <a:rPr b="0" baseline="30000" i="1" lang="pt-BR" sz="207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 						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exponencial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O(a</a:t>
            </a:r>
            <a:r>
              <a:rPr b="0" baseline="30000" i="1" lang="pt-BR" sz="207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pt-BR" sz="25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com </a:t>
            </a:r>
            <a:r>
              <a:rPr b="0" lang="pt-BR" sz="2500" strike="noStrike">
                <a:latin typeface="Arial"/>
                <a:ea typeface="Arial"/>
                <a:cs typeface="Arial"/>
                <a:sym typeface="Arial"/>
              </a:rPr>
              <a:t>a &gt; 1 		</a:t>
            </a:r>
            <a:r>
              <a:rPr b="0" lang="pt-BR" sz="2550" strike="noStrike">
                <a:latin typeface="Arial"/>
                <a:ea typeface="Arial"/>
                <a:cs typeface="Arial"/>
                <a:sym typeface="Arial"/>
              </a:rPr>
              <a:t>exponencia</a:t>
            </a:r>
            <a:r>
              <a:rPr b="0" lang="pt-BR" sz="25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sz="25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48"/>
          <p:cNvCxnSpPr/>
          <p:nvPr/>
        </p:nvCxnSpPr>
        <p:spPr>
          <a:xfrm>
            <a:off x="720000" y="2448000"/>
            <a:ext cx="540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48"/>
          <p:cNvCxnSpPr/>
          <p:nvPr/>
        </p:nvCxnSpPr>
        <p:spPr>
          <a:xfrm>
            <a:off x="3807600" y="1980000"/>
            <a:ext cx="0" cy="414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Crescimento das Classes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9"/>
          <p:cNvCxnSpPr/>
          <p:nvPr/>
        </p:nvCxnSpPr>
        <p:spPr>
          <a:xfrm rot="10800000">
            <a:off x="1620000" y="2520000"/>
            <a:ext cx="0" cy="46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49"/>
          <p:cNvCxnSpPr/>
          <p:nvPr/>
        </p:nvCxnSpPr>
        <p:spPr>
          <a:xfrm>
            <a:off x="1260000" y="6840000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p49"/>
          <p:cNvSpPr txBox="1"/>
          <p:nvPr/>
        </p:nvSpPr>
        <p:spPr>
          <a:xfrm>
            <a:off x="8244360" y="6804360"/>
            <a:ext cx="930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49"/>
          <p:cNvCxnSpPr/>
          <p:nvPr/>
        </p:nvCxnSpPr>
        <p:spPr>
          <a:xfrm>
            <a:off x="1620000" y="5040000"/>
            <a:ext cx="6300000" cy="0"/>
          </a:xfrm>
          <a:prstGeom prst="straightConnector1">
            <a:avLst/>
          </a:prstGeom>
          <a:noFill/>
          <a:ln cap="flat" cmpd="sng" w="360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49"/>
          <p:cNvSpPr/>
          <p:nvPr/>
        </p:nvSpPr>
        <p:spPr>
          <a:xfrm>
            <a:off x="1620000" y="2340000"/>
            <a:ext cx="2520360" cy="4500360"/>
          </a:xfrm>
          <a:custGeom>
            <a:rect b="b" l="l" r="r" t="t"/>
            <a:pathLst>
              <a:path extrusionOk="0" h="12501" w="7001">
                <a:moveTo>
                  <a:pt x="0" y="12500"/>
                </a:moveTo>
                <a:cubicBezTo>
                  <a:pt x="7000" y="6500"/>
                  <a:pt x="5000" y="0"/>
                  <a:pt x="5000" y="0"/>
                </a:cubicBezTo>
              </a:path>
            </a:pathLst>
          </a:custGeom>
          <a:noFill/>
          <a:ln cap="flat" cmpd="sng" w="36000">
            <a:solidFill>
              <a:srgbClr val="8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1620000" y="2340000"/>
            <a:ext cx="3830400" cy="4500360"/>
          </a:xfrm>
          <a:custGeom>
            <a:rect b="b" l="l" r="r" t="t"/>
            <a:pathLst>
              <a:path extrusionOk="0" h="12501" w="10640">
                <a:moveTo>
                  <a:pt x="0" y="12500"/>
                </a:moveTo>
                <a:cubicBezTo>
                  <a:pt x="10639" y="6500"/>
                  <a:pt x="7599" y="0"/>
                  <a:pt x="7599" y="0"/>
                </a:cubicBezTo>
              </a:path>
            </a:pathLst>
          </a:custGeom>
          <a:noFill/>
          <a:ln cap="flat" cmpd="sng" w="360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9"/>
          <p:cNvSpPr/>
          <p:nvPr/>
        </p:nvSpPr>
        <p:spPr>
          <a:xfrm>
            <a:off x="1620000" y="4756320"/>
            <a:ext cx="5940360" cy="2086920"/>
          </a:xfrm>
          <a:custGeom>
            <a:rect b="b" l="l" r="r" t="t"/>
            <a:pathLst>
              <a:path extrusionOk="0" h="5797" w="16501">
                <a:moveTo>
                  <a:pt x="0" y="5796"/>
                </a:moveTo>
                <a:cubicBezTo>
                  <a:pt x="7500" y="0"/>
                  <a:pt x="16500" y="1449"/>
                  <a:pt x="16500" y="1449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49"/>
          <p:cNvCxnSpPr/>
          <p:nvPr/>
        </p:nvCxnSpPr>
        <p:spPr>
          <a:xfrm flipH="1" rot="10800000">
            <a:off x="1620000" y="2880000"/>
            <a:ext cx="5220000" cy="3960000"/>
          </a:xfrm>
          <a:prstGeom prst="straightConnector1">
            <a:avLst/>
          </a:prstGeom>
          <a:noFill/>
          <a:ln cap="flat" cmpd="sng" w="360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49"/>
          <p:cNvSpPr txBox="1"/>
          <p:nvPr/>
        </p:nvSpPr>
        <p:spPr>
          <a:xfrm>
            <a:off x="3240348" y="1980350"/>
            <a:ext cx="900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O(a</a:t>
            </a:r>
            <a:r>
              <a:rPr b="1" baseline="30000" i="1" lang="pt-BR" sz="2017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4464726" y="2376725"/>
            <a:ext cx="900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1" baseline="30000" i="1" lang="pt-BR" sz="2017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6877080" y="2665080"/>
            <a:ext cx="6516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O(n)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6840720" y="4681080"/>
            <a:ext cx="27594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O(k)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 é uma constante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7489080" y="5329440"/>
            <a:ext cx="10602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 strike="noStrike">
                <a:latin typeface="Arial"/>
                <a:ea typeface="Arial"/>
                <a:cs typeface="Arial"/>
                <a:sym typeface="Arial"/>
              </a:rPr>
              <a:t>O(log n)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9"/>
          <p:cNvSpPr txBox="1"/>
          <p:nvPr/>
        </p:nvSpPr>
        <p:spPr>
          <a:xfrm>
            <a:off x="612000" y="2232360"/>
            <a:ext cx="211176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# de operações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0"/>
          <p:cNvSpPr txBox="1"/>
          <p:nvPr/>
        </p:nvSpPr>
        <p:spPr>
          <a:xfrm>
            <a:off x="452874" y="1957675"/>
            <a:ext cx="4199100" cy="5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Primo – Versão 1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5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IsPrimeV1(int 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	int i;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	for (i=2;</a:t>
            </a:r>
            <a:r>
              <a:rPr b="1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i&lt;n</a:t>
            </a: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;i++)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		if (n%i==0)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		return 0;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	return 1;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	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4538880" y="3434040"/>
            <a:ext cx="1845000" cy="71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latin typeface="Arial"/>
                <a:ea typeface="Arial"/>
                <a:cs typeface="Arial"/>
                <a:sym typeface="Arial"/>
              </a:rPr>
              <a:t>∈ O(n)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452874" y="1957675"/>
            <a:ext cx="4166400" cy="5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Primo – Versão 2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5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IsPrimeV2(int 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	int i;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	for (i=2;</a:t>
            </a:r>
            <a:r>
              <a:rPr b="1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i&lt;n/2</a:t>
            </a: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;i++)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	if (n%i==0)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	 return 0;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		return 1;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		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4538880" y="3434040"/>
            <a:ext cx="2268720" cy="71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latin typeface="Arial"/>
                <a:ea typeface="Arial"/>
                <a:cs typeface="Arial"/>
                <a:sym typeface="Arial"/>
              </a:rPr>
              <a:t>∈ O(n/2)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2"/>
          <p:cNvSpPr txBox="1"/>
          <p:nvPr/>
        </p:nvSpPr>
        <p:spPr>
          <a:xfrm>
            <a:off x="452875" y="1957675"/>
            <a:ext cx="5066100" cy="5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Primo – Versão 2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5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IsPrimeV2(int 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	int i;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	for (i=2;</a:t>
            </a:r>
            <a:r>
              <a:rPr b="1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i&lt;sqrt(n)</a:t>
            </a: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;i++)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		if (n%i==0)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		return 0;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	return 1;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	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2"/>
          <p:cNvSpPr txBox="1"/>
          <p:nvPr/>
        </p:nvSpPr>
        <p:spPr>
          <a:xfrm>
            <a:off x="5203680" y="3434040"/>
            <a:ext cx="2273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latin typeface="Arial"/>
                <a:ea typeface="Arial"/>
                <a:cs typeface="Arial"/>
                <a:sym typeface="Arial"/>
              </a:rPr>
              <a:t>∈ O(√n)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b="1" i="0" sz="4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2880" y="1957680"/>
            <a:ext cx="9447120" cy="470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Ordenação: A[1..n] é crescente se A[1]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A[n]</a:t>
            </a:r>
            <a:r>
              <a:rPr b="0" baseline="3000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Rearranjar o vetor A  de modo que fique ordenado.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276000" y="4248000"/>
            <a:ext cx="4033800" cy="3463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42	10	56	78	64	25	33	18</a:t>
            </a:r>
            <a:r>
              <a:rPr lang="pt-BR" sz="1800"/>
              <a:t>  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40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3708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3708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4176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608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7"/>
          <p:cNvCxnSpPr/>
          <p:nvPr/>
        </p:nvCxnSpPr>
        <p:spPr>
          <a:xfrm>
            <a:off x="5076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7"/>
          <p:cNvCxnSpPr/>
          <p:nvPr/>
        </p:nvCxnSpPr>
        <p:spPr>
          <a:xfrm>
            <a:off x="5508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5976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6444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6912000" y="4248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3312000" y="3960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948360" y="396036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276360" y="5292000"/>
            <a:ext cx="4033800" cy="3463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10	18	25	33	40	42	56	64</a:t>
            </a:r>
            <a:r>
              <a:rPr lang="pt-BR" sz="1800"/>
              <a:t>  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78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3708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3708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4176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4608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5076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5508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5976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6444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6912360" y="5292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3312360" y="5004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948720" y="500436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18560" y="7193520"/>
            <a:ext cx="4831920" cy="26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lang="pt-BR" sz="1303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 Por simplificação, a primeira posição do vetor será considerada a 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488880" y="1958040"/>
            <a:ext cx="9411120" cy="5239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dominante da direita VDD: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Versão anterior O(n</a:t>
            </a:r>
            <a:r>
              <a:rPr b="0" baseline="3000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fazer uma versão O(n)?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4"/>
          <p:cNvSpPr txBox="1"/>
          <p:nvPr/>
        </p:nvSpPr>
        <p:spPr>
          <a:xfrm>
            <a:off x="488880" y="1958040"/>
            <a:ext cx="9411120" cy="557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dominante da direita VDD: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Versão anterior O(n</a:t>
            </a:r>
            <a:r>
              <a:rPr b="0" baseline="3000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fazer uma versão O(n)?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//Entrada: Vetor L[1..n]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//Retorno: Vetor com os elementos dominantes à direita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DominanteADireita(L) {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D,bigger = L[n]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n-1 to 1) {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(L[i]&gt;bigger)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acrescenta L[i] em D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bigger=L[i]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2171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72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L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52880" y="1957680"/>
            <a:ext cx="9447120" cy="52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Instância de um problema:  conjunto de valores que serve de entrada para um determinado problema: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números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9411461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8411461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instâncias para o problema de primalidade.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vetor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instância para o problema de ordenação.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808360" y="5184000"/>
            <a:ext cx="4033800" cy="3463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42	10	56	78	64	25	33	18</a:t>
            </a:r>
            <a:r>
              <a:rPr lang="pt-BR" sz="1800"/>
              <a:t>  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40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3240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3240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3708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4140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4608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5040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5508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5976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6444360" y="5184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8"/>
          <p:cNvSpPr txBox="1"/>
          <p:nvPr/>
        </p:nvSpPr>
        <p:spPr>
          <a:xfrm>
            <a:off x="2844360" y="4896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480720" y="489636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52880" y="1993680"/>
            <a:ext cx="9447120" cy="53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de algoritmos: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226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programação (C, Pascal, Java, etc)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226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lang="pt-BR" sz="2800"/>
              <a:t>I</a:t>
            </a:r>
            <a:r>
              <a:rPr lang="pt-BR" sz="2800"/>
              <a:t>mplementado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um </a:t>
            </a:r>
            <a:r>
              <a:rPr b="0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226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Pseudo-Código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52880" y="1957680"/>
            <a:ext cx="9447120" cy="54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Correção: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Um algoritmo (que resolve um determinado problema) está </a:t>
            </a:r>
            <a:r>
              <a:rPr b="0" i="0" lang="pt-BR" sz="2550" u="none" cap="none" strike="noStrike">
                <a:latin typeface="Arial"/>
                <a:ea typeface="Arial"/>
                <a:cs typeface="Arial"/>
                <a:sym typeface="Arial"/>
              </a:rPr>
              <a:t>correto </a:t>
            </a: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se, para toda instância do problema, ele </a:t>
            </a:r>
            <a:r>
              <a:rPr b="0" i="0" lang="pt-BR" sz="2550" u="none" cap="none" strike="noStrike"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pt-BR" sz="2550" u="none" cap="none" strike="noStrike">
                <a:latin typeface="Arial"/>
                <a:ea typeface="Arial"/>
                <a:cs typeface="Arial"/>
                <a:sym typeface="Arial"/>
              </a:rPr>
              <a:t>devolve uma resposta correta</a:t>
            </a: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13"/>
              <a:buFont typeface="Noto Sans Symbols"/>
              <a:buChar char="−"/>
            </a:pPr>
            <a:r>
              <a:rPr b="0" i="0" lang="pt-BR" sz="2550" u="none" cap="none" strike="noStrike">
                <a:latin typeface="Arial"/>
                <a:ea typeface="Arial"/>
                <a:cs typeface="Arial"/>
                <a:sym typeface="Arial"/>
              </a:rPr>
              <a:t>Algoritmos incorretos </a:t>
            </a: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também têm sua utilidade, se soubermos prever a sua probabilidade de erro.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Vamos considerar apenas os algoritmo corretos.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88880" y="1957680"/>
            <a:ext cx="9411120" cy="4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Razões para o estudo: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Evitar reinventar a roda: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296000" marR="0" rtl="0" algn="l"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Existem bons algoritmos que solucionam problemas importantes.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296000" marR="0" rtl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Ajudar no desenvolvimento de seus algoritmos: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296000" marR="0" rtl="0" algn="l"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Nem sempre existe um algoritmo de prateleira que sirva para resolver o seu problema.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740880" y="555480"/>
            <a:ext cx="86079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88880" y="1957680"/>
            <a:ext cx="9411120" cy="4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E594D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Razões para o estudo: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0" marL="864000" marR="0" rtl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O conhecimento de algoritmos bem estabelecidos é fonte de inspiração.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1" marL="864000" marR="0" rtl="0" algn="l"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Muitos dos princípios de projetos de algoritmos são úteis em todos os problemas de programação.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