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oboto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Mono-bold.fntdata"/><Relationship Id="rId12" Type="http://schemas.openxmlformats.org/officeDocument/2006/relationships/slide" Target="slides/slide7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441dc93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e441dc930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uarte@uffs.edu.br" TargetMode="External"/><Relationship Id="rId4" Type="http://schemas.openxmlformats.org/officeDocument/2006/relationships/hyperlink" Target="mailto:gian@uffs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50" y="3202537"/>
            <a:ext cx="85200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Prof. Denio Duarte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duarte@uffs.edu.br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Prof. Giancarlo D. Salton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gian@uffs.edu.br</a:t>
            </a:r>
            <a:endParaRPr sz="17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20" y="2218320"/>
            <a:ext cx="3843360" cy="2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6"/>
          <p:cNvSpPr/>
          <p:nvPr/>
        </p:nvSpPr>
        <p:spPr>
          <a:xfrm>
            <a:off x="2346840" y="2495520"/>
            <a:ext cx="888120" cy="376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 3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6"/>
          <p:cNvSpPr txBox="1"/>
          <p:nvPr/>
        </p:nvSpPr>
        <p:spPr>
          <a:xfrm>
            <a:off x="311760" y="1153080"/>
            <a:ext cx="88322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Exemplo: vamos considerar primeiramente um vetor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o valor 3 (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20" y="2218320"/>
            <a:ext cx="3843360" cy="2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7"/>
          <p:cNvSpPr/>
          <p:nvPr/>
        </p:nvSpPr>
        <p:spPr>
          <a:xfrm>
            <a:off x="2728080" y="2495520"/>
            <a:ext cx="888120" cy="376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 3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311760" y="1153080"/>
            <a:ext cx="88322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Exemplo: vamos considerar primeiramente um vetor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o valor 3 (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20" y="2218320"/>
            <a:ext cx="3843360" cy="2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/>
          <p:nvPr/>
        </p:nvSpPr>
        <p:spPr>
          <a:xfrm>
            <a:off x="3108960" y="2495520"/>
            <a:ext cx="888120" cy="376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 3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8"/>
          <p:cNvSpPr txBox="1"/>
          <p:nvPr/>
        </p:nvSpPr>
        <p:spPr>
          <a:xfrm>
            <a:off x="311760" y="1153080"/>
            <a:ext cx="88322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Exemplo: vamos considerar primeiramente um vetor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o valor 3 (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20" y="2218320"/>
            <a:ext cx="3843360" cy="2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9"/>
          <p:cNvSpPr/>
          <p:nvPr/>
        </p:nvSpPr>
        <p:spPr>
          <a:xfrm>
            <a:off x="3489840" y="2495520"/>
            <a:ext cx="888120" cy="376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 3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9"/>
          <p:cNvSpPr txBox="1"/>
          <p:nvPr/>
        </p:nvSpPr>
        <p:spPr>
          <a:xfrm>
            <a:off x="311760" y="1153080"/>
            <a:ext cx="88322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Exemplo: vamos considerar primeiramente um vetor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o valor 3 (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20" y="2218320"/>
            <a:ext cx="3843360" cy="2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0"/>
          <p:cNvSpPr/>
          <p:nvPr/>
        </p:nvSpPr>
        <p:spPr>
          <a:xfrm>
            <a:off x="3871080" y="2495520"/>
            <a:ext cx="888120" cy="376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 3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311760" y="1153080"/>
            <a:ext cx="88322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Exemplo: vamos considerar primeiramente um vetor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o valor 3 (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20" y="2218320"/>
            <a:ext cx="3843360" cy="2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1"/>
          <p:cNvSpPr/>
          <p:nvPr/>
        </p:nvSpPr>
        <p:spPr>
          <a:xfrm>
            <a:off x="4251960" y="2495520"/>
            <a:ext cx="888120" cy="376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 3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311760" y="1153080"/>
            <a:ext cx="88322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Exemplo: vamos considerar primeiramente um vetor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o valor 3 (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/>
        </p:nvSpPr>
        <p:spPr>
          <a:xfrm>
            <a:off x="311760" y="1153080"/>
            <a:ext cx="88322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Exemplo: vamos considerar primeiramente um vetor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o valor 3 (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Retorna 3 ou a posição (6)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20" y="2218320"/>
            <a:ext cx="3843360" cy="2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2"/>
          <p:cNvSpPr/>
          <p:nvPr/>
        </p:nvSpPr>
        <p:spPr>
          <a:xfrm>
            <a:off x="4251960" y="2495520"/>
            <a:ext cx="888120" cy="376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 3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1480" y="2217600"/>
            <a:ext cx="2210400" cy="16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2"/>
          <p:cNvSpPr/>
          <p:nvPr/>
        </p:nvSpPr>
        <p:spPr>
          <a:xfrm>
            <a:off x="1962360" y="4026240"/>
            <a:ext cx="5219280" cy="10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A função de busca, em caso de </a:t>
            </a:r>
            <a:r>
              <a:rPr b="0" lang="en-US" sz="18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malsucedida</a:t>
            </a:r>
            <a:r>
              <a:rPr b="0" lang="en-US" sz="18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, deve retornar um valor que indique o insucesso, por exemplo,</a:t>
            </a:r>
            <a:r>
              <a:rPr b="0" lang="en-US" sz="18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 se fosse um vetor de </a:t>
            </a:r>
            <a:r>
              <a:rPr b="0" lang="en-US" sz="2400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struct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Funcionário com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Id = 3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3"/>
          <p:cNvSpPr/>
          <p:nvPr/>
        </p:nvSpPr>
        <p:spPr>
          <a:xfrm>
            <a:off x="932400" y="2243160"/>
            <a:ext cx="1076760" cy="65664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1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Andrei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340.00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3"/>
          <p:cNvSpPr/>
          <p:nvPr/>
        </p:nvSpPr>
        <p:spPr>
          <a:xfrm>
            <a:off x="2009520" y="2243160"/>
            <a:ext cx="1076760" cy="65664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2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Geomar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340.00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3"/>
          <p:cNvSpPr/>
          <p:nvPr/>
        </p:nvSpPr>
        <p:spPr>
          <a:xfrm>
            <a:off x="3086280" y="2243160"/>
            <a:ext cx="1076760" cy="65664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6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Marinho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360.00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3"/>
          <p:cNvSpPr/>
          <p:nvPr/>
        </p:nvSpPr>
        <p:spPr>
          <a:xfrm>
            <a:off x="950400" y="2946600"/>
            <a:ext cx="98244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3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 se fosse um vetor de </a:t>
            </a:r>
            <a:r>
              <a:rPr b="0" lang="en-US" sz="2400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struct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Funcionário com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Id = 3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4"/>
          <p:cNvSpPr/>
          <p:nvPr/>
        </p:nvSpPr>
        <p:spPr>
          <a:xfrm>
            <a:off x="932400" y="2243160"/>
            <a:ext cx="1076760" cy="65664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1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Andrei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340.00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4"/>
          <p:cNvSpPr/>
          <p:nvPr/>
        </p:nvSpPr>
        <p:spPr>
          <a:xfrm>
            <a:off x="2009520" y="2243160"/>
            <a:ext cx="1076760" cy="65664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2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Geomar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340.00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4"/>
          <p:cNvSpPr/>
          <p:nvPr/>
        </p:nvSpPr>
        <p:spPr>
          <a:xfrm>
            <a:off x="3086280" y="2243160"/>
            <a:ext cx="1076760" cy="65664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6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Marinho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360.00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4"/>
          <p:cNvSpPr/>
          <p:nvPr/>
        </p:nvSpPr>
        <p:spPr>
          <a:xfrm>
            <a:off x="2017080" y="2946600"/>
            <a:ext cx="98244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3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 se fosse um vetor de struct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Funcionário com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Id = 3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5"/>
          <p:cNvSpPr/>
          <p:nvPr/>
        </p:nvSpPr>
        <p:spPr>
          <a:xfrm>
            <a:off x="932400" y="2243160"/>
            <a:ext cx="1076760" cy="65664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1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Andrei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340.00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5"/>
          <p:cNvSpPr/>
          <p:nvPr/>
        </p:nvSpPr>
        <p:spPr>
          <a:xfrm>
            <a:off x="2009520" y="2243160"/>
            <a:ext cx="1076760" cy="65664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2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Geomar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340.00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5"/>
          <p:cNvSpPr/>
          <p:nvPr/>
        </p:nvSpPr>
        <p:spPr>
          <a:xfrm>
            <a:off x="3086280" y="2243160"/>
            <a:ext cx="1076760" cy="65664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6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Marinho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360.00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5"/>
          <p:cNvSpPr/>
          <p:nvPr/>
        </p:nvSpPr>
        <p:spPr>
          <a:xfrm>
            <a:off x="3083760" y="2946600"/>
            <a:ext cx="98244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3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busca consiste em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recuperar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um ou mais itens armazenados em um repositório de dados.</a:t>
            </a:r>
            <a:endParaRPr b="0" i="0" sz="2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>
                <a:solidFill>
                  <a:srgbClr val="595959"/>
                </a:solidFill>
              </a:rPr>
              <a:t>Comumente, chamamos os itens de </a:t>
            </a:r>
            <a:r>
              <a:rPr lang="en-US" sz="2000">
                <a:solidFill>
                  <a:schemeClr val="accent6"/>
                </a:solidFill>
              </a:rPr>
              <a:t>chaves de busca</a:t>
            </a:r>
            <a:endParaRPr sz="2000">
              <a:solidFill>
                <a:schemeClr val="accent6"/>
              </a:solidFill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Sempre buscamos os dados da mesma forma?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 se fosse um vetor de struct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Funcionário com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Id = 3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6"/>
          <p:cNvSpPr/>
          <p:nvPr/>
        </p:nvSpPr>
        <p:spPr>
          <a:xfrm>
            <a:off x="932400" y="2243160"/>
            <a:ext cx="1076760" cy="65664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1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Andrei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340.00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6"/>
          <p:cNvSpPr/>
          <p:nvPr/>
        </p:nvSpPr>
        <p:spPr>
          <a:xfrm>
            <a:off x="2009520" y="2243160"/>
            <a:ext cx="1076760" cy="65664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2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Geomar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340.00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6"/>
          <p:cNvSpPr/>
          <p:nvPr/>
        </p:nvSpPr>
        <p:spPr>
          <a:xfrm>
            <a:off x="3086280" y="2243160"/>
            <a:ext cx="1076760" cy="65664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6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Marinho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360.00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6"/>
          <p:cNvSpPr/>
          <p:nvPr/>
        </p:nvSpPr>
        <p:spPr>
          <a:xfrm>
            <a:off x="3998160" y="2946600"/>
            <a:ext cx="98244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3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5080" y="3101040"/>
            <a:ext cx="3055320" cy="19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 se fosse um vetor de struct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Funcionário com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Id = 3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932400" y="2243160"/>
            <a:ext cx="1076760" cy="65664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1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Andrei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340.00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7"/>
          <p:cNvSpPr/>
          <p:nvPr/>
        </p:nvSpPr>
        <p:spPr>
          <a:xfrm>
            <a:off x="2009520" y="2243160"/>
            <a:ext cx="1076760" cy="65664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2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Geomar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340.00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7"/>
          <p:cNvSpPr/>
          <p:nvPr/>
        </p:nvSpPr>
        <p:spPr>
          <a:xfrm>
            <a:off x="3086280" y="2243160"/>
            <a:ext cx="1076760" cy="65664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6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Marinho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360.00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/>
          <p:nvPr/>
        </p:nvSpPr>
        <p:spPr>
          <a:xfrm>
            <a:off x="3998160" y="2946600"/>
            <a:ext cx="98244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3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7"/>
          <p:cNvSpPr/>
          <p:nvPr/>
        </p:nvSpPr>
        <p:spPr>
          <a:xfrm>
            <a:off x="5241240" y="2571840"/>
            <a:ext cx="2759760" cy="1085760"/>
          </a:xfrm>
          <a:prstGeom prst="wedgeRoundRectCallout">
            <a:avLst>
              <a:gd fmla="val -59990" name="adj1"/>
              <a:gd fmla="val 2171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 malsucedida. Nem toda pesquisa precisa retornar algo.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7"/>
          <p:cNvSpPr/>
          <p:nvPr/>
        </p:nvSpPr>
        <p:spPr>
          <a:xfrm>
            <a:off x="2012400" y="3985920"/>
            <a:ext cx="5119560" cy="10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A função de busca, em caso de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malsucedida</a:t>
            </a:r>
            <a:r>
              <a:rPr b="0" lang="en-US" sz="18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, deve retornar um valor que indique o insucesso, por exemplo,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b="0" sz="1800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 se fosse uma lista encadeada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Funcionário com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id = 6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(chave de busca)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48"/>
          <p:cNvGrpSpPr/>
          <p:nvPr/>
        </p:nvGrpSpPr>
        <p:grpSpPr>
          <a:xfrm>
            <a:off x="1265760" y="2661120"/>
            <a:ext cx="1324080" cy="572400"/>
            <a:chOff x="1265760" y="2661120"/>
            <a:chExt cx="1324080" cy="572400"/>
          </a:xfrm>
        </p:grpSpPr>
        <p:sp>
          <p:nvSpPr>
            <p:cNvPr id="284" name="Google Shape;284;p48"/>
            <p:cNvSpPr/>
            <p:nvPr/>
          </p:nvSpPr>
          <p:spPr>
            <a:xfrm>
              <a:off x="19753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8"/>
            <p:cNvSpPr/>
            <p:nvPr/>
          </p:nvSpPr>
          <p:spPr>
            <a:xfrm>
              <a:off x="13842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8"/>
            <p:cNvSpPr/>
            <p:nvPr/>
          </p:nvSpPr>
          <p:spPr>
            <a:xfrm>
              <a:off x="12657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8"/>
            <p:cNvSpPr/>
            <p:nvPr/>
          </p:nvSpPr>
          <p:spPr>
            <a:xfrm>
              <a:off x="18806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8"/>
            <p:cNvSpPr/>
            <p:nvPr/>
          </p:nvSpPr>
          <p:spPr>
            <a:xfrm>
              <a:off x="19753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" name="Google Shape;289;p48"/>
          <p:cNvCxnSpPr/>
          <p:nvPr/>
        </p:nvCxnSpPr>
        <p:spPr>
          <a:xfrm>
            <a:off x="2214720" y="280764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90" name="Google Shape;290;p48"/>
          <p:cNvGrpSpPr/>
          <p:nvPr/>
        </p:nvGrpSpPr>
        <p:grpSpPr>
          <a:xfrm>
            <a:off x="2865960" y="2661120"/>
            <a:ext cx="1324080" cy="572400"/>
            <a:chOff x="2865960" y="2661120"/>
            <a:chExt cx="1324080" cy="572400"/>
          </a:xfrm>
        </p:grpSpPr>
        <p:sp>
          <p:nvSpPr>
            <p:cNvPr id="291" name="Google Shape;291;p48"/>
            <p:cNvSpPr/>
            <p:nvPr/>
          </p:nvSpPr>
          <p:spPr>
            <a:xfrm>
              <a:off x="35755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8"/>
            <p:cNvSpPr/>
            <p:nvPr/>
          </p:nvSpPr>
          <p:spPr>
            <a:xfrm>
              <a:off x="29844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8"/>
            <p:cNvSpPr/>
            <p:nvPr/>
          </p:nvSpPr>
          <p:spPr>
            <a:xfrm>
              <a:off x="28659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8"/>
            <p:cNvSpPr/>
            <p:nvPr/>
          </p:nvSpPr>
          <p:spPr>
            <a:xfrm>
              <a:off x="34808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8"/>
            <p:cNvSpPr/>
            <p:nvPr/>
          </p:nvSpPr>
          <p:spPr>
            <a:xfrm>
              <a:off x="35755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48"/>
          <p:cNvGrpSpPr/>
          <p:nvPr/>
        </p:nvGrpSpPr>
        <p:grpSpPr>
          <a:xfrm>
            <a:off x="4466160" y="2661120"/>
            <a:ext cx="1324080" cy="572400"/>
            <a:chOff x="4466160" y="2661120"/>
            <a:chExt cx="1324080" cy="572400"/>
          </a:xfrm>
        </p:grpSpPr>
        <p:sp>
          <p:nvSpPr>
            <p:cNvPr id="297" name="Google Shape;297;p48"/>
            <p:cNvSpPr/>
            <p:nvPr/>
          </p:nvSpPr>
          <p:spPr>
            <a:xfrm>
              <a:off x="51757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8"/>
            <p:cNvSpPr/>
            <p:nvPr/>
          </p:nvSpPr>
          <p:spPr>
            <a:xfrm>
              <a:off x="45846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8"/>
            <p:cNvSpPr/>
            <p:nvPr/>
          </p:nvSpPr>
          <p:spPr>
            <a:xfrm>
              <a:off x="44661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8"/>
            <p:cNvSpPr/>
            <p:nvPr/>
          </p:nvSpPr>
          <p:spPr>
            <a:xfrm>
              <a:off x="50810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8"/>
            <p:cNvSpPr/>
            <p:nvPr/>
          </p:nvSpPr>
          <p:spPr>
            <a:xfrm>
              <a:off x="51757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2" name="Google Shape;302;p48"/>
          <p:cNvCxnSpPr/>
          <p:nvPr/>
        </p:nvCxnSpPr>
        <p:spPr>
          <a:xfrm>
            <a:off x="3814920" y="280764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03" name="Google Shape;303;p48"/>
          <p:cNvGrpSpPr/>
          <p:nvPr/>
        </p:nvGrpSpPr>
        <p:grpSpPr>
          <a:xfrm>
            <a:off x="6066360" y="2661120"/>
            <a:ext cx="1324080" cy="572400"/>
            <a:chOff x="6066360" y="2661120"/>
            <a:chExt cx="1324080" cy="572400"/>
          </a:xfrm>
        </p:grpSpPr>
        <p:sp>
          <p:nvSpPr>
            <p:cNvPr id="304" name="Google Shape;304;p48"/>
            <p:cNvSpPr/>
            <p:nvPr/>
          </p:nvSpPr>
          <p:spPr>
            <a:xfrm>
              <a:off x="67759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8"/>
            <p:cNvSpPr/>
            <p:nvPr/>
          </p:nvSpPr>
          <p:spPr>
            <a:xfrm>
              <a:off x="61848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8"/>
            <p:cNvSpPr/>
            <p:nvPr/>
          </p:nvSpPr>
          <p:spPr>
            <a:xfrm>
              <a:off x="60663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8"/>
            <p:cNvSpPr/>
            <p:nvPr/>
          </p:nvSpPr>
          <p:spPr>
            <a:xfrm>
              <a:off x="66812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8"/>
            <p:cNvSpPr/>
            <p:nvPr/>
          </p:nvSpPr>
          <p:spPr>
            <a:xfrm>
              <a:off x="67759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9" name="Google Shape;309;p48"/>
          <p:cNvCxnSpPr/>
          <p:nvPr/>
        </p:nvCxnSpPr>
        <p:spPr>
          <a:xfrm>
            <a:off x="5415120" y="280764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 se fosse uma lista encadeada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Funcionário com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id = 6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(chave de busca)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49"/>
          <p:cNvGrpSpPr/>
          <p:nvPr/>
        </p:nvGrpSpPr>
        <p:grpSpPr>
          <a:xfrm>
            <a:off x="1265760" y="2661120"/>
            <a:ext cx="1324080" cy="572400"/>
            <a:chOff x="1265760" y="2661120"/>
            <a:chExt cx="1324080" cy="572400"/>
          </a:xfrm>
        </p:grpSpPr>
        <p:sp>
          <p:nvSpPr>
            <p:cNvPr id="317" name="Google Shape;317;p49"/>
            <p:cNvSpPr/>
            <p:nvPr/>
          </p:nvSpPr>
          <p:spPr>
            <a:xfrm>
              <a:off x="19753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9"/>
            <p:cNvSpPr/>
            <p:nvPr/>
          </p:nvSpPr>
          <p:spPr>
            <a:xfrm>
              <a:off x="13842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9"/>
            <p:cNvSpPr/>
            <p:nvPr/>
          </p:nvSpPr>
          <p:spPr>
            <a:xfrm>
              <a:off x="12657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9"/>
            <p:cNvSpPr/>
            <p:nvPr/>
          </p:nvSpPr>
          <p:spPr>
            <a:xfrm>
              <a:off x="18806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proximo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9"/>
            <p:cNvSpPr/>
            <p:nvPr/>
          </p:nvSpPr>
          <p:spPr>
            <a:xfrm>
              <a:off x="19753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2" name="Google Shape;322;p49"/>
          <p:cNvCxnSpPr/>
          <p:nvPr/>
        </p:nvCxnSpPr>
        <p:spPr>
          <a:xfrm>
            <a:off x="2214720" y="280764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23" name="Google Shape;323;p49"/>
          <p:cNvGrpSpPr/>
          <p:nvPr/>
        </p:nvGrpSpPr>
        <p:grpSpPr>
          <a:xfrm>
            <a:off x="2865960" y="2661120"/>
            <a:ext cx="1324080" cy="572400"/>
            <a:chOff x="2865960" y="2661120"/>
            <a:chExt cx="1324080" cy="572400"/>
          </a:xfrm>
        </p:grpSpPr>
        <p:sp>
          <p:nvSpPr>
            <p:cNvPr id="324" name="Google Shape;324;p49"/>
            <p:cNvSpPr/>
            <p:nvPr/>
          </p:nvSpPr>
          <p:spPr>
            <a:xfrm>
              <a:off x="35755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9"/>
            <p:cNvSpPr/>
            <p:nvPr/>
          </p:nvSpPr>
          <p:spPr>
            <a:xfrm>
              <a:off x="29844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9"/>
            <p:cNvSpPr/>
            <p:nvPr/>
          </p:nvSpPr>
          <p:spPr>
            <a:xfrm>
              <a:off x="28659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9"/>
            <p:cNvSpPr/>
            <p:nvPr/>
          </p:nvSpPr>
          <p:spPr>
            <a:xfrm>
              <a:off x="34808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9"/>
            <p:cNvSpPr/>
            <p:nvPr/>
          </p:nvSpPr>
          <p:spPr>
            <a:xfrm>
              <a:off x="35755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49"/>
          <p:cNvGrpSpPr/>
          <p:nvPr/>
        </p:nvGrpSpPr>
        <p:grpSpPr>
          <a:xfrm>
            <a:off x="4466160" y="2661120"/>
            <a:ext cx="1324080" cy="572400"/>
            <a:chOff x="4466160" y="2661120"/>
            <a:chExt cx="1324080" cy="572400"/>
          </a:xfrm>
        </p:grpSpPr>
        <p:sp>
          <p:nvSpPr>
            <p:cNvPr id="330" name="Google Shape;330;p49"/>
            <p:cNvSpPr/>
            <p:nvPr/>
          </p:nvSpPr>
          <p:spPr>
            <a:xfrm>
              <a:off x="51757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9"/>
            <p:cNvSpPr/>
            <p:nvPr/>
          </p:nvSpPr>
          <p:spPr>
            <a:xfrm>
              <a:off x="45846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9"/>
            <p:cNvSpPr/>
            <p:nvPr/>
          </p:nvSpPr>
          <p:spPr>
            <a:xfrm>
              <a:off x="44661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9"/>
            <p:cNvSpPr/>
            <p:nvPr/>
          </p:nvSpPr>
          <p:spPr>
            <a:xfrm>
              <a:off x="50810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9"/>
            <p:cNvSpPr/>
            <p:nvPr/>
          </p:nvSpPr>
          <p:spPr>
            <a:xfrm>
              <a:off x="51757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5" name="Google Shape;335;p49"/>
          <p:cNvCxnSpPr/>
          <p:nvPr/>
        </p:nvCxnSpPr>
        <p:spPr>
          <a:xfrm>
            <a:off x="3814920" y="280764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36" name="Google Shape;336;p49"/>
          <p:cNvGrpSpPr/>
          <p:nvPr/>
        </p:nvGrpSpPr>
        <p:grpSpPr>
          <a:xfrm>
            <a:off x="6066360" y="2661120"/>
            <a:ext cx="1324080" cy="572400"/>
            <a:chOff x="6066360" y="2661120"/>
            <a:chExt cx="1324080" cy="572400"/>
          </a:xfrm>
        </p:grpSpPr>
        <p:sp>
          <p:nvSpPr>
            <p:cNvPr id="337" name="Google Shape;337;p49"/>
            <p:cNvSpPr/>
            <p:nvPr/>
          </p:nvSpPr>
          <p:spPr>
            <a:xfrm>
              <a:off x="67759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9"/>
            <p:cNvSpPr/>
            <p:nvPr/>
          </p:nvSpPr>
          <p:spPr>
            <a:xfrm>
              <a:off x="61848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9"/>
            <p:cNvSpPr/>
            <p:nvPr/>
          </p:nvSpPr>
          <p:spPr>
            <a:xfrm>
              <a:off x="60663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9"/>
            <p:cNvSpPr/>
            <p:nvPr/>
          </p:nvSpPr>
          <p:spPr>
            <a:xfrm>
              <a:off x="66812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9"/>
            <p:cNvSpPr/>
            <p:nvPr/>
          </p:nvSpPr>
          <p:spPr>
            <a:xfrm>
              <a:off x="67759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2" name="Google Shape;342;p49"/>
          <p:cNvCxnSpPr/>
          <p:nvPr/>
        </p:nvCxnSpPr>
        <p:spPr>
          <a:xfrm>
            <a:off x="5415120" y="280764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3" name="Google Shape;343;p49"/>
          <p:cNvSpPr/>
          <p:nvPr/>
        </p:nvSpPr>
        <p:spPr>
          <a:xfrm>
            <a:off x="1189080" y="3178800"/>
            <a:ext cx="98244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6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49"/>
          <p:cNvGrpSpPr/>
          <p:nvPr/>
        </p:nvGrpSpPr>
        <p:grpSpPr>
          <a:xfrm>
            <a:off x="1221120" y="2439180"/>
            <a:ext cx="1329660" cy="658080"/>
            <a:chOff x="1221120" y="2439180"/>
            <a:chExt cx="1329660" cy="658080"/>
          </a:xfrm>
        </p:grpSpPr>
        <p:sp>
          <p:nvSpPr>
            <p:cNvPr id="345" name="Google Shape;345;p49"/>
            <p:cNvSpPr/>
            <p:nvPr/>
          </p:nvSpPr>
          <p:spPr>
            <a:xfrm flipH="1" rot="-5400000">
              <a:off x="2093040" y="2639520"/>
              <a:ext cx="658080" cy="2574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dir="5400000" dist="19080">
                <a:srgbClr val="000000">
                  <a:alpha val="49803"/>
                </a:srgbClr>
              </a:outerShdw>
            </a:effectLst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9"/>
            <p:cNvSpPr/>
            <p:nvPr/>
          </p:nvSpPr>
          <p:spPr>
            <a:xfrm>
              <a:off x="1221120" y="2440080"/>
              <a:ext cx="1076760" cy="65664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dir="5400000" dist="19080">
                <a:srgbClr val="000000">
                  <a:alpha val="49803"/>
                </a:srgbClr>
              </a:outerShdw>
            </a:effectLst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Id: 1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Nome: Andrei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Salario: 340.00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 se fosse uma lista encadeada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Funcionário com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id = 6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(chave de busca)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p50"/>
          <p:cNvGrpSpPr/>
          <p:nvPr/>
        </p:nvGrpSpPr>
        <p:grpSpPr>
          <a:xfrm>
            <a:off x="1265760" y="2661120"/>
            <a:ext cx="1324080" cy="572400"/>
            <a:chOff x="1265760" y="2661120"/>
            <a:chExt cx="1324080" cy="572400"/>
          </a:xfrm>
        </p:grpSpPr>
        <p:sp>
          <p:nvSpPr>
            <p:cNvPr id="354" name="Google Shape;354;p50"/>
            <p:cNvSpPr/>
            <p:nvPr/>
          </p:nvSpPr>
          <p:spPr>
            <a:xfrm>
              <a:off x="19753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0"/>
            <p:cNvSpPr/>
            <p:nvPr/>
          </p:nvSpPr>
          <p:spPr>
            <a:xfrm>
              <a:off x="13842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0"/>
            <p:cNvSpPr/>
            <p:nvPr/>
          </p:nvSpPr>
          <p:spPr>
            <a:xfrm>
              <a:off x="12657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0"/>
            <p:cNvSpPr/>
            <p:nvPr/>
          </p:nvSpPr>
          <p:spPr>
            <a:xfrm>
              <a:off x="18806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0"/>
            <p:cNvSpPr/>
            <p:nvPr/>
          </p:nvSpPr>
          <p:spPr>
            <a:xfrm>
              <a:off x="19753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9" name="Google Shape;359;p50"/>
          <p:cNvCxnSpPr/>
          <p:nvPr/>
        </p:nvCxnSpPr>
        <p:spPr>
          <a:xfrm>
            <a:off x="2214720" y="280764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60" name="Google Shape;360;p50"/>
          <p:cNvGrpSpPr/>
          <p:nvPr/>
        </p:nvGrpSpPr>
        <p:grpSpPr>
          <a:xfrm>
            <a:off x="4466160" y="2661120"/>
            <a:ext cx="1324080" cy="572400"/>
            <a:chOff x="4466160" y="2661120"/>
            <a:chExt cx="1324080" cy="572400"/>
          </a:xfrm>
        </p:grpSpPr>
        <p:sp>
          <p:nvSpPr>
            <p:cNvPr id="361" name="Google Shape;361;p50"/>
            <p:cNvSpPr/>
            <p:nvPr/>
          </p:nvSpPr>
          <p:spPr>
            <a:xfrm>
              <a:off x="51757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0"/>
            <p:cNvSpPr/>
            <p:nvPr/>
          </p:nvSpPr>
          <p:spPr>
            <a:xfrm>
              <a:off x="45846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0"/>
            <p:cNvSpPr/>
            <p:nvPr/>
          </p:nvSpPr>
          <p:spPr>
            <a:xfrm>
              <a:off x="44661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0"/>
            <p:cNvSpPr/>
            <p:nvPr/>
          </p:nvSpPr>
          <p:spPr>
            <a:xfrm>
              <a:off x="50810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0"/>
            <p:cNvSpPr/>
            <p:nvPr/>
          </p:nvSpPr>
          <p:spPr>
            <a:xfrm>
              <a:off x="51757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6" name="Google Shape;366;p50"/>
          <p:cNvCxnSpPr/>
          <p:nvPr/>
        </p:nvCxnSpPr>
        <p:spPr>
          <a:xfrm>
            <a:off x="3814920" y="280764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67" name="Google Shape;367;p50"/>
          <p:cNvGrpSpPr/>
          <p:nvPr/>
        </p:nvGrpSpPr>
        <p:grpSpPr>
          <a:xfrm>
            <a:off x="6066360" y="2661120"/>
            <a:ext cx="1324080" cy="572400"/>
            <a:chOff x="6066360" y="2661120"/>
            <a:chExt cx="1324080" cy="572400"/>
          </a:xfrm>
        </p:grpSpPr>
        <p:sp>
          <p:nvSpPr>
            <p:cNvPr id="368" name="Google Shape;368;p50"/>
            <p:cNvSpPr/>
            <p:nvPr/>
          </p:nvSpPr>
          <p:spPr>
            <a:xfrm>
              <a:off x="67759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0"/>
            <p:cNvSpPr/>
            <p:nvPr/>
          </p:nvSpPr>
          <p:spPr>
            <a:xfrm>
              <a:off x="61848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0"/>
            <p:cNvSpPr/>
            <p:nvPr/>
          </p:nvSpPr>
          <p:spPr>
            <a:xfrm>
              <a:off x="60663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0"/>
            <p:cNvSpPr/>
            <p:nvPr/>
          </p:nvSpPr>
          <p:spPr>
            <a:xfrm>
              <a:off x="66812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0"/>
            <p:cNvSpPr/>
            <p:nvPr/>
          </p:nvSpPr>
          <p:spPr>
            <a:xfrm>
              <a:off x="67759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3" name="Google Shape;373;p50"/>
          <p:cNvCxnSpPr/>
          <p:nvPr/>
        </p:nvCxnSpPr>
        <p:spPr>
          <a:xfrm>
            <a:off x="5415120" y="280764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4" name="Google Shape;374;p50"/>
          <p:cNvSpPr/>
          <p:nvPr/>
        </p:nvSpPr>
        <p:spPr>
          <a:xfrm>
            <a:off x="2999520" y="3233880"/>
            <a:ext cx="98244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6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50"/>
          <p:cNvGrpSpPr/>
          <p:nvPr/>
        </p:nvGrpSpPr>
        <p:grpSpPr>
          <a:xfrm>
            <a:off x="2821320" y="2439180"/>
            <a:ext cx="1329660" cy="658080"/>
            <a:chOff x="2821320" y="2439180"/>
            <a:chExt cx="1329660" cy="658080"/>
          </a:xfrm>
        </p:grpSpPr>
        <p:sp>
          <p:nvSpPr>
            <p:cNvPr id="376" name="Google Shape;376;p50"/>
            <p:cNvSpPr/>
            <p:nvPr/>
          </p:nvSpPr>
          <p:spPr>
            <a:xfrm flipH="1" rot="-5400000">
              <a:off x="3693240" y="2639520"/>
              <a:ext cx="658080" cy="2574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dir="5400000" dist="19080">
                <a:srgbClr val="000000">
                  <a:alpha val="49803"/>
                </a:srgbClr>
              </a:outerShdw>
            </a:effectLst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0"/>
            <p:cNvSpPr/>
            <p:nvPr/>
          </p:nvSpPr>
          <p:spPr>
            <a:xfrm>
              <a:off x="2821320" y="2440080"/>
              <a:ext cx="1076760" cy="65664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dir="5400000" dist="19080">
                <a:srgbClr val="000000">
                  <a:alpha val="49803"/>
                </a:srgbClr>
              </a:outerShdw>
            </a:effectLst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Id: 2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Nome: Geomar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Salario: 340.00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 se fosse uma lista encadeada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Funcionário com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id = 6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(chave de busca)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51"/>
          <p:cNvGrpSpPr/>
          <p:nvPr/>
        </p:nvGrpSpPr>
        <p:grpSpPr>
          <a:xfrm>
            <a:off x="1265760" y="2661120"/>
            <a:ext cx="1324080" cy="572400"/>
            <a:chOff x="1265760" y="2661120"/>
            <a:chExt cx="1324080" cy="572400"/>
          </a:xfrm>
        </p:grpSpPr>
        <p:sp>
          <p:nvSpPr>
            <p:cNvPr id="385" name="Google Shape;385;p51"/>
            <p:cNvSpPr/>
            <p:nvPr/>
          </p:nvSpPr>
          <p:spPr>
            <a:xfrm>
              <a:off x="19753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13842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12657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18806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19753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0" name="Google Shape;390;p51"/>
          <p:cNvCxnSpPr/>
          <p:nvPr/>
        </p:nvCxnSpPr>
        <p:spPr>
          <a:xfrm>
            <a:off x="2214720" y="280764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91" name="Google Shape;391;p51"/>
          <p:cNvGrpSpPr/>
          <p:nvPr/>
        </p:nvGrpSpPr>
        <p:grpSpPr>
          <a:xfrm>
            <a:off x="2865960" y="2661120"/>
            <a:ext cx="1324080" cy="572400"/>
            <a:chOff x="2865960" y="2661120"/>
            <a:chExt cx="1324080" cy="572400"/>
          </a:xfrm>
        </p:grpSpPr>
        <p:sp>
          <p:nvSpPr>
            <p:cNvPr id="392" name="Google Shape;392;p51"/>
            <p:cNvSpPr/>
            <p:nvPr/>
          </p:nvSpPr>
          <p:spPr>
            <a:xfrm>
              <a:off x="35755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29844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28659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34808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35755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7" name="Google Shape;397;p51"/>
          <p:cNvCxnSpPr/>
          <p:nvPr/>
        </p:nvCxnSpPr>
        <p:spPr>
          <a:xfrm>
            <a:off x="3814920" y="280764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98" name="Google Shape;398;p51"/>
          <p:cNvGrpSpPr/>
          <p:nvPr/>
        </p:nvGrpSpPr>
        <p:grpSpPr>
          <a:xfrm>
            <a:off x="6066360" y="2661120"/>
            <a:ext cx="1324080" cy="572400"/>
            <a:chOff x="6066360" y="2661120"/>
            <a:chExt cx="1324080" cy="572400"/>
          </a:xfrm>
        </p:grpSpPr>
        <p:sp>
          <p:nvSpPr>
            <p:cNvPr id="399" name="Google Shape;399;p51"/>
            <p:cNvSpPr/>
            <p:nvPr/>
          </p:nvSpPr>
          <p:spPr>
            <a:xfrm>
              <a:off x="67759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61848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60663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66812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proximo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67759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4" name="Google Shape;404;p51"/>
          <p:cNvCxnSpPr/>
          <p:nvPr/>
        </p:nvCxnSpPr>
        <p:spPr>
          <a:xfrm>
            <a:off x="5415120" y="280764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05" name="Google Shape;405;p51"/>
          <p:cNvGrpSpPr/>
          <p:nvPr/>
        </p:nvGrpSpPr>
        <p:grpSpPr>
          <a:xfrm>
            <a:off x="4421520" y="2439180"/>
            <a:ext cx="1329660" cy="658080"/>
            <a:chOff x="4421520" y="2439180"/>
            <a:chExt cx="1329660" cy="658080"/>
          </a:xfrm>
        </p:grpSpPr>
        <p:sp>
          <p:nvSpPr>
            <p:cNvPr id="406" name="Google Shape;406;p51"/>
            <p:cNvSpPr/>
            <p:nvPr/>
          </p:nvSpPr>
          <p:spPr>
            <a:xfrm flipH="1" rot="-5400000">
              <a:off x="5293440" y="2639520"/>
              <a:ext cx="658080" cy="2574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dir="5400000" dist="19080">
                <a:srgbClr val="000000">
                  <a:alpha val="49803"/>
                </a:srgbClr>
              </a:outerShdw>
            </a:effectLst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4421520" y="2440080"/>
              <a:ext cx="1076760" cy="65664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dir="5400000" dist="19080">
                <a:srgbClr val="000000">
                  <a:alpha val="49803"/>
                </a:srgbClr>
              </a:outerShdw>
            </a:effectLst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Id: 5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Nome: Marinho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Salario: 340.00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51"/>
          <p:cNvSpPr/>
          <p:nvPr/>
        </p:nvSpPr>
        <p:spPr>
          <a:xfrm>
            <a:off x="4572000" y="3233880"/>
            <a:ext cx="98244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6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 se fosse uma lista encadeada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Funcionário com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id = 6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(chave de busca)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52"/>
          <p:cNvGrpSpPr/>
          <p:nvPr/>
        </p:nvGrpSpPr>
        <p:grpSpPr>
          <a:xfrm>
            <a:off x="1265760" y="2661120"/>
            <a:ext cx="1324080" cy="572400"/>
            <a:chOff x="1265760" y="2661120"/>
            <a:chExt cx="1324080" cy="572400"/>
          </a:xfrm>
        </p:grpSpPr>
        <p:sp>
          <p:nvSpPr>
            <p:cNvPr id="416" name="Google Shape;416;p52"/>
            <p:cNvSpPr/>
            <p:nvPr/>
          </p:nvSpPr>
          <p:spPr>
            <a:xfrm>
              <a:off x="19753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2"/>
            <p:cNvSpPr/>
            <p:nvPr/>
          </p:nvSpPr>
          <p:spPr>
            <a:xfrm>
              <a:off x="13842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2"/>
            <p:cNvSpPr/>
            <p:nvPr/>
          </p:nvSpPr>
          <p:spPr>
            <a:xfrm>
              <a:off x="12657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2"/>
            <p:cNvSpPr/>
            <p:nvPr/>
          </p:nvSpPr>
          <p:spPr>
            <a:xfrm>
              <a:off x="18806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2"/>
            <p:cNvSpPr/>
            <p:nvPr/>
          </p:nvSpPr>
          <p:spPr>
            <a:xfrm>
              <a:off x="19753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1" name="Google Shape;421;p52"/>
          <p:cNvCxnSpPr/>
          <p:nvPr/>
        </p:nvCxnSpPr>
        <p:spPr>
          <a:xfrm>
            <a:off x="2214720" y="280764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22" name="Google Shape;422;p52"/>
          <p:cNvGrpSpPr/>
          <p:nvPr/>
        </p:nvGrpSpPr>
        <p:grpSpPr>
          <a:xfrm>
            <a:off x="2865960" y="2661120"/>
            <a:ext cx="1324080" cy="572400"/>
            <a:chOff x="2865960" y="2661120"/>
            <a:chExt cx="1324080" cy="572400"/>
          </a:xfrm>
        </p:grpSpPr>
        <p:sp>
          <p:nvSpPr>
            <p:cNvPr id="423" name="Google Shape;423;p52"/>
            <p:cNvSpPr/>
            <p:nvPr/>
          </p:nvSpPr>
          <p:spPr>
            <a:xfrm>
              <a:off x="35755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2"/>
            <p:cNvSpPr/>
            <p:nvPr/>
          </p:nvSpPr>
          <p:spPr>
            <a:xfrm>
              <a:off x="29844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2"/>
            <p:cNvSpPr/>
            <p:nvPr/>
          </p:nvSpPr>
          <p:spPr>
            <a:xfrm>
              <a:off x="28659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2"/>
            <p:cNvSpPr/>
            <p:nvPr/>
          </p:nvSpPr>
          <p:spPr>
            <a:xfrm>
              <a:off x="34808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2"/>
            <p:cNvSpPr/>
            <p:nvPr/>
          </p:nvSpPr>
          <p:spPr>
            <a:xfrm>
              <a:off x="35755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52"/>
          <p:cNvGrpSpPr/>
          <p:nvPr/>
        </p:nvGrpSpPr>
        <p:grpSpPr>
          <a:xfrm>
            <a:off x="4466160" y="2661120"/>
            <a:ext cx="1324080" cy="572400"/>
            <a:chOff x="4466160" y="2661120"/>
            <a:chExt cx="1324080" cy="572400"/>
          </a:xfrm>
        </p:grpSpPr>
        <p:sp>
          <p:nvSpPr>
            <p:cNvPr id="429" name="Google Shape;429;p52"/>
            <p:cNvSpPr/>
            <p:nvPr/>
          </p:nvSpPr>
          <p:spPr>
            <a:xfrm>
              <a:off x="5175720" y="26614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2"/>
            <p:cNvSpPr/>
            <p:nvPr/>
          </p:nvSpPr>
          <p:spPr>
            <a:xfrm>
              <a:off x="4584600" y="289800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2"/>
            <p:cNvSpPr/>
            <p:nvPr/>
          </p:nvSpPr>
          <p:spPr>
            <a:xfrm>
              <a:off x="4466160" y="266148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2"/>
            <p:cNvSpPr/>
            <p:nvPr/>
          </p:nvSpPr>
          <p:spPr>
            <a:xfrm>
              <a:off x="5081040" y="289800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2"/>
            <p:cNvSpPr/>
            <p:nvPr/>
          </p:nvSpPr>
          <p:spPr>
            <a:xfrm>
              <a:off x="5175720" y="266112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4" name="Google Shape;434;p52"/>
          <p:cNvCxnSpPr/>
          <p:nvPr/>
        </p:nvCxnSpPr>
        <p:spPr>
          <a:xfrm>
            <a:off x="3814920" y="280764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35" name="Google Shape;435;p52"/>
          <p:cNvGrpSpPr/>
          <p:nvPr/>
        </p:nvGrpSpPr>
        <p:grpSpPr>
          <a:xfrm>
            <a:off x="6021720" y="2439180"/>
            <a:ext cx="1405620" cy="658080"/>
            <a:chOff x="6021720" y="2439180"/>
            <a:chExt cx="1405620" cy="658080"/>
          </a:xfrm>
        </p:grpSpPr>
        <p:sp>
          <p:nvSpPr>
            <p:cNvPr id="436" name="Google Shape;436;p52"/>
            <p:cNvSpPr/>
            <p:nvPr/>
          </p:nvSpPr>
          <p:spPr>
            <a:xfrm flipH="1" rot="-5400000">
              <a:off x="6969600" y="2639520"/>
              <a:ext cx="658080" cy="2574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dir="5400000" dist="19080">
                <a:srgbClr val="000000">
                  <a:alpha val="49803"/>
                </a:srgbClr>
              </a:outerShdw>
            </a:effectLst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2"/>
            <p:cNvSpPr/>
            <p:nvPr/>
          </p:nvSpPr>
          <p:spPr>
            <a:xfrm>
              <a:off x="6021720" y="2440080"/>
              <a:ext cx="1149120" cy="65664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dir="5400000" dist="19080">
                <a:srgbClr val="000000">
                  <a:alpha val="49803"/>
                </a:srgbClr>
              </a:outerShdw>
            </a:effectLst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Id: 6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Nome: Francisco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Salario: 340.00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8" name="Google Shape;438;p52"/>
          <p:cNvCxnSpPr/>
          <p:nvPr/>
        </p:nvCxnSpPr>
        <p:spPr>
          <a:xfrm>
            <a:off x="5415120" y="280764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9" name="Google Shape;439;p52"/>
          <p:cNvSpPr/>
          <p:nvPr/>
        </p:nvSpPr>
        <p:spPr>
          <a:xfrm>
            <a:off x="6195960" y="3191760"/>
            <a:ext cx="98244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6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3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 se fosse uma lista encadeada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Funcionário com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id = 6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(chave de busca)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80" y="3577680"/>
            <a:ext cx="2783520" cy="156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3"/>
          <p:cNvSpPr txBox="1"/>
          <p:nvPr/>
        </p:nvSpPr>
        <p:spPr>
          <a:xfrm>
            <a:off x="3429000" y="4222440"/>
            <a:ext cx="4533120" cy="57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Retorna os dados da estrutura, o ponteiro ou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lang="en-US" sz="18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 no caso de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malsucedida</a:t>
            </a:r>
            <a:r>
              <a:rPr b="0" lang="en-US" sz="18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1265760" y="2661480"/>
            <a:ext cx="1324080" cy="572400"/>
            <a:chOff x="1265760" y="2661480"/>
            <a:chExt cx="1324080" cy="572400"/>
          </a:xfrm>
        </p:grpSpPr>
        <p:sp>
          <p:nvSpPr>
            <p:cNvPr id="449" name="Google Shape;449;p53"/>
            <p:cNvSpPr/>
            <p:nvPr/>
          </p:nvSpPr>
          <p:spPr>
            <a:xfrm>
              <a:off x="1975320" y="26618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1384200" y="289836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1265760" y="266184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3"/>
            <p:cNvSpPr/>
            <p:nvPr/>
          </p:nvSpPr>
          <p:spPr>
            <a:xfrm>
              <a:off x="1880640" y="289836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3"/>
            <p:cNvSpPr/>
            <p:nvPr/>
          </p:nvSpPr>
          <p:spPr>
            <a:xfrm>
              <a:off x="1975320" y="266148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4" name="Google Shape;454;p53"/>
          <p:cNvCxnSpPr/>
          <p:nvPr/>
        </p:nvCxnSpPr>
        <p:spPr>
          <a:xfrm>
            <a:off x="2214720" y="280800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55" name="Google Shape;455;p53"/>
          <p:cNvGrpSpPr/>
          <p:nvPr/>
        </p:nvGrpSpPr>
        <p:grpSpPr>
          <a:xfrm>
            <a:off x="2865960" y="2661480"/>
            <a:ext cx="1324080" cy="572400"/>
            <a:chOff x="2865960" y="2661480"/>
            <a:chExt cx="1324080" cy="572400"/>
          </a:xfrm>
        </p:grpSpPr>
        <p:sp>
          <p:nvSpPr>
            <p:cNvPr id="456" name="Google Shape;456;p53"/>
            <p:cNvSpPr/>
            <p:nvPr/>
          </p:nvSpPr>
          <p:spPr>
            <a:xfrm>
              <a:off x="3575520" y="26618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3"/>
            <p:cNvSpPr/>
            <p:nvPr/>
          </p:nvSpPr>
          <p:spPr>
            <a:xfrm>
              <a:off x="2984400" y="289836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3"/>
            <p:cNvSpPr/>
            <p:nvPr/>
          </p:nvSpPr>
          <p:spPr>
            <a:xfrm>
              <a:off x="2865960" y="266184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3"/>
            <p:cNvSpPr/>
            <p:nvPr/>
          </p:nvSpPr>
          <p:spPr>
            <a:xfrm>
              <a:off x="3480840" y="289836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3"/>
            <p:cNvSpPr/>
            <p:nvPr/>
          </p:nvSpPr>
          <p:spPr>
            <a:xfrm>
              <a:off x="3575520" y="266148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53"/>
          <p:cNvGrpSpPr/>
          <p:nvPr/>
        </p:nvGrpSpPr>
        <p:grpSpPr>
          <a:xfrm>
            <a:off x="4466160" y="2661480"/>
            <a:ext cx="1324080" cy="572400"/>
            <a:chOff x="4466160" y="2661480"/>
            <a:chExt cx="1324080" cy="572400"/>
          </a:xfrm>
        </p:grpSpPr>
        <p:sp>
          <p:nvSpPr>
            <p:cNvPr id="462" name="Google Shape;462;p53"/>
            <p:cNvSpPr/>
            <p:nvPr/>
          </p:nvSpPr>
          <p:spPr>
            <a:xfrm>
              <a:off x="5175720" y="26618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3"/>
            <p:cNvSpPr/>
            <p:nvPr/>
          </p:nvSpPr>
          <p:spPr>
            <a:xfrm>
              <a:off x="4584600" y="289836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3"/>
            <p:cNvSpPr/>
            <p:nvPr/>
          </p:nvSpPr>
          <p:spPr>
            <a:xfrm>
              <a:off x="4466160" y="266184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3"/>
            <p:cNvSpPr/>
            <p:nvPr/>
          </p:nvSpPr>
          <p:spPr>
            <a:xfrm>
              <a:off x="5081040" y="289836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3"/>
            <p:cNvSpPr/>
            <p:nvPr/>
          </p:nvSpPr>
          <p:spPr>
            <a:xfrm>
              <a:off x="5175720" y="266148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7" name="Google Shape;467;p53"/>
          <p:cNvCxnSpPr/>
          <p:nvPr/>
        </p:nvCxnSpPr>
        <p:spPr>
          <a:xfrm>
            <a:off x="3814920" y="280800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68" name="Google Shape;468;p53"/>
          <p:cNvGrpSpPr/>
          <p:nvPr/>
        </p:nvGrpSpPr>
        <p:grpSpPr>
          <a:xfrm>
            <a:off x="6021720" y="2439540"/>
            <a:ext cx="1405620" cy="658080"/>
            <a:chOff x="6021720" y="2439540"/>
            <a:chExt cx="1405620" cy="658080"/>
          </a:xfrm>
        </p:grpSpPr>
        <p:sp>
          <p:nvSpPr>
            <p:cNvPr id="469" name="Google Shape;469;p53"/>
            <p:cNvSpPr/>
            <p:nvPr/>
          </p:nvSpPr>
          <p:spPr>
            <a:xfrm flipH="1" rot="-5400000">
              <a:off x="6969600" y="2639880"/>
              <a:ext cx="658080" cy="2574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dir="5400000" dist="19080">
                <a:srgbClr val="000000">
                  <a:alpha val="49803"/>
                </a:srgbClr>
              </a:outerShdw>
            </a:effectLst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3"/>
            <p:cNvSpPr/>
            <p:nvPr/>
          </p:nvSpPr>
          <p:spPr>
            <a:xfrm>
              <a:off x="6021720" y="2440440"/>
              <a:ext cx="1149120" cy="65664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dir="5400000" dist="19080">
                <a:srgbClr val="000000">
                  <a:alpha val="49803"/>
                </a:srgbClr>
              </a:outerShdw>
            </a:effectLst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Id: 6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Nome: Francisco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Salario: 340.00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1" name="Google Shape;471;p53"/>
          <p:cNvCxnSpPr/>
          <p:nvPr/>
        </p:nvCxnSpPr>
        <p:spPr>
          <a:xfrm>
            <a:off x="5415120" y="280800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2" name="Google Shape;472;p53"/>
          <p:cNvSpPr/>
          <p:nvPr/>
        </p:nvSpPr>
        <p:spPr>
          <a:xfrm>
            <a:off x="6195960" y="3192120"/>
            <a:ext cx="98244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6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4"/>
          <p:cNvSpPr txBox="1"/>
          <p:nvPr/>
        </p:nvSpPr>
        <p:spPr>
          <a:xfrm>
            <a:off x="312480" y="115308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Esse método funciona para qualquer tipo de estrutura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Simples e robusto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Oneroso pois passa por todos os elementos – </a:t>
            </a:r>
            <a:r>
              <a:rPr b="0" i="0" lang="en-US" sz="2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os valores da estrutura estiverem ordenados conseguiríamos otimizar?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720" y="4091400"/>
            <a:ext cx="5634720" cy="6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720" y="2759400"/>
            <a:ext cx="5634720" cy="61308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5"/>
          <p:cNvSpPr/>
          <p:nvPr/>
        </p:nvSpPr>
        <p:spPr>
          <a:xfrm>
            <a:off x="1782360" y="3198240"/>
            <a:ext cx="5783400" cy="24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5"/>
          <p:cNvSpPr/>
          <p:nvPr/>
        </p:nvSpPr>
        <p:spPr>
          <a:xfrm>
            <a:off x="1659240" y="3198240"/>
            <a:ext cx="108072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28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busca consiste em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recuperar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um ou mais itens armazenados em um repositório de dados.</a:t>
            </a:r>
            <a:endParaRPr b="0" i="0" sz="2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>
                <a:solidFill>
                  <a:srgbClr val="595959"/>
                </a:solidFill>
              </a:rPr>
              <a:t>Comumente, chamamos os itens de </a:t>
            </a:r>
            <a:r>
              <a:rPr lang="en-US" sz="2000">
                <a:solidFill>
                  <a:schemeClr val="accent6"/>
                </a:solidFill>
              </a:rPr>
              <a:t>chaves de busca</a:t>
            </a:r>
            <a:endParaRPr sz="2000">
              <a:solidFill>
                <a:schemeClr val="accent6"/>
              </a:solidFill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Sempre buscamos os dados da mesma forma?</a:t>
            </a:r>
            <a:endParaRPr b="0" i="0" sz="2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>
                <a:solidFill>
                  <a:srgbClr val="595959"/>
                </a:solidFill>
              </a:rPr>
              <a:t>Depende!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720" y="2759400"/>
            <a:ext cx="5634720" cy="61308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6"/>
          <p:cNvSpPr/>
          <p:nvPr/>
        </p:nvSpPr>
        <p:spPr>
          <a:xfrm>
            <a:off x="1782360" y="3198240"/>
            <a:ext cx="5783400" cy="24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6"/>
          <p:cNvSpPr/>
          <p:nvPr/>
        </p:nvSpPr>
        <p:spPr>
          <a:xfrm>
            <a:off x="2192400" y="3198240"/>
            <a:ext cx="108072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28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720" y="2759400"/>
            <a:ext cx="5634720" cy="61308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7"/>
          <p:cNvSpPr/>
          <p:nvPr/>
        </p:nvSpPr>
        <p:spPr>
          <a:xfrm>
            <a:off x="1782360" y="3198240"/>
            <a:ext cx="5783400" cy="24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7"/>
          <p:cNvSpPr/>
          <p:nvPr/>
        </p:nvSpPr>
        <p:spPr>
          <a:xfrm>
            <a:off x="2725920" y="3198240"/>
            <a:ext cx="108072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28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720" y="2759400"/>
            <a:ext cx="5634720" cy="61308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8"/>
          <p:cNvSpPr/>
          <p:nvPr/>
        </p:nvSpPr>
        <p:spPr>
          <a:xfrm>
            <a:off x="1782360" y="3198240"/>
            <a:ext cx="5783400" cy="24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8"/>
          <p:cNvSpPr/>
          <p:nvPr/>
        </p:nvSpPr>
        <p:spPr>
          <a:xfrm>
            <a:off x="3335400" y="3198240"/>
            <a:ext cx="108072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28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720" y="2759400"/>
            <a:ext cx="5634720" cy="61308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9"/>
          <p:cNvSpPr/>
          <p:nvPr/>
        </p:nvSpPr>
        <p:spPr>
          <a:xfrm>
            <a:off x="1782360" y="3198240"/>
            <a:ext cx="5783400" cy="24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9"/>
          <p:cNvSpPr/>
          <p:nvPr/>
        </p:nvSpPr>
        <p:spPr>
          <a:xfrm>
            <a:off x="3868920" y="3198240"/>
            <a:ext cx="108072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28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720" y="2759400"/>
            <a:ext cx="5634720" cy="61308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0"/>
          <p:cNvSpPr/>
          <p:nvPr/>
        </p:nvSpPr>
        <p:spPr>
          <a:xfrm>
            <a:off x="1782360" y="3198240"/>
            <a:ext cx="5783400" cy="24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0"/>
          <p:cNvSpPr/>
          <p:nvPr/>
        </p:nvSpPr>
        <p:spPr>
          <a:xfrm>
            <a:off x="4478400" y="3198240"/>
            <a:ext cx="108072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28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Google Shape;53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720" y="2759400"/>
            <a:ext cx="5634720" cy="61308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1"/>
          <p:cNvSpPr/>
          <p:nvPr/>
        </p:nvSpPr>
        <p:spPr>
          <a:xfrm>
            <a:off x="1782360" y="3198240"/>
            <a:ext cx="5783400" cy="24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1"/>
          <p:cNvSpPr/>
          <p:nvPr/>
        </p:nvSpPr>
        <p:spPr>
          <a:xfrm>
            <a:off x="4478400" y="3198240"/>
            <a:ext cx="1080720" cy="385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28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61"/>
          <p:cNvSpPr/>
          <p:nvPr/>
        </p:nvSpPr>
        <p:spPr>
          <a:xfrm>
            <a:off x="5797800" y="3522240"/>
            <a:ext cx="2203200" cy="1278360"/>
          </a:xfrm>
          <a:prstGeom prst="wedgeRectCallout">
            <a:avLst>
              <a:gd fmla="val -70348" name="adj1"/>
              <a:gd fmla="val -5583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o valor agora é maior do que eu procuro, posso parar a varredura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Considerando um vetor </a:t>
            </a:r>
            <a:r>
              <a:rPr b="0" lang="en-US" sz="24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pré ordenado</a:t>
            </a: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podemos tirar vantagem para otimizar o código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 vetor ordenado, podemos adotar uma estratégia mais sofisticada e eficiente: </a:t>
            </a:r>
            <a:r>
              <a:rPr b="0" lang="en-US" sz="24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busca binária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Divisão e conquista: a cada passo, analisa apenas parte do problema.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Binária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3"/>
          <p:cNvSpPr txBox="1"/>
          <p:nvPr/>
        </p:nvSpPr>
        <p:spPr>
          <a:xfrm>
            <a:off x="311760" y="1152360"/>
            <a:ext cx="8832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Divisão e conquista: a cada passo, analisa apenas parte do problema.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Caso 1. O elemento do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meio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corresponde à chave procurada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>
                <a:solidFill>
                  <a:srgbClr val="595959"/>
                </a:solidFill>
              </a:rPr>
              <a:t>A</a:t>
            </a: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busca termina com </a:t>
            </a:r>
            <a:r>
              <a:rPr b="0" i="0" lang="en-US" sz="2000" u="none" cap="none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sucesso</a:t>
            </a: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Caso 2. A chave buscada é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menor do que o elemento do meio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>
                <a:solidFill>
                  <a:srgbClr val="595959"/>
                </a:solidFill>
              </a:rPr>
              <a:t>A busca</a:t>
            </a: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continua na </a:t>
            </a:r>
            <a:r>
              <a:rPr b="0" i="0" lang="en-US" sz="2000" u="none" cap="none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primeira metade do vetor</a:t>
            </a: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Caso 3: A chave buscada é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maior do que o elemento do meio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>
                <a:solidFill>
                  <a:srgbClr val="595959"/>
                </a:solidFill>
              </a:rPr>
              <a:t>A busca</a:t>
            </a: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continua na </a:t>
            </a:r>
            <a:r>
              <a:rPr b="0" i="0" lang="en-US" sz="2000" u="none" cap="none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segunda metade do vetor</a:t>
            </a: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Repete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até </a:t>
            </a:r>
            <a:r>
              <a:rPr lang="en-US" sz="2200">
                <a:solidFill>
                  <a:srgbClr val="595959"/>
                </a:solidFill>
              </a:rPr>
              <a:t>encontrar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ou não a chave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6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Binária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</a:t>
            </a:r>
            <a:r>
              <a:rPr lang="en-US" sz="2400">
                <a:solidFill>
                  <a:srgbClr val="595959"/>
                </a:solidFill>
              </a:rPr>
              <a:t>o</a:t>
            </a: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595959"/>
                </a:solidFill>
              </a:rPr>
              <a:t>a chave</a:t>
            </a: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43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6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Binária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5" name="Google Shape;55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000" y="2066760"/>
            <a:ext cx="6695640" cy="100944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64"/>
          <p:cNvSpPr txBox="1"/>
          <p:nvPr/>
        </p:nvSpPr>
        <p:spPr>
          <a:xfrm>
            <a:off x="2904480" y="4278240"/>
            <a:ext cx="3335400" cy="2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meio</a:t>
            </a:r>
            <a:r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 = (fim-inicio)/2 =&gt; (9-0)/2=4.5 =&gt; 4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000" y="2066760"/>
            <a:ext cx="6695640" cy="100944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5"/>
          <p:cNvSpPr txBox="1"/>
          <p:nvPr/>
        </p:nvSpPr>
        <p:spPr>
          <a:xfrm>
            <a:off x="312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Binária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5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Buscar o a chave 43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busca consiste em </a:t>
            </a:r>
            <a:r>
              <a:rPr b="0" i="0" lang="en-US" sz="2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recuperar</a:t>
            </a: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um ou mais itens armazenados em um repositório de dados.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Depende: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 como os dados estão estruturados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Vetor, lista, árvore, arquivo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os dados estão ou não ordenados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há duplicidade de chaves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000" y="2066760"/>
            <a:ext cx="6695640" cy="100944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66"/>
          <p:cNvSpPr/>
          <p:nvPr/>
        </p:nvSpPr>
        <p:spPr>
          <a:xfrm>
            <a:off x="3724920" y="3076560"/>
            <a:ext cx="1080720" cy="619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43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6"/>
          <p:cNvSpPr/>
          <p:nvPr/>
        </p:nvSpPr>
        <p:spPr>
          <a:xfrm>
            <a:off x="5276520" y="3592800"/>
            <a:ext cx="3183840" cy="975960"/>
          </a:xfrm>
          <a:prstGeom prst="wedgeRoundRectCallout">
            <a:avLst>
              <a:gd fmla="val -74269" name="adj1"/>
              <a:gd fmla="val -56543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 &gt; 27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Então ignoramos o que está </a:t>
            </a:r>
            <a:r>
              <a:rPr lang="en-US"/>
              <a:t>à esquerda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meio, e chamamos a função para a parte da direita.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6"/>
          <p:cNvSpPr txBox="1"/>
          <p:nvPr/>
        </p:nvSpPr>
        <p:spPr>
          <a:xfrm>
            <a:off x="312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Binária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6"/>
          <p:cNvSpPr txBox="1"/>
          <p:nvPr/>
        </p:nvSpPr>
        <p:spPr>
          <a:xfrm>
            <a:off x="312125" y="1152724"/>
            <a:ext cx="85200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Buscar o a chave 43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000" y="2066760"/>
            <a:ext cx="6695640" cy="100944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7"/>
          <p:cNvSpPr txBox="1"/>
          <p:nvPr/>
        </p:nvSpPr>
        <p:spPr>
          <a:xfrm>
            <a:off x="312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Binária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7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Buscar o a chave 43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8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Buscar o a chave 43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000" y="2066760"/>
            <a:ext cx="6695640" cy="100944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8"/>
          <p:cNvSpPr/>
          <p:nvPr/>
        </p:nvSpPr>
        <p:spPr>
          <a:xfrm>
            <a:off x="5725440" y="3020400"/>
            <a:ext cx="1080720" cy="619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43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8"/>
          <p:cNvSpPr/>
          <p:nvPr/>
        </p:nvSpPr>
        <p:spPr>
          <a:xfrm>
            <a:off x="2944800" y="3712320"/>
            <a:ext cx="3183840" cy="975960"/>
          </a:xfrm>
          <a:prstGeom prst="wedgeRoundRectCallout">
            <a:avLst>
              <a:gd fmla="val 38938" name="adj1"/>
              <a:gd fmla="val -65865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 &lt; 51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Então ignoramos o que está à direita do meio, e chamamos a função para a parte da esquerda.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8"/>
          <p:cNvSpPr txBox="1"/>
          <p:nvPr/>
        </p:nvSpPr>
        <p:spPr>
          <a:xfrm>
            <a:off x="312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Binária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760" y="2066760"/>
            <a:ext cx="6648120" cy="100944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9"/>
          <p:cNvSpPr txBox="1"/>
          <p:nvPr/>
        </p:nvSpPr>
        <p:spPr>
          <a:xfrm>
            <a:off x="312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Binária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9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Buscar o a chave 43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760" y="1976400"/>
            <a:ext cx="6648120" cy="119016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70"/>
          <p:cNvSpPr/>
          <p:nvPr/>
        </p:nvSpPr>
        <p:spPr>
          <a:xfrm>
            <a:off x="4316400" y="3076560"/>
            <a:ext cx="1080720" cy="619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43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70"/>
          <p:cNvSpPr/>
          <p:nvPr/>
        </p:nvSpPr>
        <p:spPr>
          <a:xfrm>
            <a:off x="5581440" y="3745080"/>
            <a:ext cx="3183840" cy="975960"/>
          </a:xfrm>
          <a:prstGeom prst="wedgeRoundRectCallout">
            <a:avLst>
              <a:gd fmla="val -74269" name="adj1"/>
              <a:gd fmla="val -56543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 &gt; 30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Então ignoramos o que está </a:t>
            </a:r>
            <a:r>
              <a:rPr lang="en-US"/>
              <a:t>à esquerda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meio, e chamamos a função para a parte da direita.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70"/>
          <p:cNvSpPr txBox="1"/>
          <p:nvPr/>
        </p:nvSpPr>
        <p:spPr>
          <a:xfrm>
            <a:off x="312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Binária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0"/>
          <p:cNvSpPr txBox="1"/>
          <p:nvPr/>
        </p:nvSpPr>
        <p:spPr>
          <a:xfrm>
            <a:off x="312125" y="1152724"/>
            <a:ext cx="85200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Buscar o a chave 43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760" y="1957320"/>
            <a:ext cx="6648120" cy="122832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71"/>
          <p:cNvSpPr txBox="1"/>
          <p:nvPr/>
        </p:nvSpPr>
        <p:spPr>
          <a:xfrm>
            <a:off x="312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Binária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71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Buscar o a chave 43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760" y="1852560"/>
            <a:ext cx="6648120" cy="143784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72"/>
          <p:cNvSpPr/>
          <p:nvPr/>
        </p:nvSpPr>
        <p:spPr>
          <a:xfrm>
            <a:off x="5028120" y="3245760"/>
            <a:ext cx="1080720" cy="619560"/>
          </a:xfrm>
          <a:prstGeom prst="upArrow">
            <a:avLst>
              <a:gd fmla="val 50000" name="adj1"/>
              <a:gd fmla="val 52275" name="adj2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35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== 43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8" name="Google Shape;61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00" y="3119760"/>
            <a:ext cx="2884680" cy="192708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72"/>
          <p:cNvSpPr txBox="1"/>
          <p:nvPr/>
        </p:nvSpPr>
        <p:spPr>
          <a:xfrm>
            <a:off x="312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Binária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72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pelo elemento 43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É um algoritmo relativamente simples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Utiliza o paradigma dividir para conquistar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Possui um desempenho superior a busca linear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a lista é sempre dividida por dois, ou seja, </a:t>
            </a:r>
            <a:r>
              <a:rPr b="0" i="0" lang="en-US" sz="2200" u="none" cap="none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n/2/2/2… até a divisão retornar 1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complexidade de tempo é </a:t>
            </a:r>
            <a:r>
              <a:rPr b="1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O(log</a:t>
            </a:r>
            <a:r>
              <a:rPr b="1" baseline="-2500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n) 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lembre busca linear O(n)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73"/>
          <p:cNvSpPr txBox="1"/>
          <p:nvPr/>
        </p:nvSpPr>
        <p:spPr>
          <a:xfrm>
            <a:off x="312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Binária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Requisito: 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Depende de um 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vetor ordenado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para funcionar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vetor pode ser de qualquer tipo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É </a:t>
            </a:r>
            <a:r>
              <a:rPr b="0" i="0" lang="en-US" sz="20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possível</a:t>
            </a: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implementá-lo em uma </a:t>
            </a:r>
            <a:r>
              <a:rPr b="0" i="0" lang="en-US" sz="20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lista encadeada</a:t>
            </a: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mas perde eficiência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Implementação mais usual utiliza </a:t>
            </a:r>
            <a:r>
              <a:rPr b="0" lang="en-US" sz="24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74"/>
          <p:cNvSpPr txBox="1"/>
          <p:nvPr/>
        </p:nvSpPr>
        <p:spPr>
          <a:xfrm>
            <a:off x="312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Binária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Algoritmo Iterativo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75"/>
          <p:cNvSpPr/>
          <p:nvPr/>
        </p:nvSpPr>
        <p:spPr>
          <a:xfrm>
            <a:off x="711360" y="1789200"/>
            <a:ext cx="5460840" cy="3011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5983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706E0C"/>
                </a:solidFill>
                <a:latin typeface="Courier New"/>
                <a:ea typeface="Courier New"/>
                <a:cs typeface="Courier New"/>
                <a:sym typeface="Courier New"/>
              </a:rPr>
              <a:t>buscaBinaria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050" strike="noStrike">
                <a:solidFill>
                  <a:srgbClr val="5983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*l, </a:t>
            </a:r>
            <a:r>
              <a:rPr b="0" lang="en-US" sz="1050" strike="noStrike">
                <a:solidFill>
                  <a:srgbClr val="5983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NITEMS, </a:t>
            </a:r>
            <a:r>
              <a:rPr b="0" lang="en-US" sz="1050" strike="noStrike">
                <a:solidFill>
                  <a:srgbClr val="5983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key){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lang="en-US" sz="1050" strike="noStrike">
                <a:solidFill>
                  <a:srgbClr val="5983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inicio=0, fim=NITEMS, meio=(inicio+fim)/2;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lang="en-US" sz="1050" strike="noStrike">
                <a:solidFill>
                  <a:srgbClr val="8D1D7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(inicio&lt;=fim)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lang="en-US" sz="1050" strike="noStrike">
                <a:solidFill>
                  <a:srgbClr val="8D1D7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(l[meio]==key)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		   break;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lang="en-US" sz="1050" strike="noStrike">
                <a:solidFill>
                  <a:srgbClr val="8D1D7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(l[meio]&lt;key)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		   inicio=meio+1;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lang="en-US" sz="1050" strike="noStrike">
                <a:solidFill>
                  <a:srgbClr val="8D1D7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		   fim=meio-1;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		meio=(inicio+fim)/2;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lang="en-US" sz="1050" strike="noStrike">
                <a:solidFill>
                  <a:srgbClr val="8D1D7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(inicio &gt;fim)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lang="en-US" sz="1050" strike="noStrike">
                <a:solidFill>
                  <a:srgbClr val="A1467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-1;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lang="en-US" sz="1050" strike="noStrike">
                <a:solidFill>
                  <a:srgbClr val="8D1D7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lang="en-US" sz="1050" strike="noStrike">
                <a:solidFill>
                  <a:srgbClr val="A1467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l[meio];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75"/>
          <p:cNvSpPr txBox="1"/>
          <p:nvPr/>
        </p:nvSpPr>
        <p:spPr>
          <a:xfrm>
            <a:off x="312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Binária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Método mais simples de pesquisa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Varredura serial do conjunto de dados, da primeira até a última posição, comparando a chave de pesquisa com a chave de cada entrada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pesquisa </a:t>
            </a:r>
            <a:r>
              <a:rPr b="0" i="0" lang="en-US" sz="2200" u="none" cap="none" strike="noStrik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bem-sucedida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é encontrada uma chave igual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pesquisa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malsucedida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o final da lista é atingido sem que a chave procurada seja encontrada.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lang="en-US" sz="2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Algoritmo Recursivo 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6"/>
          <p:cNvSpPr/>
          <p:nvPr/>
        </p:nvSpPr>
        <p:spPr>
          <a:xfrm>
            <a:off x="711360" y="1789200"/>
            <a:ext cx="5247720" cy="277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buscaBinaria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fim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chave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fim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lang="en-US" sz="10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fim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chave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lang="en-US" sz="10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chave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)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lang="en-US" sz="10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buscaBinaria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fim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chave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lang="en-US" sz="10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buscaBinaria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chave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76"/>
          <p:cNvSpPr txBox="1"/>
          <p:nvPr/>
        </p:nvSpPr>
        <p:spPr>
          <a:xfrm>
            <a:off x="312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Binária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Método mais simples de pesquisa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Bem-sucedida: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valor do elemento (</a:t>
            </a:r>
            <a:r>
              <a:rPr b="0" i="0" lang="en-US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 encontrado; ou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índice (vetor) ou endereço (ponteiro) do elemento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Qual seria a complexidade de tempo na ordem </a:t>
            </a:r>
            <a:r>
              <a:rPr b="0" i="0" lang="en-US" sz="2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(pior caso)?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Método mais simples de pesquisa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Bem-sucedida: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valor do elemento </a:t>
            </a:r>
            <a:r>
              <a:rPr lang="en-US" sz="2200">
                <a:solidFill>
                  <a:srgbClr val="595959"/>
                </a:solidFill>
              </a:rPr>
              <a:t>(</a:t>
            </a:r>
            <a:r>
              <a:rPr lang="en-US" sz="2200">
                <a:solidFill>
                  <a:schemeClr val="accent6"/>
                </a:solidFill>
              </a:rPr>
              <a:t>chave</a:t>
            </a:r>
            <a:r>
              <a:rPr lang="en-US" sz="2200">
                <a:solidFill>
                  <a:srgbClr val="595959"/>
                </a:solidFill>
              </a:rPr>
              <a:t>) 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encontrado; ou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índice (vetor) ou endereço (ponteiro) do elemento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Qual seria a complexidade de tempo na ordem </a:t>
            </a:r>
            <a:r>
              <a:rPr b="0" i="0" lang="en-US" sz="2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(pior caso)?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– n é o tamanho da lista de entrada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/>
        </p:nvSpPr>
        <p:spPr>
          <a:xfrm>
            <a:off x="311760" y="1152360"/>
            <a:ext cx="88322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Exemplo: vamos considerar primeiramente um vetor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o valor 3 (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chave de busca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20" y="2218320"/>
            <a:ext cx="3843360" cy="2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Linear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20" y="2218320"/>
            <a:ext cx="3843360" cy="2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5"/>
          <p:cNvSpPr/>
          <p:nvPr/>
        </p:nvSpPr>
        <p:spPr>
          <a:xfrm>
            <a:off x="1965960" y="2495520"/>
            <a:ext cx="888120" cy="376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 3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5"/>
          <p:cNvSpPr txBox="1"/>
          <p:nvPr/>
        </p:nvSpPr>
        <p:spPr>
          <a:xfrm>
            <a:off x="311760" y="1152720"/>
            <a:ext cx="88322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Exemplo: vamos considerar primeiramente um vetor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Buscar o valor 3 (</a:t>
            </a:r>
            <a:r>
              <a:rPr b="0" i="0" lang="en-US" sz="2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b="0" i="0" lang="en-US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