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1" d="100"/>
          <a:sy n="81" d="100"/>
        </p:scale>
        <p:origin x="108"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11/4/2022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11/4/2022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Alat gelas di laboratorium</a:t>
            </a:r>
            <a:endParaRPr lang="id-ID" dirty="0"/>
          </a:p>
        </p:txBody>
      </p:sp>
      <p:sp>
        <p:nvSpPr>
          <p:cNvPr id="3" name="Subtitle 2"/>
          <p:cNvSpPr>
            <a:spLocks noGrp="1"/>
          </p:cNvSpPr>
          <p:nvPr>
            <p:ph type="subTitle" idx="1"/>
          </p:nvPr>
        </p:nvSpPr>
        <p:spPr/>
        <p:txBody>
          <a:bodyPr/>
          <a:lstStyle/>
          <a:p>
            <a:endParaRPr lang="id-ID"/>
          </a:p>
        </p:txBody>
      </p:sp>
    </p:spTree>
    <p:extLst>
      <p:ext uri="{BB962C8B-B14F-4D97-AF65-F5344CB8AC3E}">
        <p14:creationId xmlns:p14="http://schemas.microsoft.com/office/powerpoint/2010/main" val="321879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8. Pipet Tetes/Droping</a:t>
            </a:r>
            <a:endParaRPr lang="id-ID" dirty="0"/>
          </a:p>
        </p:txBody>
      </p:sp>
      <p:sp>
        <p:nvSpPr>
          <p:cNvPr id="3" name="Content Placeholder 2"/>
          <p:cNvSpPr>
            <a:spLocks noGrp="1"/>
          </p:cNvSpPr>
          <p:nvPr>
            <p:ph idx="1"/>
          </p:nvPr>
        </p:nvSpPr>
        <p:spPr/>
        <p:txBody>
          <a:bodyPr/>
          <a:lstStyle/>
          <a:p>
            <a:r>
              <a:rPr lang="id-ID" dirty="0"/>
              <a:t>Fungsi : Mengambil bahan dalam jumlah sedikit / tetesan tidak ada skala ukuran volume pada alat ini</a:t>
            </a:r>
            <a:r>
              <a:rPr lang="id-ID" dirty="0" smtClean="0"/>
              <a:t>.</a:t>
            </a:r>
          </a:p>
          <a:p>
            <a:endParaRPr lang="id-ID" dirty="0"/>
          </a:p>
        </p:txBody>
      </p:sp>
      <p:pic>
        <p:nvPicPr>
          <p:cNvPr id="4" name="Picture 3" descr="Untitled8.jpg (320×192)"/>
          <p:cNvPicPr/>
          <p:nvPr/>
        </p:nvPicPr>
        <p:blipFill>
          <a:blip r:embed="rId2">
            <a:extLst>
              <a:ext uri="{28A0092B-C50C-407E-A947-70E740481C1C}">
                <a14:useLocalDpi xmlns:a14="http://schemas.microsoft.com/office/drawing/2010/main" val="0"/>
              </a:ext>
            </a:extLst>
          </a:blip>
          <a:srcRect/>
          <a:stretch>
            <a:fillRect/>
          </a:stretch>
        </p:blipFill>
        <p:spPr bwMode="auto">
          <a:xfrm>
            <a:off x="1769423" y="2989613"/>
            <a:ext cx="3883232" cy="1828800"/>
          </a:xfrm>
          <a:prstGeom prst="rect">
            <a:avLst/>
          </a:prstGeom>
          <a:noFill/>
          <a:ln>
            <a:noFill/>
          </a:ln>
        </p:spPr>
      </p:pic>
    </p:spTree>
    <p:extLst>
      <p:ext uri="{BB962C8B-B14F-4D97-AF65-F5344CB8AC3E}">
        <p14:creationId xmlns:p14="http://schemas.microsoft.com/office/powerpoint/2010/main" val="4223669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9. Labu Ukur/Labu Takar</a:t>
            </a:r>
            <a:endParaRPr lang="id-ID" dirty="0"/>
          </a:p>
        </p:txBody>
      </p:sp>
      <p:sp>
        <p:nvSpPr>
          <p:cNvPr id="3" name="Content Placeholder 2"/>
          <p:cNvSpPr>
            <a:spLocks noGrp="1"/>
          </p:cNvSpPr>
          <p:nvPr>
            <p:ph idx="1"/>
          </p:nvPr>
        </p:nvSpPr>
        <p:spPr>
          <a:xfrm>
            <a:off x="1451579" y="2015732"/>
            <a:ext cx="9603275" cy="3838803"/>
          </a:xfrm>
        </p:spPr>
        <p:txBody>
          <a:bodyPr/>
          <a:lstStyle/>
          <a:p>
            <a:r>
              <a:rPr lang="id-ID" dirty="0"/>
              <a:t>Fungsi :</a:t>
            </a:r>
          </a:p>
          <a:p>
            <a:r>
              <a:rPr lang="id-ID" dirty="0"/>
              <a:t>Membuat suatu larutan dengan  volume yang diketahui secara teliti</a:t>
            </a:r>
          </a:p>
          <a:p>
            <a:r>
              <a:rPr lang="id-ID" dirty="0"/>
              <a:t>Mengencerkan larutan sampai volume tertentu dengan ketelitian yang tinggi.</a:t>
            </a:r>
          </a:p>
          <a:p>
            <a:endParaRPr lang="id-ID" dirty="0"/>
          </a:p>
        </p:txBody>
      </p:sp>
      <p:pic>
        <p:nvPicPr>
          <p:cNvPr id="4" name="Picture 3" descr="Untitled9.jpg (189×320)"/>
          <p:cNvPicPr/>
          <p:nvPr/>
        </p:nvPicPr>
        <p:blipFill>
          <a:blip r:embed="rId2">
            <a:extLst>
              <a:ext uri="{28A0092B-C50C-407E-A947-70E740481C1C}">
                <a14:useLocalDpi xmlns:a14="http://schemas.microsoft.com/office/drawing/2010/main" val="0"/>
              </a:ext>
            </a:extLst>
          </a:blip>
          <a:srcRect/>
          <a:stretch>
            <a:fillRect/>
          </a:stretch>
        </p:blipFill>
        <p:spPr bwMode="auto">
          <a:xfrm>
            <a:off x="1550162" y="3448792"/>
            <a:ext cx="3188093" cy="2405743"/>
          </a:xfrm>
          <a:prstGeom prst="rect">
            <a:avLst/>
          </a:prstGeom>
          <a:noFill/>
          <a:ln>
            <a:noFill/>
          </a:ln>
        </p:spPr>
      </p:pic>
    </p:spTree>
    <p:extLst>
      <p:ext uri="{BB962C8B-B14F-4D97-AF65-F5344CB8AC3E}">
        <p14:creationId xmlns:p14="http://schemas.microsoft.com/office/powerpoint/2010/main" val="2701965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t>10. Batang Pengaduk Ujung Spiral</a:t>
            </a:r>
            <a:r>
              <a:rPr lang="id-ID" dirty="0"/>
              <a:t/>
            </a:r>
            <a:br>
              <a:rPr lang="id-ID" dirty="0"/>
            </a:br>
            <a:r>
              <a:rPr lang="id-ID" dirty="0"/>
              <a:t/>
            </a:r>
            <a:br>
              <a:rPr lang="id-ID" dirty="0"/>
            </a:br>
            <a:endParaRPr lang="id-ID" dirty="0"/>
          </a:p>
        </p:txBody>
      </p:sp>
      <p:sp>
        <p:nvSpPr>
          <p:cNvPr id="3" name="Content Placeholder 2"/>
          <p:cNvSpPr>
            <a:spLocks noGrp="1"/>
          </p:cNvSpPr>
          <p:nvPr>
            <p:ph idx="1"/>
          </p:nvPr>
        </p:nvSpPr>
        <p:spPr/>
        <p:txBody>
          <a:bodyPr/>
          <a:lstStyle/>
          <a:p>
            <a:r>
              <a:rPr lang="id-ID" dirty="0"/>
              <a:t>Fungsi : Menghomogenkan larutan </a:t>
            </a:r>
            <a:r>
              <a:rPr lang="id-ID" dirty="0" smtClean="0"/>
              <a:t>kimia</a:t>
            </a:r>
          </a:p>
          <a:p>
            <a:endParaRPr lang="id-ID" dirty="0"/>
          </a:p>
        </p:txBody>
      </p:sp>
      <p:pic>
        <p:nvPicPr>
          <p:cNvPr id="5" name="Picture 4" descr="Untitled10.jpg (192×320)"/>
          <p:cNvPicPr/>
          <p:nvPr/>
        </p:nvPicPr>
        <p:blipFill>
          <a:blip r:embed="rId2">
            <a:extLst>
              <a:ext uri="{28A0092B-C50C-407E-A947-70E740481C1C}">
                <a14:useLocalDpi xmlns:a14="http://schemas.microsoft.com/office/drawing/2010/main" val="0"/>
              </a:ext>
            </a:extLst>
          </a:blip>
          <a:srcRect/>
          <a:stretch>
            <a:fillRect/>
          </a:stretch>
        </p:blipFill>
        <p:spPr bwMode="auto">
          <a:xfrm>
            <a:off x="1797131" y="2418345"/>
            <a:ext cx="2857995" cy="3048000"/>
          </a:xfrm>
          <a:prstGeom prst="rect">
            <a:avLst/>
          </a:prstGeom>
          <a:noFill/>
          <a:ln>
            <a:noFill/>
          </a:ln>
        </p:spPr>
      </p:pic>
    </p:spTree>
    <p:extLst>
      <p:ext uri="{BB962C8B-B14F-4D97-AF65-F5344CB8AC3E}">
        <p14:creationId xmlns:p14="http://schemas.microsoft.com/office/powerpoint/2010/main" val="227602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11.</a:t>
            </a:r>
            <a:r>
              <a:rPr lang="id-ID" b="1" dirty="0"/>
              <a:t>  Erlenmeyer</a:t>
            </a:r>
            <a:endParaRPr lang="id-ID" dirty="0"/>
          </a:p>
        </p:txBody>
      </p:sp>
      <p:sp>
        <p:nvSpPr>
          <p:cNvPr id="3" name="Content Placeholder 2"/>
          <p:cNvSpPr>
            <a:spLocks noGrp="1"/>
          </p:cNvSpPr>
          <p:nvPr>
            <p:ph idx="1"/>
          </p:nvPr>
        </p:nvSpPr>
        <p:spPr/>
        <p:txBody>
          <a:bodyPr/>
          <a:lstStyle/>
          <a:p>
            <a:r>
              <a:rPr lang="id-ID" dirty="0"/>
              <a:t>Fungsi :</a:t>
            </a:r>
          </a:p>
          <a:p>
            <a:r>
              <a:rPr lang="id-ID" dirty="0"/>
              <a:t>Mengukur volum bahan kimia cair dengan ketelitian rendah</a:t>
            </a:r>
          </a:p>
          <a:p>
            <a:r>
              <a:rPr lang="id-ID" dirty="0"/>
              <a:t>Sebagai tempat menampung bahan kimia untuk sementara</a:t>
            </a:r>
          </a:p>
          <a:p>
            <a:r>
              <a:rPr lang="id-ID" dirty="0"/>
              <a:t>Tempat menghomogenkan larutan atau media.</a:t>
            </a:r>
          </a:p>
          <a:p>
            <a:r>
              <a:rPr lang="id-ID" dirty="0"/>
              <a:t>Tempat untuk menyimpan media pada pengujian mikro</a:t>
            </a:r>
          </a:p>
          <a:p>
            <a:r>
              <a:rPr lang="id-ID" dirty="0"/>
              <a:t>Digunakan untuk menampung titran pada saat tetrasi</a:t>
            </a:r>
          </a:p>
          <a:p>
            <a:r>
              <a:rPr lang="id-ID" dirty="0"/>
              <a:t>Tempat menyimpan media  pada analisa mikrobiologi</a:t>
            </a:r>
          </a:p>
          <a:p>
            <a:endParaRPr lang="id-ID" dirty="0"/>
          </a:p>
        </p:txBody>
      </p:sp>
      <p:pic>
        <p:nvPicPr>
          <p:cNvPr id="4" name="Picture 3" descr="Untitled13.jpg (189×320)"/>
          <p:cNvPicPr/>
          <p:nvPr/>
        </p:nvPicPr>
        <p:blipFill>
          <a:blip r:embed="rId2">
            <a:extLst>
              <a:ext uri="{28A0092B-C50C-407E-A947-70E740481C1C}">
                <a14:useLocalDpi xmlns:a14="http://schemas.microsoft.com/office/drawing/2010/main" val="0"/>
              </a:ext>
            </a:extLst>
          </a:blip>
          <a:srcRect/>
          <a:stretch>
            <a:fillRect/>
          </a:stretch>
        </p:blipFill>
        <p:spPr bwMode="auto">
          <a:xfrm>
            <a:off x="8366599" y="2217038"/>
            <a:ext cx="2688255" cy="3048000"/>
          </a:xfrm>
          <a:prstGeom prst="rect">
            <a:avLst/>
          </a:prstGeom>
          <a:noFill/>
          <a:ln>
            <a:noFill/>
          </a:ln>
        </p:spPr>
      </p:pic>
    </p:spTree>
    <p:extLst>
      <p:ext uri="{BB962C8B-B14F-4D97-AF65-F5344CB8AC3E}">
        <p14:creationId xmlns:p14="http://schemas.microsoft.com/office/powerpoint/2010/main" val="207272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12.</a:t>
            </a:r>
            <a:r>
              <a:rPr lang="id-ID" b="1" dirty="0"/>
              <a:t> Cawan Porselin</a:t>
            </a:r>
            <a:endParaRPr lang="id-ID" dirty="0"/>
          </a:p>
        </p:txBody>
      </p:sp>
      <p:sp>
        <p:nvSpPr>
          <p:cNvPr id="3" name="Content Placeholder 2"/>
          <p:cNvSpPr>
            <a:spLocks noGrp="1"/>
          </p:cNvSpPr>
          <p:nvPr>
            <p:ph idx="1"/>
          </p:nvPr>
        </p:nvSpPr>
        <p:spPr/>
        <p:txBody>
          <a:bodyPr/>
          <a:lstStyle/>
          <a:p>
            <a:pPr>
              <a:lnSpc>
                <a:spcPct val="100000"/>
              </a:lnSpc>
              <a:spcBef>
                <a:spcPts val="0"/>
              </a:spcBef>
            </a:pPr>
            <a:r>
              <a:rPr lang="id-ID" dirty="0"/>
              <a:t>Fungsi :</a:t>
            </a:r>
          </a:p>
          <a:p>
            <a:pPr>
              <a:lnSpc>
                <a:spcPct val="100000"/>
              </a:lnSpc>
              <a:spcBef>
                <a:spcPts val="0"/>
              </a:spcBef>
            </a:pPr>
            <a:r>
              <a:rPr lang="id-ID" dirty="0"/>
              <a:t>Mereaksikan zat kimia pada suhu tinggi</a:t>
            </a:r>
          </a:p>
          <a:p>
            <a:pPr>
              <a:lnSpc>
                <a:spcPct val="100000"/>
              </a:lnSpc>
              <a:spcBef>
                <a:spcPts val="0"/>
              </a:spcBef>
            </a:pPr>
            <a:r>
              <a:rPr lang="id-ID" dirty="0"/>
              <a:t>Tempat mengarangkan bahan  yang kemudian sekaligus tempat untuk mengabukkan bahan</a:t>
            </a:r>
          </a:p>
          <a:p>
            <a:pPr>
              <a:lnSpc>
                <a:spcPct val="100000"/>
              </a:lnSpc>
              <a:spcBef>
                <a:spcPts val="0"/>
              </a:spcBef>
            </a:pPr>
            <a:r>
              <a:rPr lang="id-ID" dirty="0"/>
              <a:t>Menguapkan bahan dengan cara dipanaskan baik pemanasan langsung maupun tidak </a:t>
            </a:r>
            <a:r>
              <a:rPr lang="id-ID" dirty="0" smtClean="0"/>
              <a:t>langsung</a:t>
            </a:r>
          </a:p>
          <a:p>
            <a:pPr>
              <a:lnSpc>
                <a:spcPct val="100000"/>
              </a:lnSpc>
              <a:spcBef>
                <a:spcPts val="0"/>
              </a:spcBef>
            </a:pPr>
            <a:endParaRPr lang="id-ID" dirty="0"/>
          </a:p>
          <a:p>
            <a:endParaRPr lang="id-ID" dirty="0"/>
          </a:p>
        </p:txBody>
      </p:sp>
      <p:pic>
        <p:nvPicPr>
          <p:cNvPr id="4" name="Picture 3" descr="Untitled14.jpg (320×183)"/>
          <p:cNvPicPr/>
          <p:nvPr/>
        </p:nvPicPr>
        <p:blipFill>
          <a:blip r:embed="rId2">
            <a:extLst>
              <a:ext uri="{28A0092B-C50C-407E-A947-70E740481C1C}">
                <a14:useLocalDpi xmlns:a14="http://schemas.microsoft.com/office/drawing/2010/main" val="0"/>
              </a:ext>
            </a:extLst>
          </a:blip>
          <a:srcRect/>
          <a:stretch>
            <a:fillRect/>
          </a:stretch>
        </p:blipFill>
        <p:spPr bwMode="auto">
          <a:xfrm>
            <a:off x="2980705" y="3471862"/>
            <a:ext cx="4346369" cy="1994483"/>
          </a:xfrm>
          <a:prstGeom prst="rect">
            <a:avLst/>
          </a:prstGeom>
          <a:noFill/>
          <a:ln>
            <a:noFill/>
          </a:ln>
        </p:spPr>
      </p:pic>
    </p:spTree>
    <p:extLst>
      <p:ext uri="{BB962C8B-B14F-4D97-AF65-F5344CB8AC3E}">
        <p14:creationId xmlns:p14="http://schemas.microsoft.com/office/powerpoint/2010/main" val="1292283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13.</a:t>
            </a:r>
            <a:r>
              <a:rPr lang="id-ID" b="1" dirty="0"/>
              <a:t> Neraca analitik</a:t>
            </a:r>
            <a:endParaRPr lang="id-ID" dirty="0"/>
          </a:p>
        </p:txBody>
      </p:sp>
      <p:sp>
        <p:nvSpPr>
          <p:cNvPr id="3" name="Content Placeholder 2"/>
          <p:cNvSpPr>
            <a:spLocks noGrp="1"/>
          </p:cNvSpPr>
          <p:nvPr>
            <p:ph idx="1"/>
          </p:nvPr>
        </p:nvSpPr>
        <p:spPr/>
        <p:txBody>
          <a:bodyPr/>
          <a:lstStyle/>
          <a:p>
            <a:r>
              <a:rPr lang="id-ID" dirty="0"/>
              <a:t>Fungsi : Menimbang alat ,bahan dengan ketelitian 0,0001gr dan kapasitas maksimum 210 gr</a:t>
            </a:r>
            <a:endParaRPr lang="id-ID" dirty="0"/>
          </a:p>
        </p:txBody>
      </p:sp>
      <p:pic>
        <p:nvPicPr>
          <p:cNvPr id="4" name="Picture 3" descr="Untitled15.jpg (189×320)"/>
          <p:cNvPicPr/>
          <p:nvPr/>
        </p:nvPicPr>
        <p:blipFill>
          <a:blip r:embed="rId2">
            <a:extLst>
              <a:ext uri="{28A0092B-C50C-407E-A947-70E740481C1C}">
                <a14:useLocalDpi xmlns:a14="http://schemas.microsoft.com/office/drawing/2010/main" val="0"/>
              </a:ext>
            </a:extLst>
          </a:blip>
          <a:srcRect/>
          <a:stretch>
            <a:fillRect/>
          </a:stretch>
        </p:blipFill>
        <p:spPr bwMode="auto">
          <a:xfrm>
            <a:off x="1823294" y="2418345"/>
            <a:ext cx="3009963" cy="3048000"/>
          </a:xfrm>
          <a:prstGeom prst="rect">
            <a:avLst/>
          </a:prstGeom>
          <a:noFill/>
          <a:ln>
            <a:noFill/>
          </a:ln>
        </p:spPr>
      </p:pic>
    </p:spTree>
    <p:extLst>
      <p:ext uri="{BB962C8B-B14F-4D97-AF65-F5344CB8AC3E}">
        <p14:creationId xmlns:p14="http://schemas.microsoft.com/office/powerpoint/2010/main" val="82134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14.</a:t>
            </a:r>
            <a:r>
              <a:rPr lang="id-ID" b="1" dirty="0"/>
              <a:t> Botol Semprot</a:t>
            </a:r>
            <a:endParaRPr lang="id-ID" dirty="0"/>
          </a:p>
        </p:txBody>
      </p:sp>
      <p:sp>
        <p:nvSpPr>
          <p:cNvPr id="3" name="Content Placeholder 2"/>
          <p:cNvSpPr>
            <a:spLocks noGrp="1"/>
          </p:cNvSpPr>
          <p:nvPr>
            <p:ph idx="1"/>
          </p:nvPr>
        </p:nvSpPr>
        <p:spPr/>
        <p:txBody>
          <a:bodyPr/>
          <a:lstStyle/>
          <a:p>
            <a:r>
              <a:rPr lang="id-ID" dirty="0"/>
              <a:t>Fungsi : Tempat untuk Menyimpan Aqua</a:t>
            </a:r>
            <a:endParaRPr lang="id-ID" dirty="0"/>
          </a:p>
        </p:txBody>
      </p:sp>
      <p:pic>
        <p:nvPicPr>
          <p:cNvPr id="4" name="Picture 3" descr="Untitled16.jpg (189×320)"/>
          <p:cNvPicPr/>
          <p:nvPr/>
        </p:nvPicPr>
        <p:blipFill>
          <a:blip r:embed="rId2">
            <a:extLst>
              <a:ext uri="{28A0092B-C50C-407E-A947-70E740481C1C}">
                <a14:useLocalDpi xmlns:a14="http://schemas.microsoft.com/office/drawing/2010/main" val="0"/>
              </a:ext>
            </a:extLst>
          </a:blip>
          <a:srcRect/>
          <a:stretch>
            <a:fillRect/>
          </a:stretch>
        </p:blipFill>
        <p:spPr bwMode="auto">
          <a:xfrm>
            <a:off x="5967784" y="2418345"/>
            <a:ext cx="2511198" cy="3048000"/>
          </a:xfrm>
          <a:prstGeom prst="rect">
            <a:avLst/>
          </a:prstGeom>
          <a:noFill/>
          <a:ln>
            <a:noFill/>
          </a:ln>
        </p:spPr>
      </p:pic>
    </p:spTree>
    <p:extLst>
      <p:ext uri="{BB962C8B-B14F-4D97-AF65-F5344CB8AC3E}">
        <p14:creationId xmlns:p14="http://schemas.microsoft.com/office/powerpoint/2010/main" val="730368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15.</a:t>
            </a:r>
            <a:r>
              <a:rPr lang="id-ID" b="1" dirty="0"/>
              <a:t> Mortar pastle</a:t>
            </a:r>
            <a:endParaRPr lang="id-ID" dirty="0"/>
          </a:p>
        </p:txBody>
      </p:sp>
      <p:sp>
        <p:nvSpPr>
          <p:cNvPr id="3" name="Content Placeholder 2"/>
          <p:cNvSpPr>
            <a:spLocks noGrp="1"/>
          </p:cNvSpPr>
          <p:nvPr>
            <p:ph idx="1"/>
          </p:nvPr>
        </p:nvSpPr>
        <p:spPr/>
        <p:txBody>
          <a:bodyPr/>
          <a:lstStyle/>
          <a:p>
            <a:r>
              <a:rPr lang="id-ID" dirty="0"/>
              <a:t>Fungsi : Untuk Menghaluskan Bahan.</a:t>
            </a:r>
            <a:endParaRPr lang="id-ID" dirty="0"/>
          </a:p>
        </p:txBody>
      </p:sp>
      <p:pic>
        <p:nvPicPr>
          <p:cNvPr id="4" name="Picture 3" descr="Untitled17.jpg (200×141)"/>
          <p:cNvPicPr/>
          <p:nvPr/>
        </p:nvPicPr>
        <p:blipFill>
          <a:blip r:embed="rId2">
            <a:extLst>
              <a:ext uri="{28A0092B-C50C-407E-A947-70E740481C1C}">
                <a14:useLocalDpi xmlns:a14="http://schemas.microsoft.com/office/drawing/2010/main" val="0"/>
              </a:ext>
            </a:extLst>
          </a:blip>
          <a:srcRect/>
          <a:stretch>
            <a:fillRect/>
          </a:stretch>
        </p:blipFill>
        <p:spPr bwMode="auto">
          <a:xfrm>
            <a:off x="5832269" y="2709986"/>
            <a:ext cx="3014848" cy="2277650"/>
          </a:xfrm>
          <a:prstGeom prst="rect">
            <a:avLst/>
          </a:prstGeom>
          <a:noFill/>
          <a:ln>
            <a:noFill/>
          </a:ln>
        </p:spPr>
      </p:pic>
    </p:spTree>
    <p:extLst>
      <p:ext uri="{BB962C8B-B14F-4D97-AF65-F5344CB8AC3E}">
        <p14:creationId xmlns:p14="http://schemas.microsoft.com/office/powerpoint/2010/main" val="1713114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16.</a:t>
            </a:r>
            <a:r>
              <a:rPr lang="id-ID" b="1" dirty="0"/>
              <a:t> Klem buret bentuk x</a:t>
            </a:r>
            <a:endParaRPr lang="id-ID" dirty="0"/>
          </a:p>
        </p:txBody>
      </p:sp>
      <p:sp>
        <p:nvSpPr>
          <p:cNvPr id="3" name="Content Placeholder 2"/>
          <p:cNvSpPr>
            <a:spLocks noGrp="1"/>
          </p:cNvSpPr>
          <p:nvPr>
            <p:ph idx="1"/>
          </p:nvPr>
        </p:nvSpPr>
        <p:spPr/>
        <p:txBody>
          <a:bodyPr/>
          <a:lstStyle/>
          <a:p>
            <a:r>
              <a:rPr lang="id-ID" dirty="0"/>
              <a:t>Fungsi : Tempat meletakkan Buret</a:t>
            </a:r>
            <a:endParaRPr lang="id-ID" dirty="0"/>
          </a:p>
        </p:txBody>
      </p:sp>
      <p:pic>
        <p:nvPicPr>
          <p:cNvPr id="4" name="Picture 3" descr="Untitled18.jpg (200×104)"/>
          <p:cNvPicPr/>
          <p:nvPr/>
        </p:nvPicPr>
        <p:blipFill>
          <a:blip r:embed="rId2">
            <a:extLst>
              <a:ext uri="{28A0092B-C50C-407E-A947-70E740481C1C}">
                <a14:useLocalDpi xmlns:a14="http://schemas.microsoft.com/office/drawing/2010/main" val="0"/>
              </a:ext>
            </a:extLst>
          </a:blip>
          <a:srcRect/>
          <a:stretch>
            <a:fillRect/>
          </a:stretch>
        </p:blipFill>
        <p:spPr bwMode="auto">
          <a:xfrm>
            <a:off x="5594762" y="2898073"/>
            <a:ext cx="3477986" cy="2042061"/>
          </a:xfrm>
          <a:prstGeom prst="rect">
            <a:avLst/>
          </a:prstGeom>
          <a:noFill/>
          <a:ln>
            <a:noFill/>
          </a:ln>
        </p:spPr>
      </p:pic>
    </p:spTree>
    <p:extLst>
      <p:ext uri="{BB962C8B-B14F-4D97-AF65-F5344CB8AC3E}">
        <p14:creationId xmlns:p14="http://schemas.microsoft.com/office/powerpoint/2010/main" val="1808505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17.</a:t>
            </a:r>
            <a:r>
              <a:rPr lang="id-ID" b="1" dirty="0"/>
              <a:t> Statif</a:t>
            </a:r>
            <a:endParaRPr lang="id-ID" dirty="0"/>
          </a:p>
        </p:txBody>
      </p:sp>
      <p:sp>
        <p:nvSpPr>
          <p:cNvPr id="3" name="Content Placeholder 2"/>
          <p:cNvSpPr>
            <a:spLocks noGrp="1"/>
          </p:cNvSpPr>
          <p:nvPr>
            <p:ph idx="1"/>
          </p:nvPr>
        </p:nvSpPr>
        <p:spPr/>
        <p:txBody>
          <a:bodyPr/>
          <a:lstStyle/>
          <a:p>
            <a:r>
              <a:rPr lang="id-ID" dirty="0"/>
              <a:t>Fungsi : Alat Untuk menegakkan burret, corong pisah dll. statif dikombinasikan dengan ring atau </a:t>
            </a:r>
            <a:r>
              <a:rPr lang="id-ID" dirty="0" smtClean="0"/>
              <a:t>klem</a:t>
            </a:r>
          </a:p>
          <a:p>
            <a:endParaRPr lang="id-ID" dirty="0"/>
          </a:p>
        </p:txBody>
      </p:sp>
      <p:pic>
        <p:nvPicPr>
          <p:cNvPr id="4" name="Picture 3" descr="Untitled19.jpg (189×320)"/>
          <p:cNvPicPr/>
          <p:nvPr/>
        </p:nvPicPr>
        <p:blipFill>
          <a:blip r:embed="rId2">
            <a:extLst>
              <a:ext uri="{28A0092B-C50C-407E-A947-70E740481C1C}">
                <a14:useLocalDpi xmlns:a14="http://schemas.microsoft.com/office/drawing/2010/main" val="0"/>
              </a:ext>
            </a:extLst>
          </a:blip>
          <a:srcRect/>
          <a:stretch>
            <a:fillRect/>
          </a:stretch>
        </p:blipFill>
        <p:spPr bwMode="auto">
          <a:xfrm>
            <a:off x="3735222" y="2580323"/>
            <a:ext cx="3271220" cy="2886022"/>
          </a:xfrm>
          <a:prstGeom prst="rect">
            <a:avLst/>
          </a:prstGeom>
          <a:noFill/>
          <a:ln>
            <a:noFill/>
          </a:ln>
        </p:spPr>
      </p:pic>
    </p:spTree>
    <p:extLst>
      <p:ext uri="{BB962C8B-B14F-4D97-AF65-F5344CB8AC3E}">
        <p14:creationId xmlns:p14="http://schemas.microsoft.com/office/powerpoint/2010/main" val="2496723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pendahuluan</a:t>
            </a:r>
            <a:endParaRPr lang="id-ID" dirty="0"/>
          </a:p>
        </p:txBody>
      </p:sp>
      <p:sp>
        <p:nvSpPr>
          <p:cNvPr id="3" name="Content Placeholder 2"/>
          <p:cNvSpPr>
            <a:spLocks noGrp="1"/>
          </p:cNvSpPr>
          <p:nvPr>
            <p:ph idx="1"/>
          </p:nvPr>
        </p:nvSpPr>
        <p:spPr/>
        <p:txBody>
          <a:bodyPr/>
          <a:lstStyle/>
          <a:p>
            <a:r>
              <a:rPr lang="id-ID" dirty="0"/>
              <a:t>Secara sempit laboratorium diartikan sebagai ruangan yang dibatasi oleh dinding yang di dalamnya terdapat alat-alat dan bahan-bahan beraneka ragam yang dapat digunakan untuk melakukan </a:t>
            </a:r>
            <a:r>
              <a:rPr lang="id-ID" dirty="0" smtClean="0"/>
              <a:t>eksperimen</a:t>
            </a:r>
          </a:p>
          <a:p>
            <a:r>
              <a:rPr lang="id-ID" dirty="0"/>
              <a:t>peranan dan fungsi laboratorium ada tiga, yaitu sebagai (1) sumber belajar, artinya lab digunakan untuk memecahkan masalah yang berkaitan dengan ranah kognitif, afektif, dan psikomotor atau melakukan percobaan, (2) metode pendidikan, meliputi metode pengamatan dan metode percobaan, dan (3) sarana penelitian, tempat dilakukannya berbagai penelitian sehingga terbentuk pribadi peserta didik yang bersikap ilmiah.</a:t>
            </a:r>
            <a:endParaRPr lang="id-ID" dirty="0"/>
          </a:p>
        </p:txBody>
      </p:sp>
    </p:spTree>
    <p:extLst>
      <p:ext uri="{BB962C8B-B14F-4D97-AF65-F5344CB8AC3E}">
        <p14:creationId xmlns:p14="http://schemas.microsoft.com/office/powerpoint/2010/main" val="1879226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18.</a:t>
            </a:r>
            <a:r>
              <a:rPr lang="id-ID" b="1" dirty="0"/>
              <a:t> Buret</a:t>
            </a:r>
            <a:endParaRPr lang="id-ID" dirty="0"/>
          </a:p>
        </p:txBody>
      </p:sp>
      <p:sp>
        <p:nvSpPr>
          <p:cNvPr id="3" name="Content Placeholder 2"/>
          <p:cNvSpPr>
            <a:spLocks noGrp="1"/>
          </p:cNvSpPr>
          <p:nvPr>
            <p:ph idx="1"/>
          </p:nvPr>
        </p:nvSpPr>
        <p:spPr/>
        <p:txBody>
          <a:bodyPr/>
          <a:lstStyle/>
          <a:p>
            <a:r>
              <a:rPr lang="id-ID" dirty="0"/>
              <a:t>Fungsi : Alat yang digunakan untuk melakukan tetrasi</a:t>
            </a:r>
            <a:endParaRPr lang="id-ID" dirty="0"/>
          </a:p>
        </p:txBody>
      </p:sp>
      <p:pic>
        <p:nvPicPr>
          <p:cNvPr id="4" name="Picture 3" descr="Untitled20.jpg (189×320)"/>
          <p:cNvPicPr/>
          <p:nvPr/>
        </p:nvPicPr>
        <p:blipFill>
          <a:blip r:embed="rId2">
            <a:extLst>
              <a:ext uri="{28A0092B-C50C-407E-A947-70E740481C1C}">
                <a14:useLocalDpi xmlns:a14="http://schemas.microsoft.com/office/drawing/2010/main" val="0"/>
              </a:ext>
            </a:extLst>
          </a:blip>
          <a:srcRect/>
          <a:stretch>
            <a:fillRect/>
          </a:stretch>
        </p:blipFill>
        <p:spPr bwMode="auto">
          <a:xfrm>
            <a:off x="3355212" y="2580323"/>
            <a:ext cx="2903084" cy="2886022"/>
          </a:xfrm>
          <a:prstGeom prst="rect">
            <a:avLst/>
          </a:prstGeom>
          <a:noFill/>
          <a:ln>
            <a:noFill/>
          </a:ln>
        </p:spPr>
      </p:pic>
    </p:spTree>
    <p:extLst>
      <p:ext uri="{BB962C8B-B14F-4D97-AF65-F5344CB8AC3E}">
        <p14:creationId xmlns:p14="http://schemas.microsoft.com/office/powerpoint/2010/main" val="2309040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19</a:t>
            </a:r>
            <a:r>
              <a:rPr lang="nl-NL" b="1" dirty="0" smtClean="0"/>
              <a:t>.</a:t>
            </a:r>
            <a:r>
              <a:rPr lang="nl-NL" b="1" dirty="0"/>
              <a:t> kuvet dan rak kuvet</a:t>
            </a:r>
            <a:endParaRPr lang="id-ID" dirty="0"/>
          </a:p>
        </p:txBody>
      </p:sp>
      <p:sp>
        <p:nvSpPr>
          <p:cNvPr id="3" name="Content Placeholder 2"/>
          <p:cNvSpPr>
            <a:spLocks noGrp="1"/>
          </p:cNvSpPr>
          <p:nvPr>
            <p:ph idx="1"/>
          </p:nvPr>
        </p:nvSpPr>
        <p:spPr/>
        <p:txBody>
          <a:bodyPr/>
          <a:lstStyle/>
          <a:p>
            <a:r>
              <a:rPr lang="id-ID" dirty="0"/>
              <a:t>Fungsi Rak kuvet untuk meletakkan kuvet</a:t>
            </a:r>
            <a:r>
              <a:rPr lang="id-ID" dirty="0"/>
              <a:t/>
            </a:r>
            <a:br>
              <a:rPr lang="id-ID" dirty="0"/>
            </a:br>
            <a:r>
              <a:rPr lang="id-ID" dirty="0"/>
              <a:t>Fungsi kuvet adalah sebagai wadah standar yang akan diuji menggunakan </a:t>
            </a:r>
            <a:r>
              <a:rPr lang="id-ID" dirty="0" smtClean="0"/>
              <a:t>spektrofotometer</a:t>
            </a:r>
          </a:p>
          <a:p>
            <a:endParaRPr lang="id-ID" dirty="0"/>
          </a:p>
        </p:txBody>
      </p:sp>
      <p:pic>
        <p:nvPicPr>
          <p:cNvPr id="5" name="Picture 4" descr="Untitled21.jpg (320×146)"/>
          <p:cNvPicPr/>
          <p:nvPr/>
        </p:nvPicPr>
        <p:blipFill>
          <a:blip r:embed="rId2">
            <a:extLst>
              <a:ext uri="{28A0092B-C50C-407E-A947-70E740481C1C}">
                <a14:useLocalDpi xmlns:a14="http://schemas.microsoft.com/office/drawing/2010/main" val="0"/>
              </a:ext>
            </a:extLst>
          </a:blip>
          <a:srcRect/>
          <a:stretch>
            <a:fillRect/>
          </a:stretch>
        </p:blipFill>
        <p:spPr bwMode="auto">
          <a:xfrm>
            <a:off x="3740727" y="3386817"/>
            <a:ext cx="4512624" cy="2241506"/>
          </a:xfrm>
          <a:prstGeom prst="rect">
            <a:avLst/>
          </a:prstGeom>
          <a:noFill/>
          <a:ln>
            <a:noFill/>
          </a:ln>
        </p:spPr>
      </p:pic>
    </p:spTree>
    <p:extLst>
      <p:ext uri="{BB962C8B-B14F-4D97-AF65-F5344CB8AC3E}">
        <p14:creationId xmlns:p14="http://schemas.microsoft.com/office/powerpoint/2010/main" val="3562734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b="1" dirty="0" smtClean="0"/>
              <a:t>2</a:t>
            </a:r>
            <a:r>
              <a:rPr lang="id-ID" b="1" dirty="0" smtClean="0"/>
              <a:t>0</a:t>
            </a:r>
            <a:r>
              <a:rPr lang="nb-NO" b="1" dirty="0" smtClean="0"/>
              <a:t>.</a:t>
            </a:r>
            <a:r>
              <a:rPr lang="nb-NO" b="1" dirty="0"/>
              <a:t> Tabung Reaksi dan Tabung Durham</a:t>
            </a:r>
            <a:r>
              <a:rPr lang="nb-NO" dirty="0"/>
              <a:t/>
            </a:r>
            <a:br>
              <a:rPr lang="nb-NO" dirty="0"/>
            </a:br>
            <a:r>
              <a:rPr lang="nb-NO" dirty="0"/>
              <a:t/>
            </a:r>
            <a:br>
              <a:rPr lang="nb-NO" dirty="0"/>
            </a:br>
            <a:endParaRPr lang="id-ID" dirty="0"/>
          </a:p>
        </p:txBody>
      </p:sp>
      <p:sp>
        <p:nvSpPr>
          <p:cNvPr id="3" name="Content Placeholder 2"/>
          <p:cNvSpPr>
            <a:spLocks noGrp="1"/>
          </p:cNvSpPr>
          <p:nvPr>
            <p:ph idx="1"/>
          </p:nvPr>
        </p:nvSpPr>
        <p:spPr>
          <a:xfrm>
            <a:off x="1451579" y="2015732"/>
            <a:ext cx="9603275" cy="4147562"/>
          </a:xfrm>
        </p:spPr>
        <p:txBody>
          <a:bodyPr/>
          <a:lstStyle/>
          <a:p>
            <a:pPr>
              <a:lnSpc>
                <a:spcPct val="100000"/>
              </a:lnSpc>
              <a:spcBef>
                <a:spcPts val="0"/>
              </a:spcBef>
            </a:pPr>
            <a:r>
              <a:rPr lang="id-ID" dirty="0"/>
              <a:t>Tabung reaksi di Laboratorium mikrobiologi biasanya digunakan sebagai tempat pengenceran  atau digunakan tempat menyimpan media. Sedangkan tabung durham adalah alat bantu yang digunakan sebagai indikator pada pengujian mikrobilogi dengan metode MPN. Bentuk tabung durham sama dengan tabung reaksi akan tetapi ukuran tabung reaksi lebih kecil dibandingkan dengan tabung reaksi, silahkan lihat gambar disamping. Cara penggunaan tabung reaksi adalah dengan menempatkan Tabung durham pada tabung reaksi dengan posisi terbailk. Tabung durham  sebagai alat bantu indikator adanya fermentasi. Jika tabung durham terdapat gelembung  menandakan adanya fermentasi. Alat ini biasa dipakai pada pengujian mikroba dengan metode MPN( Most Probable Number)</a:t>
            </a:r>
            <a:endParaRPr lang="id-ID" dirty="0"/>
          </a:p>
        </p:txBody>
      </p:sp>
      <p:pic>
        <p:nvPicPr>
          <p:cNvPr id="4" name="Picture 3" descr="Untitled23.jpg (192×320)"/>
          <p:cNvPicPr/>
          <p:nvPr/>
        </p:nvPicPr>
        <p:blipFill>
          <a:blip r:embed="rId2">
            <a:extLst>
              <a:ext uri="{28A0092B-C50C-407E-A947-70E740481C1C}">
                <a14:useLocalDpi xmlns:a14="http://schemas.microsoft.com/office/drawing/2010/main" val="0"/>
              </a:ext>
            </a:extLst>
          </a:blip>
          <a:srcRect/>
          <a:stretch>
            <a:fillRect/>
          </a:stretch>
        </p:blipFill>
        <p:spPr bwMode="auto">
          <a:xfrm>
            <a:off x="5537860" y="4892633"/>
            <a:ext cx="1828800" cy="1270661"/>
          </a:xfrm>
          <a:prstGeom prst="rect">
            <a:avLst/>
          </a:prstGeom>
          <a:noFill/>
          <a:ln>
            <a:noFill/>
          </a:ln>
        </p:spPr>
      </p:pic>
    </p:spTree>
    <p:extLst>
      <p:ext uri="{BB962C8B-B14F-4D97-AF65-F5344CB8AC3E}">
        <p14:creationId xmlns:p14="http://schemas.microsoft.com/office/powerpoint/2010/main" val="47738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a:xfrm>
            <a:off x="1451579" y="2015732"/>
            <a:ext cx="9603275" cy="4040685"/>
          </a:xfrm>
        </p:spPr>
        <p:txBody>
          <a:bodyPr/>
          <a:lstStyle/>
          <a:p>
            <a:r>
              <a:rPr lang="id-ID" dirty="0"/>
              <a:t>Untuk menunjang kegiatan praktikum atau eksperimen dilaboratorium dibutuhkan peralatan khusus yang didesain untuk keperluan di laboratorium. Berikut beberapa nama alat </a:t>
            </a:r>
            <a:r>
              <a:rPr lang="id-ID" dirty="0" smtClean="0"/>
              <a:t>dan </a:t>
            </a:r>
            <a:r>
              <a:rPr lang="id-ID" dirty="0"/>
              <a:t>fungsinya</a:t>
            </a:r>
            <a:r>
              <a:rPr lang="id-ID" dirty="0" smtClean="0"/>
              <a:t>:</a:t>
            </a:r>
          </a:p>
          <a:p>
            <a:pPr marL="2286000" lvl="5" indent="0">
              <a:buNone/>
            </a:pPr>
            <a:r>
              <a:rPr lang="id-ID" b="1" dirty="0"/>
              <a:t>1. Beaker Glass / Gelas beaker / Gelas Piala</a:t>
            </a:r>
            <a:endParaRPr lang="id-ID" sz="1400" dirty="0" smtClean="0"/>
          </a:p>
          <a:p>
            <a:pPr lvl="5"/>
            <a:r>
              <a:rPr lang="id-ID" sz="1400" dirty="0" smtClean="0"/>
              <a:t>Fungsi </a:t>
            </a:r>
            <a:r>
              <a:rPr lang="id-ID" sz="1400" dirty="0"/>
              <a:t>: sebagai penampung sample / bahan sementara, atau bisa digunakan sebagai penyimpan zat sementara.</a:t>
            </a:r>
            <a:endParaRPr lang="id-ID" sz="1400" dirty="0"/>
          </a:p>
        </p:txBody>
      </p:sp>
      <p:pic>
        <p:nvPicPr>
          <p:cNvPr id="4" name="Picture 3" descr="Untitled.png (187×319)"/>
          <p:cNvPicPr/>
          <p:nvPr/>
        </p:nvPicPr>
        <p:blipFill>
          <a:blip r:embed="rId2">
            <a:extLst>
              <a:ext uri="{28A0092B-C50C-407E-A947-70E740481C1C}">
                <a14:useLocalDpi xmlns:a14="http://schemas.microsoft.com/office/drawing/2010/main" val="0"/>
              </a:ext>
            </a:extLst>
          </a:blip>
          <a:srcRect/>
          <a:stretch>
            <a:fillRect/>
          </a:stretch>
        </p:blipFill>
        <p:spPr bwMode="auto">
          <a:xfrm>
            <a:off x="1583438" y="3216049"/>
            <a:ext cx="1967284" cy="2840368"/>
          </a:xfrm>
          <a:prstGeom prst="rect">
            <a:avLst/>
          </a:prstGeom>
          <a:noFill/>
          <a:ln>
            <a:noFill/>
          </a:ln>
        </p:spPr>
      </p:pic>
    </p:spTree>
    <p:extLst>
      <p:ext uri="{BB962C8B-B14F-4D97-AF65-F5344CB8AC3E}">
        <p14:creationId xmlns:p14="http://schemas.microsoft.com/office/powerpoint/2010/main" val="114898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2. Gelas Ukur</a:t>
            </a:r>
            <a:endParaRPr lang="id-ID" dirty="0"/>
          </a:p>
        </p:txBody>
      </p:sp>
      <p:sp>
        <p:nvSpPr>
          <p:cNvPr id="5" name="Content Placeholder 4"/>
          <p:cNvSpPr>
            <a:spLocks noGrp="1"/>
          </p:cNvSpPr>
          <p:nvPr>
            <p:ph idx="1"/>
          </p:nvPr>
        </p:nvSpPr>
        <p:spPr/>
        <p:txBody>
          <a:bodyPr/>
          <a:lstStyle/>
          <a:p>
            <a:r>
              <a:rPr lang="id-ID" dirty="0"/>
              <a:t>Fungsi : Alat ukur volume, untuk sampel bahan cair dengan ketelitian rendah</a:t>
            </a:r>
            <a:r>
              <a:rPr lang="id-ID" dirty="0" smtClean="0"/>
              <a:t>.</a:t>
            </a:r>
          </a:p>
          <a:p>
            <a:endParaRPr lang="id-ID" dirty="0"/>
          </a:p>
        </p:txBody>
      </p:sp>
      <p:pic>
        <p:nvPicPr>
          <p:cNvPr id="6" name="Picture 5" descr="Untitled2.png (192×320)"/>
          <p:cNvPicPr/>
          <p:nvPr/>
        </p:nvPicPr>
        <p:blipFill>
          <a:blip r:embed="rId2">
            <a:extLst>
              <a:ext uri="{28A0092B-C50C-407E-A947-70E740481C1C}">
                <a14:useLocalDpi xmlns:a14="http://schemas.microsoft.com/office/drawing/2010/main" val="0"/>
              </a:ext>
            </a:extLst>
          </a:blip>
          <a:srcRect/>
          <a:stretch>
            <a:fillRect/>
          </a:stretch>
        </p:blipFill>
        <p:spPr bwMode="auto">
          <a:xfrm>
            <a:off x="1595252" y="2580323"/>
            <a:ext cx="2584862" cy="3048000"/>
          </a:xfrm>
          <a:prstGeom prst="rect">
            <a:avLst/>
          </a:prstGeom>
          <a:noFill/>
          <a:ln>
            <a:noFill/>
          </a:ln>
        </p:spPr>
      </p:pic>
    </p:spTree>
    <p:extLst>
      <p:ext uri="{BB962C8B-B14F-4D97-AF65-F5344CB8AC3E}">
        <p14:creationId xmlns:p14="http://schemas.microsoft.com/office/powerpoint/2010/main" val="146184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3. Corong Gelas</a:t>
            </a:r>
            <a:endParaRPr lang="id-ID" dirty="0"/>
          </a:p>
        </p:txBody>
      </p:sp>
      <p:sp>
        <p:nvSpPr>
          <p:cNvPr id="4" name="Content Placeholder 3"/>
          <p:cNvSpPr>
            <a:spLocks noGrp="1"/>
          </p:cNvSpPr>
          <p:nvPr>
            <p:ph idx="1"/>
          </p:nvPr>
        </p:nvSpPr>
        <p:spPr/>
        <p:txBody>
          <a:bodyPr/>
          <a:lstStyle/>
          <a:p>
            <a:pPr>
              <a:lnSpc>
                <a:spcPct val="100000"/>
              </a:lnSpc>
              <a:spcBef>
                <a:spcPts val="0"/>
              </a:spcBef>
            </a:pPr>
            <a:r>
              <a:rPr lang="id-ID" dirty="0"/>
              <a:t>Fungsi :</a:t>
            </a:r>
          </a:p>
          <a:p>
            <a:pPr>
              <a:lnSpc>
                <a:spcPct val="100000"/>
              </a:lnSpc>
              <a:spcBef>
                <a:spcPts val="0"/>
              </a:spcBef>
            </a:pPr>
            <a:r>
              <a:rPr lang="id-ID" dirty="0"/>
              <a:t> Sebagai alat bantu untuk memindah  / memasukkan  larutan ke wadah / tempat yang mempunyaai dimensi pemasukkan sampel bahan kecil.</a:t>
            </a:r>
          </a:p>
          <a:p>
            <a:pPr>
              <a:lnSpc>
                <a:spcPct val="100000"/>
              </a:lnSpc>
              <a:spcBef>
                <a:spcPts val="0"/>
              </a:spcBef>
            </a:pPr>
            <a:r>
              <a:rPr lang="id-ID" dirty="0"/>
              <a:t>Sebagai alat bantu dalam melakukan penyaringan, yaitu sebagai tempat meletakkan kertas saring</a:t>
            </a:r>
          </a:p>
          <a:p>
            <a:endParaRPr lang="id-ID" dirty="0"/>
          </a:p>
        </p:txBody>
      </p:sp>
      <p:pic>
        <p:nvPicPr>
          <p:cNvPr id="6" name="Picture 5" descr="Untitled31.jpg (192×320)"/>
          <p:cNvPicPr/>
          <p:nvPr/>
        </p:nvPicPr>
        <p:blipFill>
          <a:blip r:embed="rId2">
            <a:extLst>
              <a:ext uri="{28A0092B-C50C-407E-A947-70E740481C1C}">
                <a14:useLocalDpi xmlns:a14="http://schemas.microsoft.com/office/drawing/2010/main" val="0"/>
              </a:ext>
            </a:extLst>
          </a:blip>
          <a:srcRect/>
          <a:stretch>
            <a:fillRect/>
          </a:stretch>
        </p:blipFill>
        <p:spPr bwMode="auto">
          <a:xfrm>
            <a:off x="2889662" y="3455719"/>
            <a:ext cx="2739242" cy="2661061"/>
          </a:xfrm>
          <a:prstGeom prst="rect">
            <a:avLst/>
          </a:prstGeom>
          <a:noFill/>
          <a:ln>
            <a:noFill/>
          </a:ln>
        </p:spPr>
      </p:pic>
    </p:spTree>
    <p:extLst>
      <p:ext uri="{BB962C8B-B14F-4D97-AF65-F5344CB8AC3E}">
        <p14:creationId xmlns:p14="http://schemas.microsoft.com/office/powerpoint/2010/main" val="237124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4. Pengaduk Kaca</a:t>
            </a:r>
            <a:endParaRPr lang="id-ID" dirty="0"/>
          </a:p>
        </p:txBody>
      </p:sp>
      <p:sp>
        <p:nvSpPr>
          <p:cNvPr id="3" name="Content Placeholder 2"/>
          <p:cNvSpPr>
            <a:spLocks noGrp="1"/>
          </p:cNvSpPr>
          <p:nvPr>
            <p:ph idx="1"/>
          </p:nvPr>
        </p:nvSpPr>
        <p:spPr>
          <a:xfrm>
            <a:off x="1451579" y="2015732"/>
            <a:ext cx="9603275" cy="3612591"/>
          </a:xfrm>
        </p:spPr>
        <p:txBody>
          <a:bodyPr/>
          <a:lstStyle/>
          <a:p>
            <a:r>
              <a:rPr lang="id-ID" dirty="0"/>
              <a:t>Fungsi :</a:t>
            </a:r>
          </a:p>
          <a:p>
            <a:r>
              <a:rPr lang="id-ID" dirty="0"/>
              <a:t>Untuk membantu menghomogenkan larutan. Alat bantu mengalirkan larutan kedalam corong ketika memindah atau ketika menyaring larutan</a:t>
            </a:r>
          </a:p>
          <a:p>
            <a:endParaRPr lang="id-ID" dirty="0"/>
          </a:p>
        </p:txBody>
      </p:sp>
      <p:pic>
        <p:nvPicPr>
          <p:cNvPr id="4" name="Picture 3" descr="Untitled4.jpg (320×189)"/>
          <p:cNvPicPr/>
          <p:nvPr/>
        </p:nvPicPr>
        <p:blipFill>
          <a:blip r:embed="rId2">
            <a:extLst>
              <a:ext uri="{28A0092B-C50C-407E-A947-70E740481C1C}">
                <a14:useLocalDpi xmlns:a14="http://schemas.microsoft.com/office/drawing/2010/main" val="0"/>
              </a:ext>
            </a:extLst>
          </a:blip>
          <a:srcRect/>
          <a:stretch>
            <a:fillRect/>
          </a:stretch>
        </p:blipFill>
        <p:spPr bwMode="auto">
          <a:xfrm>
            <a:off x="1781299" y="3467037"/>
            <a:ext cx="4251366" cy="2161286"/>
          </a:xfrm>
          <a:prstGeom prst="rect">
            <a:avLst/>
          </a:prstGeom>
          <a:noFill/>
          <a:ln>
            <a:noFill/>
          </a:ln>
        </p:spPr>
      </p:pic>
    </p:spTree>
    <p:extLst>
      <p:ext uri="{BB962C8B-B14F-4D97-AF65-F5344CB8AC3E}">
        <p14:creationId xmlns:p14="http://schemas.microsoft.com/office/powerpoint/2010/main" val="202753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5. Karet Penghisap</a:t>
            </a:r>
            <a:endParaRPr lang="id-ID" dirty="0"/>
          </a:p>
        </p:txBody>
      </p:sp>
      <p:sp>
        <p:nvSpPr>
          <p:cNvPr id="3" name="Content Placeholder 2"/>
          <p:cNvSpPr>
            <a:spLocks noGrp="1"/>
          </p:cNvSpPr>
          <p:nvPr>
            <p:ph idx="1"/>
          </p:nvPr>
        </p:nvSpPr>
        <p:spPr/>
        <p:txBody>
          <a:bodyPr/>
          <a:lstStyle/>
          <a:p>
            <a:r>
              <a:rPr lang="id-ID" dirty="0"/>
              <a:t>Fungsi : Membantu mengambil larutan kimia yang berbahaya dengan cara disambungkan dengan pipet ukur atau pipet volume</a:t>
            </a:r>
            <a:r>
              <a:rPr lang="id-ID" dirty="0" smtClean="0"/>
              <a:t>.</a:t>
            </a:r>
          </a:p>
          <a:p>
            <a:endParaRPr lang="id-ID" dirty="0"/>
          </a:p>
        </p:txBody>
      </p:sp>
      <p:pic>
        <p:nvPicPr>
          <p:cNvPr id="4" name="Picture 3" descr="Untitled5.jpg (320×192)"/>
          <p:cNvPicPr/>
          <p:nvPr/>
        </p:nvPicPr>
        <p:blipFill>
          <a:blip r:embed="rId2">
            <a:extLst>
              <a:ext uri="{28A0092B-C50C-407E-A947-70E740481C1C}">
                <a14:useLocalDpi xmlns:a14="http://schemas.microsoft.com/office/drawing/2010/main" val="0"/>
              </a:ext>
            </a:extLst>
          </a:blip>
          <a:srcRect/>
          <a:stretch>
            <a:fillRect/>
          </a:stretch>
        </p:blipFill>
        <p:spPr bwMode="auto">
          <a:xfrm>
            <a:off x="1674421" y="3250870"/>
            <a:ext cx="3048000" cy="1828800"/>
          </a:xfrm>
          <a:prstGeom prst="rect">
            <a:avLst/>
          </a:prstGeom>
          <a:noFill/>
          <a:ln>
            <a:noFill/>
          </a:ln>
        </p:spPr>
      </p:pic>
    </p:spTree>
    <p:extLst>
      <p:ext uri="{BB962C8B-B14F-4D97-AF65-F5344CB8AC3E}">
        <p14:creationId xmlns:p14="http://schemas.microsoft.com/office/powerpoint/2010/main" val="2481856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6. Pipet Ukur</a:t>
            </a:r>
            <a:endParaRPr lang="id-ID" dirty="0"/>
          </a:p>
        </p:txBody>
      </p:sp>
      <p:sp>
        <p:nvSpPr>
          <p:cNvPr id="3" name="Content Placeholder 2"/>
          <p:cNvSpPr>
            <a:spLocks noGrp="1"/>
          </p:cNvSpPr>
          <p:nvPr>
            <p:ph idx="1"/>
          </p:nvPr>
        </p:nvSpPr>
        <p:spPr>
          <a:xfrm>
            <a:off x="1451579" y="2015732"/>
            <a:ext cx="9603275" cy="3875419"/>
          </a:xfrm>
        </p:spPr>
        <p:txBody>
          <a:bodyPr/>
          <a:lstStyle/>
          <a:p>
            <a:r>
              <a:rPr lang="id-ID" dirty="0" smtClean="0"/>
              <a:t>Fungsi : Mengambil larutan dan mengukur volume larutan pada berbagai skala / ukuran dengan ketelitian tinggi.</a:t>
            </a:r>
          </a:p>
          <a:p>
            <a:endParaRPr lang="id-ID" dirty="0"/>
          </a:p>
        </p:txBody>
      </p:sp>
      <p:pic>
        <p:nvPicPr>
          <p:cNvPr id="4" name="Picture 3" descr="Untitled6.jpg (189×320)"/>
          <p:cNvPicPr/>
          <p:nvPr/>
        </p:nvPicPr>
        <p:blipFill>
          <a:blip r:embed="rId2">
            <a:extLst>
              <a:ext uri="{28A0092B-C50C-407E-A947-70E740481C1C}">
                <a14:useLocalDpi xmlns:a14="http://schemas.microsoft.com/office/drawing/2010/main" val="0"/>
              </a:ext>
            </a:extLst>
          </a:blip>
          <a:srcRect/>
          <a:stretch>
            <a:fillRect/>
          </a:stretch>
        </p:blipFill>
        <p:spPr bwMode="auto">
          <a:xfrm>
            <a:off x="1787669" y="2843151"/>
            <a:ext cx="2701204" cy="3048000"/>
          </a:xfrm>
          <a:prstGeom prst="rect">
            <a:avLst/>
          </a:prstGeom>
          <a:noFill/>
          <a:ln>
            <a:noFill/>
          </a:ln>
        </p:spPr>
      </p:pic>
    </p:spTree>
    <p:extLst>
      <p:ext uri="{BB962C8B-B14F-4D97-AF65-F5344CB8AC3E}">
        <p14:creationId xmlns:p14="http://schemas.microsoft.com/office/powerpoint/2010/main" val="3003768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7. Pipet Volume/Pipet Gondok</a:t>
            </a:r>
            <a:endParaRPr lang="id-ID" dirty="0"/>
          </a:p>
        </p:txBody>
      </p:sp>
      <p:sp>
        <p:nvSpPr>
          <p:cNvPr id="3" name="Content Placeholder 2"/>
          <p:cNvSpPr>
            <a:spLocks noGrp="1"/>
          </p:cNvSpPr>
          <p:nvPr>
            <p:ph idx="1"/>
          </p:nvPr>
        </p:nvSpPr>
        <p:spPr/>
        <p:txBody>
          <a:bodyPr/>
          <a:lstStyle/>
          <a:p>
            <a:r>
              <a:rPr lang="id-ID" dirty="0"/>
              <a:t>Fungsi : Mengambil bahan dan mengukur volume larutan hanya satu skala ukuran dengan ketelitian tinggi ( ketelitian lebih tinggi dibanding pipet ukur </a:t>
            </a:r>
            <a:r>
              <a:rPr lang="id-ID" dirty="0" smtClean="0"/>
              <a:t>)</a:t>
            </a:r>
          </a:p>
          <a:p>
            <a:endParaRPr lang="id-ID" dirty="0"/>
          </a:p>
        </p:txBody>
      </p:sp>
      <p:pic>
        <p:nvPicPr>
          <p:cNvPr id="4" name="Picture 3" descr="Untitled7.jpg (320×189)"/>
          <p:cNvPicPr/>
          <p:nvPr/>
        </p:nvPicPr>
        <p:blipFill>
          <a:blip r:embed="rId2">
            <a:extLst>
              <a:ext uri="{28A0092B-C50C-407E-A947-70E740481C1C}">
                <a14:useLocalDpi xmlns:a14="http://schemas.microsoft.com/office/drawing/2010/main" val="0"/>
              </a:ext>
            </a:extLst>
          </a:blip>
          <a:srcRect/>
          <a:stretch>
            <a:fillRect/>
          </a:stretch>
        </p:blipFill>
        <p:spPr bwMode="auto">
          <a:xfrm>
            <a:off x="1733797" y="3075152"/>
            <a:ext cx="4714504" cy="2019362"/>
          </a:xfrm>
          <a:prstGeom prst="rect">
            <a:avLst/>
          </a:prstGeom>
          <a:noFill/>
          <a:ln>
            <a:noFill/>
          </a:ln>
        </p:spPr>
      </p:pic>
    </p:spTree>
    <p:extLst>
      <p:ext uri="{BB962C8B-B14F-4D97-AF65-F5344CB8AC3E}">
        <p14:creationId xmlns:p14="http://schemas.microsoft.com/office/powerpoint/2010/main" val="35895149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49</TotalTime>
  <Words>455</Words>
  <Application>Microsoft Office PowerPoint</Application>
  <PresentationFormat>Widescreen</PresentationFormat>
  <Paragraphs>59</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Gill Sans MT</vt:lpstr>
      <vt:lpstr>Gallery</vt:lpstr>
      <vt:lpstr>Alat gelas di laboratorium</vt:lpstr>
      <vt:lpstr>pendahuluan</vt:lpstr>
      <vt:lpstr>PowerPoint Presentation</vt:lpstr>
      <vt:lpstr>2. Gelas Ukur</vt:lpstr>
      <vt:lpstr>3. Corong Gelas</vt:lpstr>
      <vt:lpstr>4. Pengaduk Kaca</vt:lpstr>
      <vt:lpstr>5. Karet Penghisap</vt:lpstr>
      <vt:lpstr>6. Pipet Ukur</vt:lpstr>
      <vt:lpstr>7. Pipet Volume/Pipet Gondok</vt:lpstr>
      <vt:lpstr>8. Pipet Tetes/Droping</vt:lpstr>
      <vt:lpstr>9. Labu Ukur/Labu Takar</vt:lpstr>
      <vt:lpstr>10. Batang Pengaduk Ujung Spiral  </vt:lpstr>
      <vt:lpstr>11.  Erlenmeyer</vt:lpstr>
      <vt:lpstr>12. Cawan Porselin</vt:lpstr>
      <vt:lpstr>13. Neraca analitik</vt:lpstr>
      <vt:lpstr>14. Botol Semprot</vt:lpstr>
      <vt:lpstr>15. Mortar pastle</vt:lpstr>
      <vt:lpstr>16. Klem buret bentuk x</vt:lpstr>
      <vt:lpstr>17. Statif</vt:lpstr>
      <vt:lpstr>18. Buret</vt:lpstr>
      <vt:lpstr>19. kuvet dan rak kuvet</vt:lpstr>
      <vt:lpstr>20. Tabung Reaksi dan Tabung Durham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Alat gelas di laboratorium</dc:title>
  <dc:creator>Gaby</dc:creator>
  <cp:lastModifiedBy>Gaby</cp:lastModifiedBy>
  <cp:revision>7</cp:revision>
  <dcterms:created xsi:type="dcterms:W3CDTF">2022-11-04T01:16:26Z</dcterms:created>
  <dcterms:modified xsi:type="dcterms:W3CDTF">2022-11-04T02:05:53Z</dcterms:modified>
</cp:coreProperties>
</file>