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75" r:id="rId9"/>
    <p:sldId id="261" r:id="rId10"/>
    <p:sldId id="271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6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EDA4-3E1F-4F0E-952C-50CC1A2FA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7BA52-DDCB-409C-9A12-C9B705FA8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85DF5-57E7-400F-B828-0AE81450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29A8-E67E-42D9-B00F-E949E7CD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EEAA7-CF78-4C1C-93EA-833AC980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3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8065-8287-424A-9292-ECA08026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61736-CDA2-4652-BEC8-7392E9ECD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64469-412F-48D8-B6DE-531B517D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806E7-8486-409B-B3DC-D33CDDC8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1935E-C45A-4437-B604-6F914F88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8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D7F28-396F-4B2F-B7D8-7E0EC75BE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2FBE-2471-452A-9016-FBFD838C6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7137-BA3B-4773-9A23-0ECEE7AA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3D68C-5046-44FE-A05B-BF0949B1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93169-B248-4D68-9E05-903E9F69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4B28-48D5-4376-92DA-5F925A11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87F4-C125-4DE7-A2AB-1163A3D2A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F41BC-CB69-4D8A-858D-F14FB4D8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5971B-C69A-4EDA-B2BE-6FEA5B7C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945CF-43A2-4224-B5F5-265FBB0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7E1B-926D-40D7-975A-D2142317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45C9A-B15F-4E08-9DF3-4892B5DF8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F64B-35AE-422E-9611-CC517EC0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B1DF8-7A05-4F8B-9454-85054D39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41DA9-920D-410E-88E9-EA708501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0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C671-32E9-438F-81AB-4D8637CE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51A94-2706-4C23-8CD1-68F27CCDE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37725-CDF9-438D-BED9-542C2D093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65370-7EAE-4270-BBC1-55419E18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1E1DE-AB24-4569-B9B3-AE10A491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6CAFD-9327-4069-8EE3-E0D64F9B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1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6C85-3707-4A05-8E89-3E400E25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8EFAE-0E69-4705-B067-33012EA01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28DA1-9498-4209-98CB-D1051F993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8CAC7-BEC0-46FD-84CC-C190D8792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11CC8-EF34-4181-AD56-440755EC7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9416A-B60C-4883-82ED-897D6DF9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2176F-6889-47DA-92B5-E05450FA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5581B-4E02-4EFC-A1D2-6A24511F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8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4CB7-85EC-4F1C-AE09-793E2F3D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D2E93-5216-439C-82FD-5C2B0639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C4F2B-C806-4ECD-9664-3A6D92BB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5DC11-14C9-41CC-B944-07F7575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0AE82-7812-4F29-BF3A-CEFDA58F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D5794-E2E5-40C4-95F5-9AC3338E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356D5-43F4-4CFE-8D63-89587AE8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570F-35A3-47E2-B64A-B3C2242C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4EA6-613E-49B3-9D8C-532CAC06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1B7D9-048A-4DF6-BCC1-C519EE51B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C004E-D2D1-49BD-8CED-106A3A3F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6DF46-B696-4D0F-98AF-DDD97236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B84EC-866C-4E8C-9B6D-963E8C54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6A86-E712-41FF-A25B-46D058A9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2E1A9-32E6-427F-A2A6-C4C551C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BBFBA-952C-493F-A0ED-7BD5F74FB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B0627-84B3-40EC-9D21-76E5F78B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E38D7-8C36-43C4-80EF-EA93B570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4E5C6-4339-4B0D-AFDF-E087099E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9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6DD91-CFC9-4162-B090-E04B3277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8BB45-EA98-41CD-B846-FA1050E35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4159-9B2C-4498-A76B-7CB4031F1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066B-82E9-488B-8394-F797B16E0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3D5B-5734-4546-B4CC-44859D728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8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>
            <a:extLst>
              <a:ext uri="{FF2B5EF4-FFF2-40B4-BE49-F238E27FC236}">
                <a16:creationId xmlns:a16="http://schemas.microsoft.com/office/drawing/2014/main" id="{97B6D881-FF9C-47DE-984F-70EAF9DED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82" r="-1" b="1472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5795A6-42DA-4E5F-B029-A009B4E86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726948"/>
            <a:ext cx="9144000" cy="306324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8000" dirty="0">
                <a:latin typeface="Stencil" panose="040409050D0802020404" pitchFamily="82" charset="0"/>
              </a:rPr>
              <a:t>PENGANTAR</a:t>
            </a:r>
            <a:br>
              <a:rPr lang="en-US" sz="8000" dirty="0">
                <a:latin typeface="Stencil" panose="040409050D0802020404" pitchFamily="82" charset="0"/>
              </a:rPr>
            </a:br>
            <a:r>
              <a:rPr lang="en-US" sz="8000" dirty="0">
                <a:latin typeface="Stencil" panose="040409050D0802020404" pitchFamily="82" charset="0"/>
              </a:rPr>
              <a:t>TOKSIKOLOGI</a:t>
            </a:r>
          </a:p>
          <a:p>
            <a:pPr algn="l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682FAE-C5BE-4FEF-9177-8256E7F40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85" y="4278313"/>
            <a:ext cx="9144000" cy="1655762"/>
          </a:xfrm>
        </p:spPr>
        <p:txBody>
          <a:bodyPr/>
          <a:lstStyle/>
          <a:p>
            <a:r>
              <a:rPr lang="en-US" dirty="0"/>
              <a:t>Oleh:</a:t>
            </a:r>
          </a:p>
          <a:p>
            <a:r>
              <a:rPr lang="en-US" dirty="0"/>
              <a:t>Dian Pratiwi, </a:t>
            </a:r>
            <a:r>
              <a:rPr lang="en-US" dirty="0" err="1"/>
              <a:t>M.Si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48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F1E3-A0F7-4C02-A7A0-4B4ABD35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4" y="146843"/>
            <a:ext cx="11472545" cy="1092677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D. </a:t>
            </a:r>
            <a:r>
              <a:rPr lang="en-US" dirty="0" err="1">
                <a:latin typeface="Bahnschrift SemiBold" panose="020B0502040204020203" pitchFamily="34" charset="0"/>
              </a:rPr>
              <a:t>Mekanisme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Paparan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Zat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Toksik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F9914D-9CB6-4167-9DC7-C4C281DF0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9313" y="1709183"/>
            <a:ext cx="7953374" cy="46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6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6C65-B653-4AEF-975E-B1A67583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C76D-14C4-46C1-B888-7DB86FBB4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Tag Archive: slide terimakasih power point">
            <a:extLst>
              <a:ext uri="{FF2B5EF4-FFF2-40B4-BE49-F238E27FC236}">
                <a16:creationId xmlns:a16="http://schemas.microsoft.com/office/drawing/2014/main" id="{BD247162-B4B3-4315-A3CE-0621F3D12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3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C3EA5-6447-4521-8206-D4F96B351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9375"/>
            <a:ext cx="10515600" cy="3695700"/>
          </a:xfrm>
        </p:spPr>
        <p:txBody>
          <a:bodyPr/>
          <a:lstStyle/>
          <a:p>
            <a:pPr algn="ctr"/>
            <a:r>
              <a:rPr lang="en-US" dirty="0" err="1">
                <a:latin typeface="Britannic Bold" panose="020B0903060703020204" pitchFamily="34" charset="0"/>
              </a:rPr>
              <a:t>Pengertian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dirty="0" err="1">
                <a:latin typeface="Britannic Bold" panose="020B0903060703020204" pitchFamily="34" charset="0"/>
              </a:rPr>
              <a:t>Toksikologi</a:t>
            </a:r>
            <a:endParaRPr lang="en-US" dirty="0">
              <a:latin typeface="Britannic Bold" panose="020B0903060703020204" pitchFamily="34" charset="0"/>
            </a:endParaRPr>
          </a:p>
          <a:p>
            <a:pPr algn="ctr"/>
            <a:r>
              <a:rPr lang="en-US" dirty="0" err="1">
                <a:latin typeface="Britannic Bold" panose="020B0903060703020204" pitchFamily="34" charset="0"/>
              </a:rPr>
              <a:t>Istilah-istilah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dirty="0" err="1">
                <a:latin typeface="Britannic Bold" panose="020B0903060703020204" pitchFamily="34" charset="0"/>
              </a:rPr>
              <a:t>dalam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dirty="0" err="1">
                <a:latin typeface="Britannic Bold" panose="020B0903060703020204" pitchFamily="34" charset="0"/>
              </a:rPr>
              <a:t>Toksikologi</a:t>
            </a:r>
            <a:endParaRPr lang="en-US" dirty="0">
              <a:latin typeface="Britannic Bold" panose="020B0903060703020204" pitchFamily="34" charset="0"/>
            </a:endParaRPr>
          </a:p>
          <a:p>
            <a:pPr algn="ctr"/>
            <a:r>
              <a:rPr lang="en-US" dirty="0" err="1">
                <a:latin typeface="Britannic Bold" panose="020B0903060703020204" pitchFamily="34" charset="0"/>
              </a:rPr>
              <a:t>Keterkaitan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dirty="0" err="1">
                <a:latin typeface="Britannic Bold" panose="020B0903060703020204" pitchFamily="34" charset="0"/>
              </a:rPr>
              <a:t>Toksikologi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dirty="0" err="1">
                <a:latin typeface="Britannic Bold" panose="020B0903060703020204" pitchFamily="34" charset="0"/>
              </a:rPr>
              <a:t>dengan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dirty="0" err="1">
                <a:latin typeface="Britannic Bold" panose="020B0903060703020204" pitchFamily="34" charset="0"/>
              </a:rPr>
              <a:t>Bidang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dirty="0" err="1">
                <a:latin typeface="Britannic Bold" panose="020B0903060703020204" pitchFamily="34" charset="0"/>
              </a:rPr>
              <a:t>Ilmu</a:t>
            </a:r>
            <a:r>
              <a:rPr lang="en-US" dirty="0">
                <a:latin typeface="Britannic Bold" panose="020B0903060703020204" pitchFamily="34" charset="0"/>
              </a:rPr>
              <a:t> Lain</a:t>
            </a:r>
          </a:p>
          <a:p>
            <a:pPr algn="ctr"/>
            <a:r>
              <a:rPr lang="en-US" dirty="0" err="1">
                <a:latin typeface="Britannic Bold" panose="020B0903060703020204" pitchFamily="34" charset="0"/>
              </a:rPr>
              <a:t>Mekanisme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dirty="0" err="1">
                <a:latin typeface="Britannic Bold" panose="020B0903060703020204" pitchFamily="34" charset="0"/>
              </a:rPr>
              <a:t>Paparan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dirty="0" err="1">
                <a:latin typeface="Britannic Bold" panose="020B0903060703020204" pitchFamily="34" charset="0"/>
              </a:rPr>
              <a:t>Zat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dirty="0" err="1">
                <a:latin typeface="Britannic Bold" panose="020B0903060703020204" pitchFamily="34" charset="0"/>
              </a:rPr>
              <a:t>Toksik</a:t>
            </a:r>
            <a:endParaRPr lang="en-US" dirty="0">
              <a:latin typeface="Britannic Bold" panose="020B0903060703020204" pitchFamily="34" charset="0"/>
            </a:endParaRPr>
          </a:p>
          <a:p>
            <a:pPr algn="ctr"/>
            <a:endParaRPr lang="en-US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88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0CEE-0060-4405-ADCD-5994AB88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A. </a:t>
            </a:r>
            <a:r>
              <a:rPr lang="en-US" dirty="0" err="1">
                <a:latin typeface="Bahnschrift SemiBold" panose="020B0502040204020203" pitchFamily="34" charset="0"/>
              </a:rPr>
              <a:t>Pengertian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Toksikologi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A587C-1102-426C-A001-E8668952E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281"/>
            <a:ext cx="10515600" cy="4317682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Bahasa Yunani </a:t>
            </a:r>
            <a:r>
              <a:rPr lang="en-US" i="1" dirty="0" err="1"/>
              <a:t>toxicos</a:t>
            </a:r>
            <a:r>
              <a:rPr lang="en-US" i="1" dirty="0"/>
              <a:t> </a:t>
            </a:r>
            <a:r>
              <a:rPr lang="en-US" dirty="0"/>
              <a:t>dan </a:t>
            </a:r>
            <a:r>
              <a:rPr lang="en-US" i="1" dirty="0"/>
              <a:t>logos</a:t>
            </a:r>
          </a:p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dan </a:t>
            </a:r>
            <a:r>
              <a:rPr lang="en-US" dirty="0" err="1"/>
              <a:t>efek</a:t>
            </a:r>
            <a:r>
              <a:rPr lang="en-US" dirty="0"/>
              <a:t> yang </a:t>
            </a:r>
            <a:r>
              <a:rPr lang="en-US" dirty="0" err="1"/>
              <a:t>merugikan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organisme</a:t>
            </a:r>
            <a:r>
              <a:rPr lang="en-US" dirty="0"/>
              <a:t>/</a:t>
            </a:r>
            <a:r>
              <a:rPr lang="en-US" dirty="0" err="1"/>
              <a:t>mahluk</a:t>
            </a:r>
            <a:r>
              <a:rPr lang="en-US" dirty="0"/>
              <a:t> </a:t>
            </a:r>
            <a:r>
              <a:rPr lang="en-US" dirty="0" err="1"/>
              <a:t>hidup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6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9EC5-6855-41F1-BE70-6D8462B5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101725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B. </a:t>
            </a:r>
            <a:r>
              <a:rPr lang="en-US" dirty="0" err="1">
                <a:latin typeface="Bahnschrift SemiBold" panose="020B0502040204020203" pitchFamily="34" charset="0"/>
              </a:rPr>
              <a:t>Istilah-istilah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dalam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Toksikologi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7B87-F9B0-4AF4-AC70-FAD11B7D4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Racun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 err="1"/>
              <a:t>Menurut</a:t>
            </a:r>
            <a:r>
              <a:rPr lang="en-US" b="1" dirty="0"/>
              <a:t> Taylor</a:t>
            </a:r>
            <a:r>
              <a:rPr lang="en-US" dirty="0"/>
              <a:t>, “</a:t>
            </a:r>
            <a:r>
              <a:rPr lang="en-US" dirty="0" err="1"/>
              <a:t>Racun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yang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reaksi</a:t>
            </a:r>
            <a:r>
              <a:rPr lang="en-US" dirty="0"/>
              <a:t> </a:t>
            </a:r>
            <a:r>
              <a:rPr lang="en-US" dirty="0" err="1"/>
              <a:t>kimiawi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dan </a:t>
            </a:r>
            <a:r>
              <a:rPr lang="en-US" dirty="0" err="1"/>
              <a:t>kematian</a:t>
            </a:r>
            <a:r>
              <a:rPr lang="en-US" dirty="0"/>
              <a:t>”</a:t>
            </a:r>
            <a:r>
              <a:rPr lang="en-US" b="1" dirty="0"/>
              <a:t>. 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Menurut</a:t>
            </a:r>
            <a:r>
              <a:rPr lang="en-US" b="1" dirty="0"/>
              <a:t> </a:t>
            </a:r>
            <a:r>
              <a:rPr lang="en-US" b="1" i="1" dirty="0"/>
              <a:t>Dorland Dictionary,</a:t>
            </a:r>
            <a:r>
              <a:rPr lang="en-US" i="1" dirty="0"/>
              <a:t> </a:t>
            </a:r>
            <a:r>
              <a:rPr lang="en-US" dirty="0" err="1"/>
              <a:t>Racun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yang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ditelan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dihirup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diserap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dioleskan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disuntikkan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kimiawi</a:t>
            </a:r>
            <a:r>
              <a:rPr lang="en-US" dirty="0"/>
              <a:t> dan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pada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,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Toksin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Racun</a:t>
            </a:r>
            <a:r>
              <a:rPr lang="en-US" dirty="0"/>
              <a:t> (</a:t>
            </a:r>
            <a:r>
              <a:rPr lang="en-US" i="1" dirty="0"/>
              <a:t>poison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berbahaya</a:t>
            </a:r>
            <a:r>
              <a:rPr lang="en-US" dirty="0"/>
              <a:t> pada </a:t>
            </a:r>
            <a:r>
              <a:rPr lang="en-US" dirty="0" err="1"/>
              <a:t>organisme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toksin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racun</a:t>
            </a:r>
            <a:r>
              <a:rPr lang="en-US" dirty="0"/>
              <a:t> yang </a:t>
            </a:r>
            <a:r>
              <a:rPr lang="en-US" dirty="0" err="1"/>
              <a:t>diproduksi</a:t>
            </a:r>
            <a:r>
              <a:rPr lang="en-US" dirty="0"/>
              <a:t> oleh </a:t>
            </a:r>
            <a:r>
              <a:rPr lang="en-US" dirty="0" err="1"/>
              <a:t>organisme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. Ex: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ular</a:t>
            </a:r>
            <a:r>
              <a:rPr lang="en-US" dirty="0"/>
              <a:t> (venom), </a:t>
            </a:r>
            <a:r>
              <a:rPr lang="en-US" dirty="0" err="1"/>
              <a:t>jamur</a:t>
            </a:r>
            <a:r>
              <a:rPr lang="en-US" dirty="0"/>
              <a:t> </a:t>
            </a:r>
            <a:r>
              <a:rPr lang="en-US" dirty="0" err="1"/>
              <a:t>beracun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Venom </a:t>
            </a:r>
            <a:r>
              <a:rPr lang="en-US" dirty="0" err="1"/>
              <a:t>atau</a:t>
            </a:r>
            <a:r>
              <a:rPr lang="en-US" dirty="0"/>
              <a:t> “</a:t>
            </a:r>
            <a:r>
              <a:rPr lang="en-US" dirty="0" err="1"/>
              <a:t>bisa</a:t>
            </a:r>
            <a:r>
              <a:rPr lang="en-US" dirty="0"/>
              <a:t>” </a:t>
            </a:r>
          </a:p>
          <a:p>
            <a:pPr marL="0" indent="0">
              <a:buNone/>
            </a:pPr>
            <a:r>
              <a:rPr lang="en-US" dirty="0" err="1"/>
              <a:t>Racun</a:t>
            </a:r>
            <a:r>
              <a:rPr lang="en-US" dirty="0"/>
              <a:t> dan “</a:t>
            </a:r>
            <a:r>
              <a:rPr lang="en-US" dirty="0" err="1"/>
              <a:t>bisa</a:t>
            </a:r>
            <a:r>
              <a:rPr lang="en-US" dirty="0"/>
              <a:t>” (venom)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toksin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toksin</a:t>
            </a:r>
            <a:r>
              <a:rPr lang="en-US" dirty="0"/>
              <a:t> </a:t>
            </a:r>
            <a:r>
              <a:rPr lang="en-US" dirty="0" err="1"/>
              <a:t>didiskripsikan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kimia</a:t>
            </a:r>
            <a:r>
              <a:rPr lang="en-US" dirty="0"/>
              <a:t> yang </a:t>
            </a:r>
            <a:r>
              <a:rPr lang="en-US" dirty="0" err="1"/>
              <a:t>diproduksi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biologis</a:t>
            </a:r>
            <a:r>
              <a:rPr lang="en-US" dirty="0"/>
              <a:t> yang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normal </a:t>
            </a:r>
            <a:r>
              <a:rPr lang="en-US" dirty="0" err="1"/>
              <a:t>organisme</a:t>
            </a:r>
            <a:r>
              <a:rPr lang="en-US" dirty="0"/>
              <a:t> lain. </a:t>
            </a:r>
          </a:p>
        </p:txBody>
      </p:sp>
    </p:spTree>
    <p:extLst>
      <p:ext uri="{BB962C8B-B14F-4D97-AF65-F5344CB8AC3E}">
        <p14:creationId xmlns:p14="http://schemas.microsoft.com/office/powerpoint/2010/main" val="364086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7A1080-EC41-4131-8F8E-1ACF9A79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3526"/>
            <a:ext cx="5257800" cy="387350"/>
          </a:xfrm>
        </p:spPr>
        <p:txBody>
          <a:bodyPr>
            <a:noAutofit/>
          </a:bodyPr>
          <a:lstStyle/>
          <a:p>
            <a:r>
              <a:rPr lang="en-US" sz="2000" i="1" dirty="0" err="1"/>
              <a:t>Lanjutan</a:t>
            </a:r>
            <a:r>
              <a:rPr lang="en-US" sz="2000" i="1" dirty="0"/>
              <a:t> </a:t>
            </a:r>
            <a:r>
              <a:rPr lang="en-US" sz="2000" i="1" dirty="0" err="1"/>
              <a:t>istilah</a:t>
            </a:r>
            <a:r>
              <a:rPr lang="en-US" sz="2000" i="1" dirty="0"/>
              <a:t> </a:t>
            </a:r>
            <a:r>
              <a:rPr lang="en-US" sz="2000" i="1" dirty="0" err="1"/>
              <a:t>dlm</a:t>
            </a:r>
            <a:r>
              <a:rPr lang="en-US" sz="2000" i="1" dirty="0"/>
              <a:t> </a:t>
            </a:r>
            <a:r>
              <a:rPr lang="en-US" sz="2000" i="1" dirty="0" err="1"/>
              <a:t>toksikologi</a:t>
            </a:r>
            <a:r>
              <a:rPr lang="en-US" sz="2000" i="1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ED3B-D4F0-4803-A01F-E492313E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4"/>
            <a:ext cx="10515600" cy="5286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4. </a:t>
            </a:r>
            <a:r>
              <a:rPr lang="en-US" sz="2000" dirty="0" err="1"/>
              <a:t>Toksikan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Toksikan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buatan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,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buatan</a:t>
            </a:r>
            <a:r>
              <a:rPr lang="en-US" sz="2000" dirty="0"/>
              <a:t> yang </a:t>
            </a:r>
            <a:r>
              <a:rPr lang="en-US" sz="2000" dirty="0" err="1"/>
              <a:t>dipaparkan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lingkungan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aktivitas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; </a:t>
            </a:r>
            <a:r>
              <a:rPr lang="en-US" sz="2000" dirty="0" err="1"/>
              <a:t>Contohnya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limbah</a:t>
            </a:r>
            <a:r>
              <a:rPr lang="en-US" sz="2000" dirty="0"/>
              <a:t> </a:t>
            </a:r>
            <a:r>
              <a:rPr lang="en-US" sz="2000" dirty="0" err="1"/>
              <a:t>industri</a:t>
            </a:r>
            <a:r>
              <a:rPr lang="en-US" sz="2000" dirty="0"/>
              <a:t> dan </a:t>
            </a:r>
            <a:r>
              <a:rPr lang="en-US" sz="2000" dirty="0" err="1"/>
              <a:t>pestisida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5. </a:t>
            </a:r>
            <a:r>
              <a:rPr lang="en-US" sz="2000" dirty="0" err="1"/>
              <a:t>Toksoid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Toksoid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toksin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aktif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dilemahkan</a:t>
            </a:r>
            <a:r>
              <a:rPr lang="en-US" sz="2000" dirty="0"/>
              <a:t>. </a:t>
            </a:r>
            <a:r>
              <a:rPr lang="en-US" sz="2000" dirty="0" err="1"/>
              <a:t>Toksoid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lagi</a:t>
            </a:r>
            <a:r>
              <a:rPr lang="en-US" sz="2000" dirty="0"/>
              <a:t> </a:t>
            </a:r>
            <a:r>
              <a:rPr lang="en-US" sz="2000" dirty="0" err="1"/>
              <a:t>beracun</a:t>
            </a:r>
            <a:r>
              <a:rPr lang="en-US" sz="2000" dirty="0"/>
              <a:t>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imunogenik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toksin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mana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berasal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6. </a:t>
            </a:r>
            <a:r>
              <a:rPr lang="en-US" sz="2000" dirty="0" err="1"/>
              <a:t>Xenobiotik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Xenobiotik</a:t>
            </a:r>
            <a:r>
              <a:rPr lang="en-US" sz="2000" dirty="0"/>
              <a:t> </a:t>
            </a:r>
            <a:r>
              <a:rPr lang="en-US" sz="2000" dirty="0" err="1"/>
              <a:t>berasal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Yunani: </a:t>
            </a:r>
            <a:r>
              <a:rPr lang="en-US" sz="2000" i="1" dirty="0" err="1"/>
              <a:t>Xenos</a:t>
            </a:r>
            <a:r>
              <a:rPr lang="en-US" sz="2000" i="1" dirty="0"/>
              <a:t> </a:t>
            </a:r>
            <a:r>
              <a:rPr lang="en-US" sz="2000" dirty="0"/>
              <a:t>yang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asing</a:t>
            </a:r>
            <a:r>
              <a:rPr lang="en-US" sz="2000" dirty="0"/>
              <a:t>. </a:t>
            </a:r>
            <a:r>
              <a:rPr lang="en-US" sz="2000" dirty="0" err="1"/>
              <a:t>Xenobiotik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zat</a:t>
            </a:r>
            <a:r>
              <a:rPr lang="en-US" sz="2000" dirty="0"/>
              <a:t> </a:t>
            </a:r>
            <a:r>
              <a:rPr lang="en-US" sz="2000" dirty="0" err="1"/>
              <a:t>asing</a:t>
            </a:r>
            <a:r>
              <a:rPr lang="en-US" sz="2000" dirty="0"/>
              <a:t> yang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alami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tubuh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: </a:t>
            </a:r>
            <a:r>
              <a:rPr lang="en-US" sz="2000" dirty="0" err="1"/>
              <a:t>obat</a:t>
            </a:r>
            <a:r>
              <a:rPr lang="en-US" sz="2000" dirty="0"/>
              <a:t> </a:t>
            </a:r>
            <a:r>
              <a:rPr lang="en-US" sz="2000" dirty="0" err="1"/>
              <a:t>obatan</a:t>
            </a:r>
            <a:r>
              <a:rPr lang="en-US" sz="2000" dirty="0"/>
              <a:t>, </a:t>
            </a:r>
            <a:r>
              <a:rPr lang="en-US" sz="2000" dirty="0" err="1"/>
              <a:t>insektisida</a:t>
            </a:r>
            <a:r>
              <a:rPr lang="en-US" sz="2000" dirty="0"/>
              <a:t>, </a:t>
            </a:r>
            <a:r>
              <a:rPr lang="en-US" sz="2000" dirty="0" err="1"/>
              <a:t>zat</a:t>
            </a:r>
            <a:r>
              <a:rPr lang="en-US" sz="2000" dirty="0"/>
              <a:t> </a:t>
            </a:r>
            <a:r>
              <a:rPr lang="en-US" sz="2000" dirty="0" err="1"/>
              <a:t>kimia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7. </a:t>
            </a:r>
            <a:r>
              <a:rPr lang="en-US" sz="2000" dirty="0" err="1"/>
              <a:t>Biotransformasi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xenobiotik</a:t>
            </a:r>
            <a:r>
              <a:rPr lang="en-US" sz="2000" dirty="0"/>
              <a:t>/</a:t>
            </a:r>
            <a:r>
              <a:rPr lang="en-US" sz="2000" dirty="0" err="1"/>
              <a:t>toksik</a:t>
            </a:r>
            <a:r>
              <a:rPr lang="en-US" sz="2000" dirty="0"/>
              <a:t> yang </a:t>
            </a:r>
            <a:r>
              <a:rPr lang="en-US" sz="2000" dirty="0" err="1"/>
              <a:t>dikatalis</a:t>
            </a:r>
            <a:r>
              <a:rPr lang="en-US" sz="2000" dirty="0"/>
              <a:t> oleh </a:t>
            </a:r>
            <a:r>
              <a:rPr lang="en-US" sz="2000" dirty="0" err="1"/>
              <a:t>enzim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dlm</a:t>
            </a:r>
            <a:r>
              <a:rPr lang="en-US" sz="2000" dirty="0"/>
              <a:t> </a:t>
            </a:r>
            <a:r>
              <a:rPr lang="en-US" sz="2000" dirty="0" err="1"/>
              <a:t>makhluk</a:t>
            </a:r>
            <a:r>
              <a:rPr lang="en-US" sz="2000" dirty="0"/>
              <a:t> </a:t>
            </a:r>
            <a:r>
              <a:rPr lang="en-US" sz="2000" dirty="0" err="1"/>
              <a:t>hidup</a:t>
            </a:r>
            <a:r>
              <a:rPr lang="en-US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Bertujuan</a:t>
            </a:r>
            <a:r>
              <a:rPr lang="en-US" sz="2000" dirty="0"/>
              <a:t> </a:t>
            </a:r>
            <a:r>
              <a:rPr lang="en-US" sz="2000" dirty="0" err="1"/>
              <a:t>utk</a:t>
            </a:r>
            <a:r>
              <a:rPr lang="en-US" sz="2000" dirty="0"/>
              <a:t> 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toksik</a:t>
            </a:r>
            <a:r>
              <a:rPr lang="en-US" sz="2000" dirty="0"/>
              <a:t> non polar </a:t>
            </a:r>
            <a:r>
              <a:rPr lang="en-US" sz="2000" dirty="0" err="1"/>
              <a:t>menjadi</a:t>
            </a:r>
            <a:r>
              <a:rPr lang="en-US" sz="2000" dirty="0"/>
              <a:t> polar, </a:t>
            </a:r>
            <a:r>
              <a:rPr lang="en-US" sz="2000" dirty="0" err="1"/>
              <a:t>shg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hidrofil</a:t>
            </a:r>
            <a:r>
              <a:rPr lang="en-US" sz="2000" dirty="0"/>
              <a:t> dan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diekskresikan</a:t>
            </a:r>
            <a:r>
              <a:rPr lang="en-US" sz="2000" dirty="0"/>
              <a:t> </a:t>
            </a:r>
            <a:r>
              <a:rPr lang="en-US" sz="2000" dirty="0" err="1"/>
              <a:t>dr</a:t>
            </a:r>
            <a:r>
              <a:rPr lang="en-US" sz="2000" dirty="0"/>
              <a:t> </a:t>
            </a:r>
            <a:r>
              <a:rPr lang="en-US" sz="2000" dirty="0" err="1"/>
              <a:t>tubuh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954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136C2-6934-407D-A307-3877D5BDA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575"/>
            <a:ext cx="10515600" cy="5705476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7. </a:t>
            </a:r>
            <a:r>
              <a:rPr lang="en-US" sz="2000" dirty="0" err="1"/>
              <a:t>Toksisitas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Kemampuan</a:t>
            </a:r>
            <a:r>
              <a:rPr lang="en-US" sz="2000" dirty="0"/>
              <a:t> </a:t>
            </a:r>
            <a:r>
              <a:rPr lang="en-US" sz="2000" dirty="0" err="1"/>
              <a:t>racun</a:t>
            </a:r>
            <a:r>
              <a:rPr lang="en-US" sz="2000" dirty="0"/>
              <a:t>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dirty="0" err="1"/>
              <a:t>timbulnya</a:t>
            </a:r>
            <a:r>
              <a:rPr lang="en-US" sz="2000" dirty="0"/>
              <a:t> </a:t>
            </a:r>
            <a:r>
              <a:rPr lang="en-US" sz="2000" dirty="0" err="1"/>
              <a:t>gejala</a:t>
            </a:r>
            <a:r>
              <a:rPr lang="en-US" sz="2000" dirty="0"/>
              <a:t> </a:t>
            </a:r>
            <a:r>
              <a:rPr lang="en-US" sz="2000" dirty="0" err="1"/>
              <a:t>keracunan</a:t>
            </a:r>
            <a:r>
              <a:rPr lang="en-US" sz="2000" dirty="0"/>
              <a:t>. </a:t>
            </a:r>
            <a:r>
              <a:rPr lang="en-US" sz="2000" dirty="0" err="1"/>
              <a:t>Toksisitas</a:t>
            </a:r>
            <a:r>
              <a:rPr lang="en-US" sz="2000" dirty="0"/>
              <a:t> </a:t>
            </a:r>
            <a:r>
              <a:rPr lang="en-US" sz="2000" dirty="0" err="1"/>
              <a:t>ditetapkan</a:t>
            </a:r>
            <a:r>
              <a:rPr lang="en-US" sz="2000" dirty="0"/>
              <a:t> di </a:t>
            </a:r>
            <a:r>
              <a:rPr lang="en-US" sz="2000" dirty="0" err="1"/>
              <a:t>laboratorium</a:t>
            </a:r>
            <a:r>
              <a:rPr lang="en-US" sz="2000" dirty="0"/>
              <a:t>, </a:t>
            </a:r>
            <a:r>
              <a:rPr lang="en-US" sz="2000" dirty="0" err="1"/>
              <a:t>umumnya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hewan</a:t>
            </a:r>
            <a:r>
              <a:rPr lang="en-US" sz="2000" dirty="0"/>
              <a:t> </a:t>
            </a:r>
            <a:r>
              <a:rPr lang="en-US" sz="2000" dirty="0" err="1"/>
              <a:t>coba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ingesti</a:t>
            </a:r>
            <a:r>
              <a:rPr lang="en-US" sz="2000" dirty="0"/>
              <a:t>, </a:t>
            </a:r>
            <a:r>
              <a:rPr lang="en-US" sz="2000" dirty="0" err="1"/>
              <a:t>pemaparan</a:t>
            </a:r>
            <a:r>
              <a:rPr lang="en-US" sz="2000" dirty="0"/>
              <a:t> pada </a:t>
            </a:r>
            <a:r>
              <a:rPr lang="en-US" sz="2000" dirty="0" err="1"/>
              <a:t>kulit</a:t>
            </a:r>
            <a:r>
              <a:rPr lang="en-US" sz="2000" dirty="0"/>
              <a:t>, </a:t>
            </a:r>
            <a:r>
              <a:rPr lang="en-US" sz="2000" dirty="0" err="1"/>
              <a:t>inhalasi</a:t>
            </a:r>
            <a:r>
              <a:rPr lang="en-US" sz="2000" dirty="0"/>
              <a:t>, gavage,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meletakkan</a:t>
            </a:r>
            <a:r>
              <a:rPr lang="en-US" sz="2000" dirty="0"/>
              <a:t> </a:t>
            </a:r>
            <a:r>
              <a:rPr lang="en-US" sz="2000" dirty="0" err="1"/>
              <a:t>bahan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air,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udara</a:t>
            </a:r>
            <a:r>
              <a:rPr lang="en-US" sz="2000" dirty="0"/>
              <a:t> pada </a:t>
            </a:r>
            <a:r>
              <a:rPr lang="en-US" sz="2000" dirty="0" err="1"/>
              <a:t>lingkungan</a:t>
            </a:r>
            <a:r>
              <a:rPr lang="en-US" sz="2000" dirty="0"/>
              <a:t> </a:t>
            </a:r>
            <a:r>
              <a:rPr lang="en-US" sz="2000" dirty="0" err="1"/>
              <a:t>hewan</a:t>
            </a:r>
            <a:r>
              <a:rPr lang="en-US" sz="2000" dirty="0"/>
              <a:t> </a:t>
            </a:r>
            <a:r>
              <a:rPr lang="en-US" sz="2000" dirty="0" err="1"/>
              <a:t>coba</a:t>
            </a:r>
            <a:r>
              <a:rPr lang="en-US" sz="2000" dirty="0"/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Toksisitas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diukur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:</a:t>
            </a:r>
          </a:p>
          <a:p>
            <a:r>
              <a:rPr lang="en-US" sz="2000" dirty="0"/>
              <a:t>LD</a:t>
            </a:r>
            <a:r>
              <a:rPr lang="en-US" sz="2000" baseline="-25000" dirty="0"/>
              <a:t>50 </a:t>
            </a:r>
            <a:r>
              <a:rPr lang="en-US" sz="2000" dirty="0"/>
              <a:t>: </a:t>
            </a:r>
            <a:r>
              <a:rPr lang="en-US" sz="2000" dirty="0" err="1"/>
              <a:t>jumlah</a:t>
            </a:r>
            <a:r>
              <a:rPr lang="en-US" sz="2000" dirty="0"/>
              <a:t> (</a:t>
            </a:r>
            <a:r>
              <a:rPr lang="en-US" sz="2000" dirty="0" err="1"/>
              <a:t>dosis</a:t>
            </a:r>
            <a:r>
              <a:rPr lang="en-US" sz="2000" dirty="0"/>
              <a:t>) </a:t>
            </a:r>
            <a:r>
              <a:rPr lang="en-US" sz="2000" dirty="0" err="1"/>
              <a:t>efektif</a:t>
            </a:r>
            <a:r>
              <a:rPr lang="en-US" sz="2000" dirty="0"/>
              <a:t> </a:t>
            </a:r>
            <a:r>
              <a:rPr lang="en-US" sz="2000" dirty="0" err="1"/>
              <a:t>senyawa</a:t>
            </a:r>
            <a:r>
              <a:rPr lang="en-US" sz="2000" dirty="0"/>
              <a:t> </a:t>
            </a:r>
            <a:r>
              <a:rPr lang="en-US" sz="2000" dirty="0" err="1"/>
              <a:t>kimia</a:t>
            </a:r>
            <a:r>
              <a:rPr lang="en-US" sz="2000" dirty="0"/>
              <a:t> yang </a:t>
            </a:r>
            <a:r>
              <a:rPr lang="en-US" sz="2000" dirty="0" err="1"/>
              <a:t>mampu</a:t>
            </a:r>
            <a:r>
              <a:rPr lang="en-US" sz="2000" dirty="0"/>
              <a:t>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dirty="0" err="1"/>
              <a:t>kematian</a:t>
            </a:r>
            <a:r>
              <a:rPr lang="en-US" sz="2000" dirty="0"/>
              <a:t> 50% </a:t>
            </a:r>
            <a:r>
              <a:rPr lang="en-US" sz="2000" dirty="0" err="1"/>
              <a:t>populasi</a:t>
            </a:r>
            <a:r>
              <a:rPr lang="en-US" sz="2000" dirty="0"/>
              <a:t> </a:t>
            </a:r>
            <a:r>
              <a:rPr lang="en-US" sz="2000" dirty="0" err="1"/>
              <a:t>hewan</a:t>
            </a:r>
            <a:r>
              <a:rPr lang="en-US" sz="2000" dirty="0"/>
              <a:t> </a:t>
            </a:r>
            <a:r>
              <a:rPr lang="en-US" sz="2000" dirty="0" err="1"/>
              <a:t>coba</a:t>
            </a:r>
            <a:r>
              <a:rPr lang="en-US" sz="2000" dirty="0"/>
              <a:t>. LD</a:t>
            </a:r>
            <a:r>
              <a:rPr lang="en-US" sz="2000" baseline="-25000" dirty="0"/>
              <a:t>50 </a:t>
            </a:r>
            <a:r>
              <a:rPr lang="en-US" sz="2000" dirty="0"/>
              <a:t>&gt;&gt; , </a:t>
            </a:r>
            <a:r>
              <a:rPr lang="en-US" sz="2000" dirty="0" err="1"/>
              <a:t>toksisitas</a:t>
            </a:r>
            <a:r>
              <a:rPr lang="en-US" sz="2000" dirty="0"/>
              <a:t> &lt;&lt;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CE665-544C-4272-9190-C517FB9F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3643313"/>
            <a:ext cx="5705475" cy="2747662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01D5CA02-C8F9-4577-95FE-26B443FF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63526"/>
            <a:ext cx="5257800" cy="387350"/>
          </a:xfrm>
        </p:spPr>
        <p:txBody>
          <a:bodyPr>
            <a:noAutofit/>
          </a:bodyPr>
          <a:lstStyle/>
          <a:p>
            <a:r>
              <a:rPr lang="en-US" sz="2000" i="1" dirty="0" err="1"/>
              <a:t>Lanjutan</a:t>
            </a:r>
            <a:r>
              <a:rPr lang="en-US" sz="2000" i="1" dirty="0"/>
              <a:t> </a:t>
            </a:r>
            <a:r>
              <a:rPr lang="en-US" sz="2000" i="1" dirty="0" err="1"/>
              <a:t>istilah</a:t>
            </a:r>
            <a:r>
              <a:rPr lang="en-US" sz="2000" i="1" dirty="0"/>
              <a:t> </a:t>
            </a:r>
            <a:r>
              <a:rPr lang="en-US" sz="2000" i="1" dirty="0" err="1"/>
              <a:t>dlm</a:t>
            </a:r>
            <a:r>
              <a:rPr lang="en-US" sz="2000" i="1" dirty="0"/>
              <a:t> </a:t>
            </a:r>
            <a:r>
              <a:rPr lang="en-US" sz="2000" i="1" dirty="0" err="1"/>
              <a:t>toksikologi</a:t>
            </a:r>
            <a:r>
              <a:rPr lang="en-US" sz="2000" i="1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73858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79829-9666-428A-8441-AB8DB1FD5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>
            <a:normAutofit/>
          </a:bodyPr>
          <a:lstStyle/>
          <a:p>
            <a:r>
              <a:rPr lang="en-US" sz="2000" dirty="0"/>
              <a:t>LC</a:t>
            </a:r>
            <a:r>
              <a:rPr lang="en-US" sz="2000" baseline="-25000" dirty="0"/>
              <a:t>50 </a:t>
            </a:r>
            <a:r>
              <a:rPr lang="en-US" sz="2000" dirty="0"/>
              <a:t>: </a:t>
            </a:r>
            <a:r>
              <a:rPr lang="en-US" sz="2000" dirty="0" err="1"/>
              <a:t>konsentrasi</a:t>
            </a:r>
            <a:r>
              <a:rPr lang="en-US" sz="2000" dirty="0"/>
              <a:t> </a:t>
            </a:r>
            <a:r>
              <a:rPr lang="en-US" sz="2000" dirty="0" err="1"/>
              <a:t>senyawa</a:t>
            </a:r>
            <a:r>
              <a:rPr lang="en-US" sz="2000" dirty="0"/>
              <a:t> </a:t>
            </a:r>
            <a:r>
              <a:rPr lang="en-US" sz="2000" dirty="0" err="1"/>
              <a:t>kimia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lingkungan</a:t>
            </a:r>
            <a:r>
              <a:rPr lang="en-US" sz="2000" dirty="0"/>
              <a:t> (air dan </a:t>
            </a:r>
            <a:r>
              <a:rPr lang="en-US" sz="2000" dirty="0" err="1"/>
              <a:t>udara</a:t>
            </a:r>
            <a:r>
              <a:rPr lang="en-US" sz="2000" dirty="0"/>
              <a:t>) yang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dirty="0" err="1"/>
              <a:t>kematian</a:t>
            </a:r>
            <a:r>
              <a:rPr lang="en-US" sz="2000" dirty="0"/>
              <a:t> 50% </a:t>
            </a:r>
            <a:r>
              <a:rPr lang="en-US" sz="2000" dirty="0" err="1"/>
              <a:t>populasi</a:t>
            </a:r>
            <a:r>
              <a:rPr lang="en-US" sz="2000" dirty="0"/>
              <a:t> </a:t>
            </a:r>
            <a:r>
              <a:rPr lang="en-US" sz="2000" dirty="0" err="1"/>
              <a:t>hewan</a:t>
            </a:r>
            <a:r>
              <a:rPr lang="en-US" sz="2000" dirty="0"/>
              <a:t> </a:t>
            </a:r>
            <a:r>
              <a:rPr lang="en-US" sz="2000" dirty="0" err="1"/>
              <a:t>coba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jangka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. </a:t>
            </a:r>
            <a:r>
              <a:rPr lang="en-US" sz="2000" dirty="0" err="1"/>
              <a:t>Dinyatakan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satuan</a:t>
            </a:r>
            <a:r>
              <a:rPr lang="en-US" sz="2000" dirty="0"/>
              <a:t> </a:t>
            </a:r>
            <a:r>
              <a:rPr lang="en-US" sz="2000" b="1" dirty="0"/>
              <a:t>mg/L (</a:t>
            </a:r>
            <a:r>
              <a:rPr lang="en-US" sz="2000" i="1" dirty="0"/>
              <a:t>part per million</a:t>
            </a:r>
            <a:r>
              <a:rPr lang="en-US" sz="2000" dirty="0"/>
              <a:t>=</a:t>
            </a:r>
            <a:r>
              <a:rPr lang="en-US" sz="2000" b="1" dirty="0"/>
              <a:t>ppm) </a:t>
            </a:r>
          </a:p>
          <a:p>
            <a:r>
              <a:rPr lang="en-US" sz="2000" dirty="0"/>
              <a:t>ED</a:t>
            </a:r>
            <a:r>
              <a:rPr lang="en-US" sz="2000" baseline="-25000" dirty="0"/>
              <a:t>50 </a:t>
            </a:r>
            <a:r>
              <a:rPr lang="en-US" sz="2000" dirty="0"/>
              <a:t>: (</a:t>
            </a:r>
            <a:r>
              <a:rPr lang="en-US" sz="2000" dirty="0" err="1"/>
              <a:t>dosis</a:t>
            </a:r>
            <a:r>
              <a:rPr lang="en-US" sz="2000" dirty="0"/>
              <a:t> </a:t>
            </a:r>
            <a:r>
              <a:rPr lang="en-US" sz="2000" dirty="0" err="1"/>
              <a:t>efektif</a:t>
            </a:r>
            <a:r>
              <a:rPr lang="en-US" sz="2000" dirty="0"/>
              <a:t>)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dosis</a:t>
            </a:r>
            <a:r>
              <a:rPr lang="en-US" sz="2000" dirty="0"/>
              <a:t> yang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dirty="0" err="1"/>
              <a:t>efek</a:t>
            </a:r>
            <a:r>
              <a:rPr lang="en-US" sz="2000" dirty="0"/>
              <a:t> </a:t>
            </a:r>
            <a:r>
              <a:rPr lang="en-US" sz="2000" dirty="0" err="1"/>
              <a:t>spesifik</a:t>
            </a:r>
            <a:r>
              <a:rPr lang="en-US" sz="2000" dirty="0"/>
              <a:t> </a:t>
            </a:r>
            <a:r>
              <a:rPr lang="en-US" sz="2000" dirty="0" err="1"/>
              <a:t>selain</a:t>
            </a:r>
            <a:r>
              <a:rPr lang="en-US" sz="2000" dirty="0"/>
              <a:t> </a:t>
            </a:r>
            <a:r>
              <a:rPr lang="en-US" sz="2000" dirty="0" err="1"/>
              <a:t>mematikan</a:t>
            </a:r>
            <a:r>
              <a:rPr lang="en-US" sz="2000" dirty="0"/>
              <a:t> pada 50% </a:t>
            </a:r>
            <a:r>
              <a:rPr lang="en-US" sz="2000" dirty="0" err="1"/>
              <a:t>hewan</a:t>
            </a:r>
            <a:r>
              <a:rPr lang="en-US" sz="2000" dirty="0"/>
              <a:t>. </a:t>
            </a:r>
          </a:p>
          <a:p>
            <a:r>
              <a:rPr lang="en-US" sz="2000" dirty="0" err="1"/>
              <a:t>Ambang</a:t>
            </a:r>
            <a:r>
              <a:rPr lang="en-US" sz="2000" dirty="0"/>
              <a:t> </a:t>
            </a:r>
            <a:r>
              <a:rPr lang="en-US" sz="2000" dirty="0" err="1"/>
              <a:t>dosis</a:t>
            </a:r>
            <a:r>
              <a:rPr lang="en-US" sz="2000" dirty="0"/>
              <a:t> :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dosis</a:t>
            </a:r>
            <a:r>
              <a:rPr lang="en-US" sz="2000" dirty="0"/>
              <a:t> </a:t>
            </a:r>
            <a:r>
              <a:rPr lang="en-US" sz="2000" dirty="0" err="1"/>
              <a:t>rendah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efek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diamati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Istilah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toksisitas</a:t>
            </a:r>
            <a:r>
              <a:rPr lang="en-US" sz="2000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/>
              <a:t>Karsinogen</a:t>
            </a: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Mutagen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Teratogen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Toksisitas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US" sz="2000" dirty="0" err="1"/>
              <a:t>timbul</a:t>
            </a:r>
            <a:r>
              <a:rPr lang="en-US" sz="2000" dirty="0"/>
              <a:t> </a:t>
            </a:r>
            <a:r>
              <a:rPr lang="en-US" sz="2000" dirty="0" err="1"/>
              <a:t>gejala</a:t>
            </a:r>
            <a:r>
              <a:rPr lang="en-US" sz="20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Toksisitas</a:t>
            </a:r>
            <a:r>
              <a:rPr lang="en-US" sz="2000" dirty="0"/>
              <a:t> </a:t>
            </a:r>
            <a:r>
              <a:rPr lang="en-US" sz="2000" dirty="0" err="1"/>
              <a:t>akut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Toksisitas</a:t>
            </a:r>
            <a:r>
              <a:rPr lang="en-US" sz="2000" dirty="0"/>
              <a:t> </a:t>
            </a:r>
            <a:r>
              <a:rPr lang="en-US" sz="2000" dirty="0" err="1"/>
              <a:t>kronis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433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C062-77AC-4402-9C21-D542C95D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5" y="5734050"/>
            <a:ext cx="10306050" cy="623888"/>
          </a:xfrm>
        </p:spPr>
        <p:txBody>
          <a:bodyPr>
            <a:noAutofit/>
          </a:bodyPr>
          <a:lstStyle/>
          <a:p>
            <a:r>
              <a:rPr lang="en-US" sz="2000" dirty="0"/>
              <a:t>MSDS</a:t>
            </a:r>
          </a:p>
        </p:txBody>
      </p:sp>
      <p:pic>
        <p:nvPicPr>
          <p:cNvPr id="2052" name="Picture 4" descr="9 Simbol/Label Bahan Kimia Berbahaya (Hazmat) di Laboratorium  #LearningInVideo - YouTube">
            <a:extLst>
              <a:ext uri="{FF2B5EF4-FFF2-40B4-BE49-F238E27FC236}">
                <a16:creationId xmlns:a16="http://schemas.microsoft.com/office/drawing/2014/main" id="{32E40CF4-F0EB-47A8-B15A-1502CFEB2C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14299"/>
            <a:ext cx="10306050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04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CAFA-826E-459E-A5E8-CEA878E8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41300"/>
            <a:ext cx="10515600" cy="94932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C. </a:t>
            </a:r>
            <a:r>
              <a:rPr lang="en-US" sz="3600" dirty="0" err="1">
                <a:latin typeface="Bahnschrift SemiBold" panose="020B0502040204020203" pitchFamily="34" charset="0"/>
              </a:rPr>
              <a:t>Keterkaitan</a:t>
            </a:r>
            <a:r>
              <a:rPr lang="en-US" sz="3600" dirty="0">
                <a:latin typeface="Bahnschrift SemiBold" panose="020B0502040204020203" pitchFamily="34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</a:rPr>
              <a:t>Toksikologi</a:t>
            </a:r>
            <a:r>
              <a:rPr lang="en-US" sz="3600" dirty="0">
                <a:latin typeface="Bahnschrift SemiBold" panose="020B0502040204020203" pitchFamily="34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</a:rPr>
              <a:t>dengan</a:t>
            </a:r>
            <a:r>
              <a:rPr lang="en-US" sz="3600" dirty="0">
                <a:latin typeface="Bahnschrift SemiBold" panose="020B0502040204020203" pitchFamily="34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</a:rPr>
              <a:t>Bidang</a:t>
            </a:r>
            <a:r>
              <a:rPr lang="en-US" sz="3600" dirty="0">
                <a:latin typeface="Bahnschrift SemiBold" panose="020B0502040204020203" pitchFamily="34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</a:rPr>
              <a:t>Ilmu</a:t>
            </a:r>
            <a:r>
              <a:rPr lang="en-US" sz="3600" dirty="0">
                <a:latin typeface="Bahnschrift SemiBold" panose="020B0502040204020203" pitchFamily="34" charset="0"/>
              </a:rPr>
              <a:t> Lain</a:t>
            </a:r>
          </a:p>
        </p:txBody>
      </p:sp>
      <p:pic>
        <p:nvPicPr>
          <p:cNvPr id="1026" name="Picture 2" descr="Pengertian Toksikologi">
            <a:extLst>
              <a:ext uri="{FF2B5EF4-FFF2-40B4-BE49-F238E27FC236}">
                <a16:creationId xmlns:a16="http://schemas.microsoft.com/office/drawing/2014/main" id="{8EFA5225-2165-45FF-B634-2F7BC8BFAB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123950"/>
            <a:ext cx="9886950" cy="549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79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531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Bahnschrift SemiBold</vt:lpstr>
      <vt:lpstr>Britannic Bold</vt:lpstr>
      <vt:lpstr>Calibri</vt:lpstr>
      <vt:lpstr>Calibri Light</vt:lpstr>
      <vt:lpstr>Stencil</vt:lpstr>
      <vt:lpstr>Wingdings</vt:lpstr>
      <vt:lpstr>Office Theme</vt:lpstr>
      <vt:lpstr>      PENGANTAR TOKSIKOLOGI </vt:lpstr>
      <vt:lpstr>PowerPoint Presentation</vt:lpstr>
      <vt:lpstr>A. Pengertian Toksikologi</vt:lpstr>
      <vt:lpstr>B. Istilah-istilah dalam Toksikologi</vt:lpstr>
      <vt:lpstr>Lanjutan istilah dlm toksikologi….</vt:lpstr>
      <vt:lpstr>Lanjutan istilah dlm toksikologi….</vt:lpstr>
      <vt:lpstr>PowerPoint Presentation</vt:lpstr>
      <vt:lpstr>MSDS</vt:lpstr>
      <vt:lpstr>C. Keterkaitan Toksikologi dengan Bidang Ilmu Lain</vt:lpstr>
      <vt:lpstr>D. Mekanisme Paparan Zat Toksik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PENDAHULUAN TOKSIKOLOGI</dc:title>
  <dc:creator>Dian Pratiwi</dc:creator>
  <cp:lastModifiedBy>Dian Pratiwi</cp:lastModifiedBy>
  <cp:revision>36</cp:revision>
  <dcterms:created xsi:type="dcterms:W3CDTF">2021-01-17T03:24:37Z</dcterms:created>
  <dcterms:modified xsi:type="dcterms:W3CDTF">2022-01-18T12:44:09Z</dcterms:modified>
</cp:coreProperties>
</file>