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3" r:id="rId5"/>
    <p:sldId id="264" r:id="rId6"/>
    <p:sldId id="260" r:id="rId7"/>
    <p:sldId id="261" r:id="rId8"/>
    <p:sldId id="262" r:id="rId9"/>
    <p:sldId id="267" r:id="rId10"/>
    <p:sldId id="265" r:id="rId11"/>
    <p:sldId id="266" r:id="rId12"/>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F77B65D6-3DD6-460B-9E11-411C646C7B39}" type="datetimeFigureOut">
              <a:rPr lang="id-ID" smtClean="0"/>
              <a:pPr/>
              <a:t>18/03/2021</a:t>
            </a:fld>
            <a:endParaRPr lang="id-ID"/>
          </a:p>
        </p:txBody>
      </p:sp>
      <p:sp>
        <p:nvSpPr>
          <p:cNvPr id="17" name="Footer Placeholder 16"/>
          <p:cNvSpPr>
            <a:spLocks noGrp="1"/>
          </p:cNvSpPr>
          <p:nvPr>
            <p:ph type="ftr" sz="quarter" idx="11"/>
          </p:nvPr>
        </p:nvSpPr>
        <p:spPr>
          <a:xfrm>
            <a:off x="5410200" y="4205288"/>
            <a:ext cx="1295400" cy="457200"/>
          </a:xfrm>
        </p:spPr>
        <p:txBody>
          <a:bodyPr/>
          <a:lstStyle/>
          <a:p>
            <a:endParaRPr lang="id-ID"/>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F607950D-CD95-41BB-B7AC-8EF7D7D0D358}"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7B65D6-3DD6-460B-9E11-411C646C7B39}" type="datetimeFigureOut">
              <a:rPr lang="id-ID" smtClean="0"/>
              <a:pPr/>
              <a:t>18/03/2021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607950D-CD95-41BB-B7AC-8EF7D7D0D358}"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7B65D6-3DD6-460B-9E11-411C646C7B39}" type="datetimeFigureOut">
              <a:rPr lang="id-ID" smtClean="0"/>
              <a:pPr/>
              <a:t>18/03/2021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607950D-CD95-41BB-B7AC-8EF7D7D0D358}"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7B65D6-3DD6-460B-9E11-411C646C7B39}" type="datetimeFigureOut">
              <a:rPr lang="id-ID" smtClean="0"/>
              <a:pPr/>
              <a:t>18/03/2021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607950D-CD95-41BB-B7AC-8EF7D7D0D358}"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77B65D6-3DD6-460B-9E11-411C646C7B39}" type="datetimeFigureOut">
              <a:rPr lang="id-ID" smtClean="0"/>
              <a:pPr/>
              <a:t>18/03/2021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607950D-CD95-41BB-B7AC-8EF7D7D0D358}"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7B65D6-3DD6-460B-9E11-411C646C7B39}" type="datetimeFigureOut">
              <a:rPr lang="id-ID" smtClean="0"/>
              <a:pPr/>
              <a:t>18/03/2021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607950D-CD95-41BB-B7AC-8EF7D7D0D358}"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F77B65D6-3DD6-460B-9E11-411C646C7B39}" type="datetimeFigureOut">
              <a:rPr lang="id-ID" smtClean="0"/>
              <a:pPr/>
              <a:t>18/03/2021</a:t>
            </a:fld>
            <a:endParaRPr lang="id-ID"/>
          </a:p>
        </p:txBody>
      </p:sp>
      <p:sp>
        <p:nvSpPr>
          <p:cNvPr id="27" name="Slide Number Placeholder 26"/>
          <p:cNvSpPr>
            <a:spLocks noGrp="1"/>
          </p:cNvSpPr>
          <p:nvPr>
            <p:ph type="sldNum" sz="quarter" idx="11"/>
          </p:nvPr>
        </p:nvSpPr>
        <p:spPr/>
        <p:txBody>
          <a:bodyPr rtlCol="0"/>
          <a:lstStyle/>
          <a:p>
            <a:fld id="{F607950D-CD95-41BB-B7AC-8EF7D7D0D358}" type="slidenum">
              <a:rPr lang="id-ID" smtClean="0"/>
              <a:pPr/>
              <a:t>‹#›</a:t>
            </a:fld>
            <a:endParaRPr lang="id-ID"/>
          </a:p>
        </p:txBody>
      </p:sp>
      <p:sp>
        <p:nvSpPr>
          <p:cNvPr id="28" name="Footer Placeholder 27"/>
          <p:cNvSpPr>
            <a:spLocks noGrp="1"/>
          </p:cNvSpPr>
          <p:nvPr>
            <p:ph type="ftr" sz="quarter" idx="12"/>
          </p:nvPr>
        </p:nvSpPr>
        <p:spPr/>
        <p:txBody>
          <a:bodyPr rtlCol="0"/>
          <a:lstStyle/>
          <a:p>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F77B65D6-3DD6-460B-9E11-411C646C7B39}" type="datetimeFigureOut">
              <a:rPr lang="id-ID" smtClean="0"/>
              <a:pPr/>
              <a:t>18/03/2021</a:t>
            </a:fld>
            <a:endParaRPr lang="id-ID"/>
          </a:p>
        </p:txBody>
      </p:sp>
      <p:sp>
        <p:nvSpPr>
          <p:cNvPr id="4" name="Footer Placeholder 3"/>
          <p:cNvSpPr>
            <a:spLocks noGrp="1"/>
          </p:cNvSpPr>
          <p:nvPr>
            <p:ph type="ftr" sz="quarter" idx="11"/>
          </p:nvPr>
        </p:nvSpPr>
        <p:spPr>
          <a:xfrm>
            <a:off x="5257800" y="612648"/>
            <a:ext cx="1325880" cy="457200"/>
          </a:xfrm>
        </p:spPr>
        <p:txBody>
          <a:bodyPr/>
          <a:lstStyle/>
          <a:p>
            <a:endParaRPr lang="id-ID"/>
          </a:p>
        </p:txBody>
      </p:sp>
      <p:sp>
        <p:nvSpPr>
          <p:cNvPr id="5" name="Slide Number Placeholder 4"/>
          <p:cNvSpPr>
            <a:spLocks noGrp="1"/>
          </p:cNvSpPr>
          <p:nvPr>
            <p:ph type="sldNum" sz="quarter" idx="12"/>
          </p:nvPr>
        </p:nvSpPr>
        <p:spPr>
          <a:xfrm>
            <a:off x="8174736" y="2272"/>
            <a:ext cx="762000" cy="365760"/>
          </a:xfrm>
        </p:spPr>
        <p:txBody>
          <a:bodyPr/>
          <a:lstStyle/>
          <a:p>
            <a:fld id="{F607950D-CD95-41BB-B7AC-8EF7D7D0D358}"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B65D6-3DD6-460B-9E11-411C646C7B39}" type="datetimeFigureOut">
              <a:rPr lang="id-ID" smtClean="0"/>
              <a:pPr/>
              <a:t>18/03/2021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607950D-CD95-41BB-B7AC-8EF7D7D0D358}"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7B65D6-3DD6-460B-9E11-411C646C7B39}" type="datetimeFigureOut">
              <a:rPr lang="id-ID" smtClean="0"/>
              <a:pPr/>
              <a:t>18/03/2021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607950D-CD95-41BB-B7AC-8EF7D7D0D358}"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77B65D6-3DD6-460B-9E11-411C646C7B39}" type="datetimeFigureOut">
              <a:rPr lang="id-ID" smtClean="0"/>
              <a:pPr/>
              <a:t>18/03/2021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607950D-CD95-41BB-B7AC-8EF7D7D0D358}"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F77B65D6-3DD6-460B-9E11-411C646C7B39}" type="datetimeFigureOut">
              <a:rPr lang="id-ID" smtClean="0"/>
              <a:pPr/>
              <a:t>18/03/2021</a:t>
            </a:fld>
            <a:endParaRPr lang="id-ID"/>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id-ID"/>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F607950D-CD95-41BB-B7AC-8EF7D7D0D358}"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id-ID" sz="3600" dirty="0" smtClean="0"/>
              <a:t>SANITASI &amp; HIGIENE DI TEMPAT KERJA</a:t>
            </a:r>
            <a:endParaRPr lang="id-ID" sz="3600" dirty="0"/>
          </a:p>
        </p:txBody>
      </p:sp>
      <p:sp>
        <p:nvSpPr>
          <p:cNvPr id="3" name="Subtitle 2"/>
          <p:cNvSpPr>
            <a:spLocks noGrp="1"/>
          </p:cNvSpPr>
          <p:nvPr>
            <p:ph type="subTitle" idx="1"/>
          </p:nvPr>
        </p:nvSpPr>
        <p:spPr>
          <a:xfrm>
            <a:off x="1371600" y="3886200"/>
            <a:ext cx="6400800" cy="1114436"/>
          </a:xfrm>
        </p:spPr>
        <p:txBody>
          <a:bodyPr/>
          <a:lstStyle/>
          <a:p>
            <a:r>
              <a:rPr lang="id-ID" dirty="0" smtClean="0"/>
              <a:t>PERTEMUAN </a:t>
            </a:r>
            <a:r>
              <a:rPr lang="en-US" dirty="0" smtClean="0"/>
              <a:t> 7</a:t>
            </a:r>
            <a:endParaRPr lang="id-ID"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1566882"/>
          </a:xfrm>
        </p:spPr>
        <p:txBody>
          <a:bodyPr>
            <a:normAutofit fontScale="90000"/>
          </a:bodyPr>
          <a:lstStyle/>
          <a:p>
            <a:r>
              <a:rPr lang="id-ID" dirty="0" smtClean="0"/>
              <a:t>Berdasarkan Keputusan Menteri Kesehatan No NOMOR 1405/MENKES/SK/XI/2002</a:t>
            </a:r>
            <a:endParaRPr lang="id-ID" dirty="0"/>
          </a:p>
        </p:txBody>
      </p:sp>
      <p:pic>
        <p:nvPicPr>
          <p:cNvPr id="1026" name="Picture 2"/>
          <p:cNvPicPr>
            <a:picLocks noGrp="1" noChangeAspect="1" noChangeArrowheads="1"/>
          </p:cNvPicPr>
          <p:nvPr>
            <p:ph idx="1"/>
          </p:nvPr>
        </p:nvPicPr>
        <p:blipFill>
          <a:blip r:embed="rId2"/>
          <a:srcRect/>
          <a:stretch>
            <a:fillRect/>
          </a:stretch>
        </p:blipFill>
        <p:spPr bwMode="auto">
          <a:xfrm>
            <a:off x="357158" y="2285991"/>
            <a:ext cx="8286808" cy="414340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3570" y="2714620"/>
            <a:ext cx="3043230" cy="1857388"/>
          </a:xfrm>
        </p:spPr>
        <p:txBody>
          <a:bodyPr/>
          <a:lstStyle/>
          <a:p>
            <a:r>
              <a:rPr lang="id-ID" dirty="0" smtClean="0"/>
              <a:t>Terima kasih</a:t>
            </a:r>
            <a:endParaRPr lang="id-ID" dirty="0"/>
          </a:p>
        </p:txBody>
      </p:sp>
      <p:pic>
        <p:nvPicPr>
          <p:cNvPr id="2050" name="Picture 2" descr="E:\@ DATA (D)\illusion\0507.gif"/>
          <p:cNvPicPr>
            <a:picLocks noGrp="1" noChangeAspect="1" noChangeArrowheads="1"/>
          </p:cNvPicPr>
          <p:nvPr>
            <p:ph idx="1"/>
          </p:nvPr>
        </p:nvPicPr>
        <p:blipFill>
          <a:blip r:embed="rId2"/>
          <a:srcRect/>
          <a:stretch>
            <a:fillRect/>
          </a:stretch>
        </p:blipFill>
        <p:spPr bwMode="auto">
          <a:xfrm>
            <a:off x="285720" y="785794"/>
            <a:ext cx="5143536" cy="5895284"/>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6" y="274638"/>
            <a:ext cx="4686304" cy="654032"/>
          </a:xfrm>
        </p:spPr>
        <p:txBody>
          <a:bodyPr>
            <a:normAutofit fontScale="90000"/>
          </a:bodyPr>
          <a:lstStyle/>
          <a:p>
            <a:r>
              <a:rPr lang="id-ID" dirty="0" smtClean="0"/>
              <a:t>POKOK BAHASAN</a:t>
            </a:r>
            <a:endParaRPr lang="id-ID" dirty="0"/>
          </a:p>
        </p:txBody>
      </p:sp>
      <p:graphicFrame>
        <p:nvGraphicFramePr>
          <p:cNvPr id="4" name="Content Placeholder 3"/>
          <p:cNvGraphicFramePr>
            <a:graphicFrameLocks noGrp="1"/>
          </p:cNvGraphicFramePr>
          <p:nvPr>
            <p:ph idx="1"/>
          </p:nvPr>
        </p:nvGraphicFramePr>
        <p:xfrm>
          <a:off x="0" y="154212"/>
          <a:ext cx="9144000" cy="7378471"/>
        </p:xfrm>
        <a:graphic>
          <a:graphicData uri="http://schemas.openxmlformats.org/drawingml/2006/table">
            <a:tbl>
              <a:tblPr firstRow="1" bandRow="1">
                <a:tableStyleId>{5C22544A-7EE6-4342-B048-85BDC9FD1C3A}</a:tableStyleId>
              </a:tblPr>
              <a:tblGrid>
                <a:gridCol w="3357554"/>
                <a:gridCol w="5786446"/>
              </a:tblGrid>
              <a:tr h="382333">
                <a:tc>
                  <a:txBody>
                    <a:bodyPr/>
                    <a:lstStyle/>
                    <a:p>
                      <a:r>
                        <a:rPr lang="id-ID" sz="2000" dirty="0" smtClean="0"/>
                        <a:t>MATERI</a:t>
                      </a:r>
                      <a:endParaRPr lang="id-ID" sz="2000" dirty="0"/>
                    </a:p>
                  </a:txBody>
                  <a:tcPr/>
                </a:tc>
                <a:tc>
                  <a:txBody>
                    <a:bodyPr/>
                    <a:lstStyle/>
                    <a:p>
                      <a:r>
                        <a:rPr lang="id-ID" sz="2000" dirty="0" smtClean="0"/>
                        <a:t>POKOK BAHASAN</a:t>
                      </a:r>
                      <a:endParaRPr lang="id-ID" sz="2000" dirty="0"/>
                    </a:p>
                  </a:txBody>
                  <a:tcPr/>
                </a:tc>
              </a:tr>
              <a:tr h="1103887">
                <a:tc>
                  <a:txBody>
                    <a:bodyPr/>
                    <a:lstStyle/>
                    <a:p>
                      <a:r>
                        <a:rPr lang="id-ID" sz="2000" kern="1200" dirty="0" smtClean="0">
                          <a:solidFill>
                            <a:schemeClr val="dk1"/>
                          </a:solidFill>
                          <a:latin typeface="+mn-lt"/>
                          <a:ea typeface="+mn-ea"/>
                          <a:cs typeface="+mn-cs"/>
                        </a:rPr>
                        <a:t>Sanitasi dan Higiene di lingkungan tempat kerja</a:t>
                      </a:r>
                      <a:endParaRPr lang="id-ID" sz="2000" dirty="0"/>
                    </a:p>
                  </a:txBody>
                  <a:tcPr/>
                </a:tc>
                <a:tc>
                  <a:txBody>
                    <a:bodyPr/>
                    <a:lstStyle/>
                    <a:p>
                      <a:pPr lvl="0"/>
                      <a:r>
                        <a:rPr lang="id-ID" sz="2000" kern="1200" dirty="0" smtClean="0">
                          <a:solidFill>
                            <a:schemeClr val="dk1"/>
                          </a:solidFill>
                          <a:latin typeface="+mn-lt"/>
                          <a:ea typeface="+mn-ea"/>
                          <a:cs typeface="+mn-cs"/>
                        </a:rPr>
                        <a:t>Pengertian Sanitasi dan Higiene di tempat kerja</a:t>
                      </a:r>
                    </a:p>
                    <a:p>
                      <a:pPr lvl="0"/>
                      <a:r>
                        <a:rPr lang="id-ID" sz="2000" kern="1200" dirty="0" smtClean="0">
                          <a:solidFill>
                            <a:schemeClr val="dk1"/>
                          </a:solidFill>
                          <a:latin typeface="+mn-lt"/>
                          <a:ea typeface="+mn-ea"/>
                          <a:cs typeface="+mn-cs"/>
                        </a:rPr>
                        <a:t>Ruang Lingkup sanitasi dan Higiene di tempat kerja</a:t>
                      </a:r>
                    </a:p>
                    <a:p>
                      <a:r>
                        <a:rPr lang="id-ID" sz="2000" kern="1200" dirty="0" smtClean="0">
                          <a:solidFill>
                            <a:schemeClr val="dk1"/>
                          </a:solidFill>
                          <a:latin typeface="+mn-lt"/>
                          <a:ea typeface="+mn-ea"/>
                          <a:cs typeface="+mn-cs"/>
                        </a:rPr>
                        <a:t>Tujuan Sanitasi dan Higiene di tempat kerja</a:t>
                      </a:r>
                      <a:endParaRPr lang="id-ID" sz="2000" dirty="0"/>
                    </a:p>
                  </a:txBody>
                  <a:tcPr/>
                </a:tc>
              </a:tr>
              <a:tr h="617615">
                <a:tc>
                  <a:txBody>
                    <a:bodyPr/>
                    <a:lstStyle/>
                    <a:p>
                      <a:r>
                        <a:rPr lang="id-ID" sz="2000" kern="1200" dirty="0" smtClean="0">
                          <a:solidFill>
                            <a:schemeClr val="dk1"/>
                          </a:solidFill>
                          <a:latin typeface="+mn-lt"/>
                          <a:ea typeface="+mn-ea"/>
                          <a:cs typeface="+mn-cs"/>
                        </a:rPr>
                        <a:t>UU sanitasi &amp; Higiene Perusahaan</a:t>
                      </a:r>
                      <a:endParaRPr lang="id-ID" sz="2000" dirty="0"/>
                    </a:p>
                  </a:txBody>
                  <a:tcPr/>
                </a:tc>
                <a:tc>
                  <a:txBody>
                    <a:bodyPr/>
                    <a:lstStyle/>
                    <a:p>
                      <a:r>
                        <a:rPr lang="id-ID" sz="2000" kern="1200" dirty="0" smtClean="0">
                          <a:solidFill>
                            <a:schemeClr val="dk1"/>
                          </a:solidFill>
                          <a:latin typeface="+mn-lt"/>
                          <a:ea typeface="+mn-ea"/>
                          <a:cs typeface="+mn-cs"/>
                        </a:rPr>
                        <a:t>UU sanitasi &amp; Higiene Perusahaan</a:t>
                      </a:r>
                      <a:endParaRPr lang="id-ID" sz="2000" dirty="0"/>
                    </a:p>
                  </a:txBody>
                  <a:tcPr/>
                </a:tc>
              </a:tr>
              <a:tr h="1147000">
                <a:tc>
                  <a:txBody>
                    <a:bodyPr/>
                    <a:lstStyle/>
                    <a:p>
                      <a:r>
                        <a:rPr lang="id-ID" sz="2000" kern="1200" dirty="0" smtClean="0">
                          <a:solidFill>
                            <a:schemeClr val="dk1"/>
                          </a:solidFill>
                          <a:latin typeface="+mn-lt"/>
                          <a:ea typeface="+mn-ea"/>
                          <a:cs typeface="+mn-cs"/>
                        </a:rPr>
                        <a:t>tempat kerja (Industri)</a:t>
                      </a:r>
                      <a:endParaRPr lang="id-ID" sz="2000" kern="1200" dirty="0">
                        <a:solidFill>
                          <a:schemeClr val="dk1"/>
                        </a:solidFill>
                        <a:latin typeface="+mn-lt"/>
                        <a:ea typeface="+mn-ea"/>
                        <a:cs typeface="+mn-cs"/>
                      </a:endParaRPr>
                    </a:p>
                  </a:txBody>
                  <a:tcPr/>
                </a:tc>
                <a:tc>
                  <a:txBody>
                    <a:bodyPr/>
                    <a:lstStyle/>
                    <a:p>
                      <a:pPr lvl="0"/>
                      <a:r>
                        <a:rPr lang="id-ID" sz="2000" kern="1200" dirty="0" smtClean="0">
                          <a:solidFill>
                            <a:schemeClr val="dk1"/>
                          </a:solidFill>
                          <a:latin typeface="+mn-lt"/>
                          <a:ea typeface="+mn-ea"/>
                          <a:cs typeface="+mn-cs"/>
                        </a:rPr>
                        <a:t>Pengertian industri</a:t>
                      </a:r>
                    </a:p>
                    <a:p>
                      <a:pPr lvl="0"/>
                      <a:r>
                        <a:rPr lang="id-ID" sz="2000" kern="1200" dirty="0" smtClean="0">
                          <a:solidFill>
                            <a:schemeClr val="dk1"/>
                          </a:solidFill>
                          <a:latin typeface="+mn-lt"/>
                          <a:ea typeface="+mn-ea"/>
                          <a:cs typeface="+mn-cs"/>
                        </a:rPr>
                        <a:t>Klasifikasi industri  berdasarkan uu</a:t>
                      </a:r>
                    </a:p>
                    <a:p>
                      <a:pPr lvl="0"/>
                      <a:r>
                        <a:rPr lang="id-ID" sz="2000" kern="1200" dirty="0" smtClean="0">
                          <a:solidFill>
                            <a:schemeClr val="dk1"/>
                          </a:solidFill>
                          <a:latin typeface="+mn-lt"/>
                          <a:ea typeface="+mn-ea"/>
                          <a:cs typeface="+mn-cs"/>
                        </a:rPr>
                        <a:t>Jenis industri berdasarkan modal</a:t>
                      </a:r>
                    </a:p>
                    <a:p>
                      <a:r>
                        <a:rPr lang="id-ID" sz="2000" kern="1200" dirty="0" smtClean="0">
                          <a:solidFill>
                            <a:schemeClr val="dk1"/>
                          </a:solidFill>
                          <a:latin typeface="+mn-lt"/>
                          <a:ea typeface="+mn-ea"/>
                          <a:cs typeface="+mn-cs"/>
                        </a:rPr>
                        <a:t>Klasifikasi industri berdasarkan proses produksi</a:t>
                      </a:r>
                      <a:endParaRPr lang="id-ID" sz="2000" dirty="0"/>
                    </a:p>
                  </a:txBody>
                  <a:tcPr/>
                </a:tc>
              </a:tr>
              <a:tr h="1103887">
                <a:tc>
                  <a:txBody>
                    <a:bodyPr/>
                    <a:lstStyle/>
                    <a:p>
                      <a:r>
                        <a:rPr lang="id-ID" sz="2000" kern="1200" dirty="0" smtClean="0">
                          <a:solidFill>
                            <a:schemeClr val="dk1"/>
                          </a:solidFill>
                          <a:latin typeface="+mn-lt"/>
                          <a:ea typeface="+mn-ea"/>
                          <a:cs typeface="+mn-cs"/>
                        </a:rPr>
                        <a:t>Persyaratan Kesehatan Lingkungan Kerja Perkantoran dan Industri</a:t>
                      </a:r>
                      <a:endParaRPr lang="id-ID" sz="2000" dirty="0"/>
                    </a:p>
                  </a:txBody>
                  <a:tcPr/>
                </a:tc>
                <a:tc>
                  <a:txBody>
                    <a:bodyPr/>
                    <a:lstStyle/>
                    <a:p>
                      <a:r>
                        <a:rPr lang="id-ID" sz="2000" kern="1200" dirty="0" smtClean="0">
                          <a:solidFill>
                            <a:schemeClr val="dk1"/>
                          </a:solidFill>
                          <a:latin typeface="+mn-lt"/>
                          <a:ea typeface="+mn-ea"/>
                          <a:cs typeface="+mn-cs"/>
                        </a:rPr>
                        <a:t>Persyaratan Kesehatan Lingkungan Kerja Perkantoran dan Industri</a:t>
                      </a:r>
                      <a:endParaRPr lang="id-ID" sz="2000" dirty="0"/>
                    </a:p>
                  </a:txBody>
                  <a:tcPr/>
                </a:tc>
              </a:tr>
              <a:tr h="849144">
                <a:tc>
                  <a:txBody>
                    <a:bodyPr/>
                    <a:lstStyle/>
                    <a:p>
                      <a:r>
                        <a:rPr lang="id-ID" sz="2000" kern="1200" dirty="0" smtClean="0">
                          <a:solidFill>
                            <a:schemeClr val="dk1"/>
                          </a:solidFill>
                          <a:latin typeface="+mn-lt"/>
                          <a:ea typeface="+mn-ea"/>
                          <a:cs typeface="+mn-cs"/>
                        </a:rPr>
                        <a:t>Sanitasi dan Pengolahan limbah industri</a:t>
                      </a:r>
                      <a:endParaRPr lang="id-ID" sz="2000" dirty="0"/>
                    </a:p>
                  </a:txBody>
                  <a:tcPr/>
                </a:tc>
                <a:tc>
                  <a:txBody>
                    <a:bodyPr/>
                    <a:lstStyle/>
                    <a:p>
                      <a:r>
                        <a:rPr lang="id-ID" sz="2000" kern="1200" dirty="0" smtClean="0">
                          <a:solidFill>
                            <a:schemeClr val="dk1"/>
                          </a:solidFill>
                          <a:latin typeface="+mn-lt"/>
                          <a:ea typeface="+mn-ea"/>
                          <a:cs typeface="+mn-cs"/>
                        </a:rPr>
                        <a:t>Sanitasi dan Pengolahan limbah industri</a:t>
                      </a:r>
                      <a:endParaRPr lang="id-ID" sz="2000" dirty="0"/>
                    </a:p>
                  </a:txBody>
                  <a:tcPr/>
                </a:tc>
              </a:tr>
              <a:tr h="882307">
                <a:tc>
                  <a:txBody>
                    <a:bodyPr/>
                    <a:lstStyle/>
                    <a:p>
                      <a:r>
                        <a:rPr lang="id-ID" sz="2000" kern="1200" dirty="0" smtClean="0">
                          <a:solidFill>
                            <a:schemeClr val="dk1"/>
                          </a:solidFill>
                          <a:latin typeface="+mn-lt"/>
                          <a:ea typeface="+mn-ea"/>
                          <a:cs typeface="+mn-cs"/>
                        </a:rPr>
                        <a:t>Sanitasi dan Higiene industri kecil (Industri makanan)</a:t>
                      </a:r>
                      <a:endParaRPr lang="id-ID" sz="2000" dirty="0"/>
                    </a:p>
                  </a:txBody>
                  <a:tcPr/>
                </a:tc>
                <a:tc>
                  <a:txBody>
                    <a:bodyPr/>
                    <a:lstStyle/>
                    <a:p>
                      <a:r>
                        <a:rPr lang="id-ID" sz="2000" kern="1200" dirty="0" smtClean="0">
                          <a:solidFill>
                            <a:schemeClr val="dk1"/>
                          </a:solidFill>
                          <a:latin typeface="+mn-lt"/>
                          <a:ea typeface="+mn-ea"/>
                          <a:cs typeface="+mn-cs"/>
                        </a:rPr>
                        <a:t>Sanitasi dan Higiene industri kecil</a:t>
                      </a:r>
                      <a:endParaRPr lang="id-ID" sz="2000" dirty="0"/>
                    </a:p>
                  </a:txBody>
                  <a:tcPr/>
                </a:tc>
              </a:tr>
              <a:tr h="617615">
                <a:tc>
                  <a:txBody>
                    <a:bodyPr/>
                    <a:lstStyle/>
                    <a:p>
                      <a:r>
                        <a:rPr lang="id-ID" sz="2000" kern="1200" dirty="0" smtClean="0">
                          <a:solidFill>
                            <a:schemeClr val="dk1"/>
                          </a:solidFill>
                          <a:latin typeface="+mn-lt"/>
                          <a:ea typeface="+mn-ea"/>
                          <a:cs typeface="+mn-cs"/>
                        </a:rPr>
                        <a:t>Sanitasi dan Higiene Industri Tekstil</a:t>
                      </a:r>
                      <a:endParaRPr lang="id-ID" sz="2000" dirty="0"/>
                    </a:p>
                  </a:txBody>
                  <a:tcPr/>
                </a:tc>
                <a:tc>
                  <a:txBody>
                    <a:bodyPr/>
                    <a:lstStyle/>
                    <a:p>
                      <a:r>
                        <a:rPr lang="id-ID" sz="2000" kern="1200" dirty="0" smtClean="0">
                          <a:solidFill>
                            <a:schemeClr val="dk1"/>
                          </a:solidFill>
                          <a:latin typeface="+mn-lt"/>
                          <a:ea typeface="+mn-ea"/>
                          <a:cs typeface="+mn-cs"/>
                        </a:rPr>
                        <a:t>Sanitasi dan Higiene Industri Tekstil</a:t>
                      </a:r>
                      <a:endParaRPr lang="id-ID" sz="2000" dirty="0"/>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85720" y="0"/>
          <a:ext cx="8858280" cy="6572272"/>
        </p:xfrm>
        <a:graphic>
          <a:graphicData uri="http://schemas.openxmlformats.org/drawingml/2006/table">
            <a:tbl>
              <a:tblPr firstRow="1" bandRow="1">
                <a:tableStyleId>{5C22544A-7EE6-4342-B048-85BDC9FD1C3A}</a:tableStyleId>
              </a:tblPr>
              <a:tblGrid>
                <a:gridCol w="4429140"/>
                <a:gridCol w="4429140"/>
              </a:tblGrid>
              <a:tr h="972822">
                <a:tc>
                  <a:txBody>
                    <a:bodyPr/>
                    <a:lstStyle/>
                    <a:p>
                      <a:r>
                        <a:rPr lang="id-ID" sz="3200" dirty="0" smtClean="0"/>
                        <a:t>Materi</a:t>
                      </a:r>
                      <a:endParaRPr lang="id-ID" sz="3200" dirty="0"/>
                    </a:p>
                  </a:txBody>
                  <a:tcPr/>
                </a:tc>
                <a:tc>
                  <a:txBody>
                    <a:bodyPr/>
                    <a:lstStyle/>
                    <a:p>
                      <a:r>
                        <a:rPr lang="id-ID" sz="3200" dirty="0" smtClean="0"/>
                        <a:t>Pokok</a:t>
                      </a:r>
                      <a:r>
                        <a:rPr lang="id-ID" sz="3200" baseline="0" dirty="0" smtClean="0"/>
                        <a:t> Bahasan</a:t>
                      </a:r>
                      <a:endParaRPr lang="id-ID" sz="3200" dirty="0"/>
                    </a:p>
                  </a:txBody>
                  <a:tcPr/>
                </a:tc>
              </a:tr>
              <a:tr h="1212897">
                <a:tc>
                  <a:txBody>
                    <a:bodyPr/>
                    <a:lstStyle/>
                    <a:p>
                      <a:r>
                        <a:rPr lang="id-ID" sz="2400" kern="1200" dirty="0" smtClean="0">
                          <a:solidFill>
                            <a:schemeClr val="dk1"/>
                          </a:solidFill>
                          <a:latin typeface="+mn-lt"/>
                          <a:ea typeface="+mn-ea"/>
                          <a:cs typeface="+mn-cs"/>
                        </a:rPr>
                        <a:t>Sanitasi dan Higiene industri mesin</a:t>
                      </a:r>
                      <a:endParaRPr lang="id-ID" sz="2400" dirty="0"/>
                    </a:p>
                  </a:txBody>
                  <a:tcPr/>
                </a:tc>
                <a:tc>
                  <a:txBody>
                    <a:bodyPr/>
                    <a:lstStyle/>
                    <a:p>
                      <a:r>
                        <a:rPr lang="id-ID" sz="2400" kern="1200" dirty="0" smtClean="0">
                          <a:solidFill>
                            <a:schemeClr val="dk1"/>
                          </a:solidFill>
                          <a:latin typeface="+mn-lt"/>
                          <a:ea typeface="+mn-ea"/>
                          <a:cs typeface="+mn-cs"/>
                        </a:rPr>
                        <a:t>Sanitasi dan Higiene industri mesin</a:t>
                      </a:r>
                      <a:endParaRPr lang="id-ID" sz="2400" dirty="0"/>
                    </a:p>
                  </a:txBody>
                  <a:tcPr/>
                </a:tc>
              </a:tr>
              <a:tr h="1262129">
                <a:tc>
                  <a:txBody>
                    <a:bodyPr/>
                    <a:lstStyle/>
                    <a:p>
                      <a:r>
                        <a:rPr lang="id-ID" sz="2400" kern="1200" dirty="0" smtClean="0">
                          <a:solidFill>
                            <a:schemeClr val="dk1"/>
                          </a:solidFill>
                          <a:latin typeface="+mn-lt"/>
                          <a:ea typeface="+mn-ea"/>
                          <a:cs typeface="+mn-cs"/>
                        </a:rPr>
                        <a:t>Sanitasi dan Higiene industri kimia (beberapa tempat umum)</a:t>
                      </a:r>
                      <a:endParaRPr lang="id-ID" sz="2400" dirty="0"/>
                    </a:p>
                  </a:txBody>
                  <a:tcPr/>
                </a:tc>
                <a:tc>
                  <a:txBody>
                    <a:bodyPr/>
                    <a:lstStyle/>
                    <a:p>
                      <a:r>
                        <a:rPr lang="id-ID" sz="2400" kern="1200" dirty="0" smtClean="0">
                          <a:solidFill>
                            <a:schemeClr val="dk1"/>
                          </a:solidFill>
                          <a:latin typeface="+mn-lt"/>
                          <a:ea typeface="+mn-ea"/>
                          <a:cs typeface="+mn-cs"/>
                        </a:rPr>
                        <a:t>Sanitasi dan Higiene industri kimia(2 pertemuan)</a:t>
                      </a:r>
                      <a:endParaRPr lang="id-ID" sz="2400" dirty="0"/>
                    </a:p>
                  </a:txBody>
                  <a:tcPr/>
                </a:tc>
              </a:tr>
              <a:tr h="1562212">
                <a:tc>
                  <a:txBody>
                    <a:bodyPr/>
                    <a:lstStyle/>
                    <a:p>
                      <a:pPr>
                        <a:lnSpc>
                          <a:spcPct val="115000"/>
                        </a:lnSpc>
                        <a:spcAft>
                          <a:spcPts val="0"/>
                        </a:spcAft>
                      </a:pPr>
                      <a:r>
                        <a:rPr lang="id-ID" sz="2400" dirty="0">
                          <a:latin typeface="Arial"/>
                          <a:ea typeface="Calibri"/>
                        </a:rPr>
                        <a:t>Sanitasi dan Higiene tempat-tempat </a:t>
                      </a:r>
                      <a:r>
                        <a:rPr lang="id-ID" sz="2400" dirty="0" smtClean="0">
                          <a:latin typeface="Arial"/>
                          <a:ea typeface="Calibri"/>
                        </a:rPr>
                        <a:t>umum Hotel</a:t>
                      </a:r>
                      <a:endParaRPr lang="id-ID" sz="2400" dirty="0">
                        <a:latin typeface="Arial"/>
                        <a:ea typeface="Calibri"/>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id-ID" sz="2400" dirty="0" smtClean="0">
                          <a:latin typeface="Arial"/>
                          <a:ea typeface="Calibri"/>
                        </a:rPr>
                        <a:t>Sanitasi dan Higiene tempat-tempat umum Hotel</a:t>
                      </a:r>
                    </a:p>
                    <a:p>
                      <a:pPr>
                        <a:lnSpc>
                          <a:spcPct val="115000"/>
                        </a:lnSpc>
                        <a:spcAft>
                          <a:spcPts val="0"/>
                        </a:spcAft>
                      </a:pPr>
                      <a:endParaRPr lang="id-ID" sz="2400" dirty="0">
                        <a:latin typeface="Arial"/>
                        <a:ea typeface="Calibri"/>
                      </a:endParaRPr>
                    </a:p>
                  </a:txBody>
                  <a:tcPr marL="68580" marR="68580" marT="0" marB="0"/>
                </a:tc>
              </a:tr>
              <a:tr h="1562212">
                <a:tc>
                  <a:txBody>
                    <a:bodyPr/>
                    <a:lstStyle/>
                    <a:p>
                      <a:pPr>
                        <a:lnSpc>
                          <a:spcPct val="115000"/>
                        </a:lnSpc>
                        <a:spcAft>
                          <a:spcPts val="0"/>
                        </a:spcAft>
                      </a:pPr>
                      <a:r>
                        <a:rPr lang="id-ID" sz="2400" dirty="0">
                          <a:latin typeface="Arial"/>
                          <a:ea typeface="Calibri"/>
                        </a:rPr>
                        <a:t>Sanitasi dan Higiene tempat-tempat umum  </a:t>
                      </a:r>
                      <a:r>
                        <a:rPr lang="id-ID" sz="2400" dirty="0" smtClean="0">
                          <a:latin typeface="Arial"/>
                          <a:ea typeface="Calibri"/>
                        </a:rPr>
                        <a:t>Bandara, pelabuhan, stasiun, terminal</a:t>
                      </a:r>
                      <a:endParaRPr lang="id-ID" sz="2400" dirty="0">
                        <a:latin typeface="Arial"/>
                        <a:ea typeface="Calibri"/>
                      </a:endParaRPr>
                    </a:p>
                  </a:txBody>
                  <a:tcPr marL="68580" marR="68580" marT="0" marB="0"/>
                </a:tc>
                <a:tc>
                  <a:txBody>
                    <a:bodyPr/>
                    <a:lstStyle/>
                    <a:p>
                      <a:pPr>
                        <a:lnSpc>
                          <a:spcPct val="115000"/>
                        </a:lnSpc>
                        <a:spcAft>
                          <a:spcPts val="0"/>
                        </a:spcAft>
                      </a:pPr>
                      <a:r>
                        <a:rPr lang="id-ID" sz="2400" dirty="0">
                          <a:latin typeface="Arial"/>
                          <a:ea typeface="Calibri"/>
                        </a:rPr>
                        <a:t>Sanitasi dan Higiene tempat-tempat umum  </a:t>
                      </a:r>
                      <a:r>
                        <a:rPr lang="id-ID" sz="2400" dirty="0" smtClean="0">
                          <a:latin typeface="Arial"/>
                          <a:ea typeface="Calibri"/>
                        </a:rPr>
                        <a:t>Bandara pelabuhan, stasiun, terminal</a:t>
                      </a:r>
                      <a:endParaRPr lang="id-ID" sz="2400" dirty="0">
                        <a:latin typeface="Arial"/>
                        <a:ea typeface="Calibri"/>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2700338" y="0"/>
            <a:ext cx="4343400" cy="674031"/>
          </a:xfrm>
          <a:prstGeom prst="rect">
            <a:avLst/>
          </a:prstGeom>
          <a:solidFill>
            <a:schemeClr val="accent1"/>
          </a:solidFill>
          <a:ln w="38100" cmpd="dbl">
            <a:solidFill>
              <a:schemeClr val="tx1"/>
            </a:solidFill>
            <a:miter lim="800000"/>
            <a:headEnd/>
            <a:tailEnd/>
          </a:ln>
          <a:effectLst/>
        </p:spPr>
        <p:txBody>
          <a:bodyPr>
            <a:spAutoFit/>
          </a:bodyPr>
          <a:lstStyle/>
          <a:p>
            <a:pPr algn="ctr" eaLnBrk="1" hangingPunct="1">
              <a:spcBef>
                <a:spcPct val="50000"/>
              </a:spcBef>
              <a:defRPr/>
            </a:pPr>
            <a:r>
              <a:rPr kumimoji="0" lang="en-US" b="1" dirty="0">
                <a:solidFill>
                  <a:schemeClr val="bg1"/>
                </a:solidFill>
                <a:effectLst>
                  <a:outerShdw blurRad="38100" dist="38100" dir="2700000" algn="tl">
                    <a:srgbClr val="000000"/>
                  </a:outerShdw>
                </a:effectLst>
                <a:latin typeface="Comic Sans MS" pitchFamily="66" charset="0"/>
              </a:rPr>
              <a:t>PERBEDAAN </a:t>
            </a:r>
          </a:p>
          <a:p>
            <a:pPr algn="ctr" eaLnBrk="1" hangingPunct="1">
              <a:spcBef>
                <a:spcPct val="10000"/>
              </a:spcBef>
              <a:defRPr/>
            </a:pPr>
            <a:r>
              <a:rPr kumimoji="0" lang="en-US" b="1" dirty="0">
                <a:solidFill>
                  <a:schemeClr val="bg1"/>
                </a:solidFill>
                <a:effectLst>
                  <a:outerShdw blurRad="38100" dist="38100" dir="2700000" algn="tl">
                    <a:srgbClr val="000000"/>
                  </a:outerShdw>
                </a:effectLst>
                <a:latin typeface="Comic Sans MS" pitchFamily="66" charset="0"/>
              </a:rPr>
              <a:t>HYGIENE &amp; </a:t>
            </a:r>
            <a:r>
              <a:rPr kumimoji="0" lang="en-US" b="1" dirty="0" smtClean="0">
                <a:solidFill>
                  <a:schemeClr val="bg1"/>
                </a:solidFill>
                <a:effectLst>
                  <a:outerShdw blurRad="38100" dist="38100" dir="2700000" algn="tl">
                    <a:srgbClr val="000000"/>
                  </a:outerShdw>
                </a:effectLst>
                <a:latin typeface="Comic Sans MS" pitchFamily="66" charset="0"/>
              </a:rPr>
              <a:t>SANITASI</a:t>
            </a:r>
            <a:endParaRPr kumimoji="0" lang="en-US" b="1" dirty="0">
              <a:solidFill>
                <a:schemeClr val="bg1"/>
              </a:solidFill>
              <a:effectLst>
                <a:outerShdw blurRad="38100" dist="38100" dir="2700000" algn="tl">
                  <a:srgbClr val="000000"/>
                </a:outerShdw>
              </a:effectLst>
              <a:latin typeface="Comic Sans MS" pitchFamily="66" charset="0"/>
            </a:endParaRPr>
          </a:p>
        </p:txBody>
      </p:sp>
      <p:sp>
        <p:nvSpPr>
          <p:cNvPr id="2132995" name="Text Box 1027"/>
          <p:cNvSpPr txBox="1">
            <a:spLocks noChangeArrowheads="1"/>
          </p:cNvSpPr>
          <p:nvPr/>
        </p:nvSpPr>
        <p:spPr bwMode="auto">
          <a:xfrm>
            <a:off x="457200" y="919163"/>
            <a:ext cx="2293938" cy="488950"/>
          </a:xfrm>
          <a:prstGeom prst="rect">
            <a:avLst/>
          </a:prstGeom>
          <a:noFill/>
          <a:ln w="9525">
            <a:noFill/>
            <a:miter lim="800000"/>
            <a:headEnd/>
            <a:tailEnd/>
          </a:ln>
          <a:effectLst/>
        </p:spPr>
        <p:txBody>
          <a:bodyPr wrap="none">
            <a:spAutoFit/>
          </a:bodyPr>
          <a:lstStyle/>
          <a:p>
            <a:pPr eaLnBrk="1" hangingPunct="1">
              <a:defRPr/>
            </a:pPr>
            <a:r>
              <a:rPr kumimoji="0" lang="en-US" sz="2600" b="1">
                <a:effectLst>
                  <a:outerShdw blurRad="38100" dist="38100" dir="2700000" algn="tl">
                    <a:srgbClr val="C0C0C0"/>
                  </a:outerShdw>
                </a:effectLst>
                <a:latin typeface="Comic Sans MS" pitchFamily="66" charset="0"/>
              </a:rPr>
              <a:t>   Hygiene</a:t>
            </a:r>
            <a:r>
              <a:rPr kumimoji="0" lang="en-US" b="1">
                <a:effectLst>
                  <a:outerShdw blurRad="38100" dist="38100" dir="2700000" algn="tl">
                    <a:srgbClr val="C0C0C0"/>
                  </a:outerShdw>
                </a:effectLst>
                <a:latin typeface="Comic Sans MS" pitchFamily="66" charset="0"/>
              </a:rPr>
              <a:t> ? </a:t>
            </a:r>
          </a:p>
        </p:txBody>
      </p:sp>
      <p:sp>
        <p:nvSpPr>
          <p:cNvPr id="35844" name="Text Box 4" descr="Weave"/>
          <p:cNvSpPr txBox="1">
            <a:spLocks noChangeArrowheads="1"/>
          </p:cNvSpPr>
          <p:nvPr/>
        </p:nvSpPr>
        <p:spPr bwMode="auto">
          <a:xfrm>
            <a:off x="914400" y="1447800"/>
            <a:ext cx="7696200" cy="771525"/>
          </a:xfrm>
          <a:prstGeom prst="rect">
            <a:avLst/>
          </a:prstGeom>
          <a:pattFill prst="weave">
            <a:fgClr>
              <a:schemeClr val="accent1"/>
            </a:fgClr>
            <a:bgClr>
              <a:srgbClr val="FFFFFF"/>
            </a:bgClr>
          </a:pattFill>
          <a:ln w="9525">
            <a:solidFill>
              <a:srgbClr val="996633"/>
            </a:solidFill>
            <a:miter lim="800000"/>
            <a:headEnd/>
            <a:tailEnd/>
          </a:ln>
          <a:effectLst/>
        </p:spPr>
        <p:txBody>
          <a:bodyPr>
            <a:spAutoFit/>
          </a:bodyPr>
          <a:lstStyle/>
          <a:p>
            <a:pPr>
              <a:spcBef>
                <a:spcPct val="15000"/>
              </a:spcBef>
              <a:defRPr/>
            </a:pPr>
            <a:r>
              <a:rPr kumimoji="0" lang="en-US" sz="2200" b="1">
                <a:solidFill>
                  <a:srgbClr val="663300"/>
                </a:solidFill>
                <a:effectLst>
                  <a:outerShdw blurRad="38100" dist="38100" dir="2700000" algn="tl">
                    <a:srgbClr val="C0C0C0"/>
                  </a:outerShdw>
                </a:effectLst>
                <a:latin typeface="Comic Sans MS" pitchFamily="66" charset="0"/>
                <a:sym typeface="Monotype Sorts" pitchFamily="2" charset="2"/>
              </a:rPr>
              <a:t>Upaya kesehatan dalam memelihara dan melindungi kebersihan subyeknya, misalnya:</a:t>
            </a:r>
            <a:endParaRPr kumimoji="0" lang="en-US" sz="2200" b="1">
              <a:solidFill>
                <a:schemeClr val="tx2"/>
              </a:solidFill>
              <a:effectLst>
                <a:outerShdw blurRad="38100" dist="38100" dir="2700000" algn="tl">
                  <a:srgbClr val="C0C0C0"/>
                </a:outerShdw>
              </a:effectLst>
              <a:latin typeface="Comic Sans MS" pitchFamily="66" charset="0"/>
              <a:sym typeface="Monotype Sorts" pitchFamily="2" charset="2"/>
            </a:endParaRPr>
          </a:p>
        </p:txBody>
      </p:sp>
      <p:sp>
        <p:nvSpPr>
          <p:cNvPr id="35845" name="Text Box 5" descr="Weave"/>
          <p:cNvSpPr txBox="1">
            <a:spLocks noChangeArrowheads="1"/>
          </p:cNvSpPr>
          <p:nvPr/>
        </p:nvSpPr>
        <p:spPr bwMode="auto">
          <a:xfrm>
            <a:off x="914400" y="2209800"/>
            <a:ext cx="7696200" cy="4524375"/>
          </a:xfrm>
          <a:prstGeom prst="rect">
            <a:avLst/>
          </a:prstGeom>
          <a:pattFill prst="weave">
            <a:fgClr>
              <a:schemeClr val="accent1"/>
            </a:fgClr>
            <a:bgClr>
              <a:srgbClr val="FFFFFF"/>
            </a:bgClr>
          </a:pattFill>
          <a:ln w="9525">
            <a:solidFill>
              <a:srgbClr val="996633"/>
            </a:solidFill>
            <a:miter lim="800000"/>
            <a:headEnd/>
            <a:tailEnd/>
          </a:ln>
          <a:effectLst>
            <a:outerShdw dist="107763" dir="2700000" algn="ctr" rotWithShape="0">
              <a:srgbClr val="808080"/>
            </a:outerShdw>
          </a:effectLst>
        </p:spPr>
        <p:txBody>
          <a:bodyPr>
            <a:spAutoFit/>
          </a:bodyPr>
          <a:lstStyle/>
          <a:p>
            <a:pPr marL="342900" indent="-342900">
              <a:spcBef>
                <a:spcPct val="30000"/>
              </a:spcBef>
              <a:buFontTx/>
              <a:buChar char="•"/>
              <a:defRPr/>
            </a:pPr>
            <a:r>
              <a:rPr kumimoji="0" lang="en-US" sz="2000" b="1">
                <a:solidFill>
                  <a:schemeClr val="tx2"/>
                </a:solidFill>
                <a:effectLst>
                  <a:outerShdw blurRad="38100" dist="38100" dir="2700000" algn="tl">
                    <a:srgbClr val="C0C0C0"/>
                  </a:outerShdw>
                </a:effectLst>
                <a:latin typeface="Comic Sans MS" pitchFamily="66" charset="0"/>
                <a:sym typeface="Monotype Sorts" pitchFamily="2" charset="2"/>
              </a:rPr>
              <a:t>Kebiasaan mencuci tangan untuk memelihara dan melindungi kebersihan tangan.</a:t>
            </a:r>
          </a:p>
          <a:p>
            <a:pPr marL="342900" indent="-342900">
              <a:spcBef>
                <a:spcPct val="30000"/>
              </a:spcBef>
              <a:buFontTx/>
              <a:buChar char="•"/>
              <a:defRPr/>
            </a:pPr>
            <a:r>
              <a:rPr kumimoji="0" lang="en-US" sz="2000" b="1">
                <a:solidFill>
                  <a:schemeClr val="tx2"/>
                </a:solidFill>
                <a:effectLst>
                  <a:outerShdw blurRad="38100" dist="38100" dir="2700000" algn="tl">
                    <a:srgbClr val="C0C0C0"/>
                  </a:outerShdw>
                </a:effectLst>
                <a:latin typeface="Comic Sans MS" pitchFamily="66" charset="0"/>
                <a:sym typeface="Monotype Sorts" pitchFamily="2" charset="2"/>
              </a:rPr>
              <a:t>Mandi sebelum pulang kerja untuk melindungi &amp; memelihara kebersihan badan setelah berada di luar tempat kerja.</a:t>
            </a:r>
          </a:p>
          <a:p>
            <a:pPr marL="342900" indent="-342900">
              <a:spcBef>
                <a:spcPct val="30000"/>
              </a:spcBef>
              <a:buFontTx/>
              <a:buChar char="•"/>
              <a:defRPr/>
            </a:pPr>
            <a:r>
              <a:rPr kumimoji="0" lang="en-US" sz="2000" b="1">
                <a:solidFill>
                  <a:schemeClr val="tx2"/>
                </a:solidFill>
                <a:effectLst>
                  <a:outerShdw blurRad="38100" dist="38100" dir="2700000" algn="tl">
                    <a:srgbClr val="C0C0C0"/>
                  </a:outerShdw>
                </a:effectLst>
                <a:latin typeface="Comic Sans MS" pitchFamily="66" charset="0"/>
                <a:sym typeface="Monotype Sorts" pitchFamily="2" charset="2"/>
              </a:rPr>
              <a:t>Membuang bagian makanan yg rusak untuk melindungi keutuhan makanan secara keseluruhan.</a:t>
            </a:r>
          </a:p>
          <a:p>
            <a:pPr marL="342900" indent="-342900">
              <a:spcBef>
                <a:spcPct val="30000"/>
              </a:spcBef>
              <a:buFontTx/>
              <a:buChar char="•"/>
              <a:defRPr/>
            </a:pPr>
            <a:r>
              <a:rPr kumimoji="0" lang="en-US" sz="2000" b="1">
                <a:solidFill>
                  <a:schemeClr val="tx2"/>
                </a:solidFill>
                <a:effectLst>
                  <a:outerShdw blurRad="38100" dist="38100" dir="2700000" algn="tl">
                    <a:srgbClr val="C0C0C0"/>
                  </a:outerShdw>
                </a:effectLst>
                <a:latin typeface="Comic Sans MS" pitchFamily="66" charset="0"/>
                <a:sym typeface="Monotype Sorts" pitchFamily="2" charset="2"/>
              </a:rPr>
              <a:t>Mandi minimal 2 kali sehari dalam memelihara &amp; melindungi kebersihan badan.</a:t>
            </a:r>
          </a:p>
          <a:p>
            <a:pPr marL="342900" indent="-342900">
              <a:spcBef>
                <a:spcPct val="30000"/>
              </a:spcBef>
              <a:buFontTx/>
              <a:buChar char="•"/>
              <a:defRPr/>
            </a:pPr>
            <a:r>
              <a:rPr kumimoji="0" lang="en-US" sz="2000" b="1">
                <a:solidFill>
                  <a:schemeClr val="tx2"/>
                </a:solidFill>
                <a:effectLst>
                  <a:outerShdw blurRad="38100" dist="38100" dir="2700000" algn="tl">
                    <a:srgbClr val="C0C0C0"/>
                  </a:outerShdw>
                </a:effectLst>
                <a:latin typeface="Comic Sans MS" pitchFamily="66" charset="0"/>
                <a:sym typeface="Monotype Sorts" pitchFamily="2" charset="2"/>
              </a:rPr>
              <a:t>Tidak merokok sambil bekerja (dgn makanan) dalam memelihara &amp; melindungi kebersihan makanan.</a:t>
            </a:r>
          </a:p>
          <a:p>
            <a:pPr marL="342900" indent="-342900">
              <a:spcBef>
                <a:spcPct val="30000"/>
              </a:spcBef>
              <a:buFontTx/>
              <a:buChar char="•"/>
              <a:defRPr/>
            </a:pPr>
            <a:r>
              <a:rPr kumimoji="0" lang="en-US" sz="2000" b="1">
                <a:solidFill>
                  <a:schemeClr val="tx2"/>
                </a:solidFill>
                <a:effectLst>
                  <a:outerShdw blurRad="38100" dist="38100" dir="2700000" algn="tl">
                    <a:srgbClr val="C0C0C0"/>
                  </a:outerShdw>
                </a:effectLst>
                <a:latin typeface="Comic Sans MS" pitchFamily="66" charset="0"/>
                <a:sym typeface="Monotype Sorts" pitchFamily="2" charset="2"/>
              </a:rPr>
              <a:t>Menggunakan masker di tempat kerja yg berdebu untuk memelihara dan melindungi tubuh dari paparan debu.</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3"/>
          <p:cNvSpPr txBox="1">
            <a:spLocks noChangeArrowheads="1"/>
          </p:cNvSpPr>
          <p:nvPr/>
        </p:nvSpPr>
        <p:spPr bwMode="auto">
          <a:xfrm>
            <a:off x="457200" y="995363"/>
            <a:ext cx="2355850" cy="488950"/>
          </a:xfrm>
          <a:prstGeom prst="rect">
            <a:avLst/>
          </a:prstGeom>
          <a:noFill/>
          <a:ln w="9525">
            <a:noFill/>
            <a:miter lim="800000"/>
            <a:headEnd/>
            <a:tailEnd/>
          </a:ln>
          <a:effectLst/>
        </p:spPr>
        <p:txBody>
          <a:bodyPr wrap="none">
            <a:spAutoFit/>
          </a:bodyPr>
          <a:lstStyle/>
          <a:p>
            <a:pPr eaLnBrk="1" hangingPunct="1">
              <a:defRPr/>
            </a:pPr>
            <a:r>
              <a:rPr kumimoji="0" lang="en-US" sz="2600" b="1">
                <a:effectLst>
                  <a:outerShdw blurRad="38100" dist="38100" dir="2700000" algn="tl">
                    <a:srgbClr val="C0C0C0"/>
                  </a:outerShdw>
                </a:effectLst>
                <a:latin typeface="Comic Sans MS" pitchFamily="66" charset="0"/>
              </a:rPr>
              <a:t>   Sanitasi ? </a:t>
            </a:r>
          </a:p>
        </p:txBody>
      </p:sp>
      <p:sp>
        <p:nvSpPr>
          <p:cNvPr id="36868" name="Text Box 4" descr="Weave"/>
          <p:cNvSpPr txBox="1">
            <a:spLocks noChangeArrowheads="1"/>
          </p:cNvSpPr>
          <p:nvPr/>
        </p:nvSpPr>
        <p:spPr bwMode="auto">
          <a:xfrm>
            <a:off x="914400" y="1600200"/>
            <a:ext cx="7924800" cy="771525"/>
          </a:xfrm>
          <a:prstGeom prst="rect">
            <a:avLst/>
          </a:prstGeom>
          <a:pattFill prst="weave">
            <a:fgClr>
              <a:schemeClr val="accent1"/>
            </a:fgClr>
            <a:bgClr>
              <a:srgbClr val="FFFFFF"/>
            </a:bgClr>
          </a:pattFill>
          <a:ln w="9525">
            <a:solidFill>
              <a:srgbClr val="996633"/>
            </a:solidFill>
            <a:miter lim="800000"/>
            <a:headEnd/>
            <a:tailEnd/>
          </a:ln>
          <a:effectLst/>
        </p:spPr>
        <p:txBody>
          <a:bodyPr>
            <a:spAutoFit/>
          </a:bodyPr>
          <a:lstStyle/>
          <a:p>
            <a:pPr>
              <a:spcBef>
                <a:spcPct val="15000"/>
              </a:spcBef>
              <a:defRPr/>
            </a:pPr>
            <a:r>
              <a:rPr kumimoji="0" lang="en-US" sz="2200" b="1">
                <a:solidFill>
                  <a:schemeClr val="tx2"/>
                </a:solidFill>
                <a:effectLst>
                  <a:outerShdw blurRad="38100" dist="38100" dir="2700000" algn="tl">
                    <a:srgbClr val="C0C0C0"/>
                  </a:outerShdw>
                </a:effectLst>
                <a:latin typeface="Comic Sans MS" pitchFamily="66" charset="0"/>
                <a:sym typeface="Monotype Sorts" pitchFamily="2" charset="2"/>
              </a:rPr>
              <a:t>Upaya kesehatan dgn cara memelihara dan melindungi kebersihan lingkungan dari subyeknya, misalnya:   </a:t>
            </a:r>
            <a:endParaRPr kumimoji="0" lang="en-US" sz="2200" b="1">
              <a:solidFill>
                <a:srgbClr val="660066"/>
              </a:solidFill>
              <a:effectLst>
                <a:outerShdw blurRad="38100" dist="38100" dir="2700000" algn="tl">
                  <a:srgbClr val="C0C0C0"/>
                </a:outerShdw>
              </a:effectLst>
              <a:latin typeface="Comic Sans MS" pitchFamily="66" charset="0"/>
              <a:sym typeface="Monotype Sorts" pitchFamily="2" charset="2"/>
            </a:endParaRPr>
          </a:p>
        </p:txBody>
      </p:sp>
      <p:sp>
        <p:nvSpPr>
          <p:cNvPr id="36869" name="Text Box 5" descr="Weave"/>
          <p:cNvSpPr txBox="1">
            <a:spLocks noChangeArrowheads="1"/>
          </p:cNvSpPr>
          <p:nvPr/>
        </p:nvSpPr>
        <p:spPr bwMode="auto">
          <a:xfrm>
            <a:off x="914400" y="2362200"/>
            <a:ext cx="7924800" cy="4184650"/>
          </a:xfrm>
          <a:prstGeom prst="rect">
            <a:avLst/>
          </a:prstGeom>
          <a:pattFill prst="weave">
            <a:fgClr>
              <a:schemeClr val="accent1"/>
            </a:fgClr>
            <a:bgClr>
              <a:srgbClr val="FFFFFF"/>
            </a:bgClr>
          </a:pattFill>
          <a:ln w="9525">
            <a:solidFill>
              <a:srgbClr val="996633"/>
            </a:solidFill>
            <a:miter lim="800000"/>
            <a:headEnd/>
            <a:tailEnd/>
          </a:ln>
          <a:effectLst>
            <a:outerShdw dist="107763" dir="2700000" algn="ctr" rotWithShape="0">
              <a:srgbClr val="808080"/>
            </a:outerShdw>
          </a:effectLst>
        </p:spPr>
        <p:txBody>
          <a:bodyPr>
            <a:spAutoFit/>
          </a:bodyPr>
          <a:lstStyle/>
          <a:p>
            <a:pPr marL="288925" indent="-288925">
              <a:spcBef>
                <a:spcPct val="35000"/>
              </a:spcBef>
              <a:buFontTx/>
              <a:buChar char="•"/>
              <a:defRPr/>
            </a:pPr>
            <a:r>
              <a:rPr kumimoji="0" lang="en-US" sz="2000" b="1" dirty="0" err="1">
                <a:solidFill>
                  <a:srgbClr val="990099"/>
                </a:solidFill>
                <a:effectLst>
                  <a:outerShdw blurRad="38100" dist="38100" dir="2700000" algn="tl">
                    <a:srgbClr val="C0C0C0"/>
                  </a:outerShdw>
                </a:effectLst>
                <a:latin typeface="Comic Sans MS" pitchFamily="66" charset="0"/>
                <a:sym typeface="Monotype Sorts" pitchFamily="2" charset="2"/>
              </a:rPr>
              <a:t>Menyediakan</a:t>
            </a:r>
            <a:r>
              <a:rPr kumimoji="0" lang="en-US" sz="2000" b="1" dirty="0">
                <a:solidFill>
                  <a:srgbClr val="990099"/>
                </a:solidFill>
                <a:effectLst>
                  <a:outerShdw blurRad="38100" dist="38100" dir="2700000" algn="tl">
                    <a:srgbClr val="C0C0C0"/>
                  </a:outerShdw>
                </a:effectLst>
                <a:latin typeface="Comic Sans MS" pitchFamily="66" charset="0"/>
                <a:sym typeface="Monotype Sorts" pitchFamily="2" charset="2"/>
              </a:rPr>
              <a:t> air </a:t>
            </a:r>
            <a:r>
              <a:rPr kumimoji="0" lang="en-US" sz="2000" b="1" dirty="0" err="1">
                <a:solidFill>
                  <a:srgbClr val="990099"/>
                </a:solidFill>
                <a:effectLst>
                  <a:outerShdw blurRad="38100" dist="38100" dir="2700000" algn="tl">
                    <a:srgbClr val="C0C0C0"/>
                  </a:outerShdw>
                </a:effectLst>
                <a:latin typeface="Comic Sans MS" pitchFamily="66" charset="0"/>
                <a:sym typeface="Monotype Sorts" pitchFamily="2" charset="2"/>
              </a:rPr>
              <a:t>bersih</a:t>
            </a:r>
            <a:r>
              <a:rPr kumimoji="0" lang="en-US" sz="2000" b="1" dirty="0">
                <a:solidFill>
                  <a:srgbClr val="990099"/>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990099"/>
                </a:solidFill>
                <a:effectLst>
                  <a:outerShdw blurRad="38100" dist="38100" dir="2700000" algn="tl">
                    <a:srgbClr val="C0C0C0"/>
                  </a:outerShdw>
                </a:effectLst>
                <a:latin typeface="Comic Sans MS" pitchFamily="66" charset="0"/>
                <a:sym typeface="Monotype Sorts" pitchFamily="2" charset="2"/>
              </a:rPr>
              <a:t>di</a:t>
            </a:r>
            <a:r>
              <a:rPr kumimoji="0" lang="en-US" sz="2000" b="1" dirty="0">
                <a:solidFill>
                  <a:srgbClr val="990099"/>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990099"/>
                </a:solidFill>
                <a:effectLst>
                  <a:outerShdw blurRad="38100" dist="38100" dir="2700000" algn="tl">
                    <a:srgbClr val="C0C0C0"/>
                  </a:outerShdw>
                </a:effectLst>
                <a:latin typeface="Comic Sans MS" pitchFamily="66" charset="0"/>
                <a:sym typeface="Monotype Sorts" pitchFamily="2" charset="2"/>
              </a:rPr>
              <a:t>industri</a:t>
            </a:r>
            <a:r>
              <a:rPr kumimoji="0" lang="en-US" sz="2000" b="1" dirty="0">
                <a:solidFill>
                  <a:srgbClr val="990099"/>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990099"/>
                </a:solidFill>
                <a:effectLst>
                  <a:outerShdw blurRad="38100" dist="38100" dir="2700000" algn="tl">
                    <a:srgbClr val="C0C0C0"/>
                  </a:outerShdw>
                </a:effectLst>
                <a:latin typeface="Comic Sans MS" pitchFamily="66" charset="0"/>
                <a:sym typeface="Monotype Sorts" pitchFamily="2" charset="2"/>
              </a:rPr>
              <a:t>utk</a:t>
            </a:r>
            <a:r>
              <a:rPr kumimoji="0" lang="en-US" sz="2000" b="1" dirty="0">
                <a:solidFill>
                  <a:srgbClr val="990099"/>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990099"/>
                </a:solidFill>
                <a:effectLst>
                  <a:outerShdw blurRad="38100" dist="38100" dir="2700000" algn="tl">
                    <a:srgbClr val="C0C0C0"/>
                  </a:outerShdw>
                </a:effectLst>
                <a:latin typeface="Comic Sans MS" pitchFamily="66" charset="0"/>
                <a:sym typeface="Monotype Sorts" pitchFamily="2" charset="2"/>
              </a:rPr>
              <a:t>mencuci</a:t>
            </a:r>
            <a:r>
              <a:rPr kumimoji="0" lang="en-US" sz="2000" b="1" dirty="0">
                <a:solidFill>
                  <a:srgbClr val="990099"/>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990099"/>
                </a:solidFill>
                <a:effectLst>
                  <a:outerShdw blurRad="38100" dist="38100" dir="2700000" algn="tl">
                    <a:srgbClr val="C0C0C0"/>
                  </a:outerShdw>
                </a:effectLst>
                <a:latin typeface="Comic Sans MS" pitchFamily="66" charset="0"/>
                <a:sym typeface="Monotype Sorts" pitchFamily="2" charset="2"/>
              </a:rPr>
              <a:t>tangan</a:t>
            </a:r>
            <a:r>
              <a:rPr kumimoji="0" lang="en-US" sz="2000" b="1" dirty="0">
                <a:solidFill>
                  <a:srgbClr val="000066"/>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000066"/>
                </a:solidFill>
                <a:effectLst>
                  <a:outerShdw blurRad="38100" dist="38100" dir="2700000" algn="tl">
                    <a:srgbClr val="C0C0C0"/>
                  </a:outerShdw>
                </a:effectLst>
                <a:latin typeface="Comic Sans MS" pitchFamily="66" charset="0"/>
                <a:sym typeface="Monotype Sorts" pitchFamily="2" charset="2"/>
              </a:rPr>
              <a:t>dalam</a:t>
            </a:r>
            <a:r>
              <a:rPr kumimoji="0" lang="en-US" sz="2000" b="1" dirty="0">
                <a:solidFill>
                  <a:srgbClr val="000066"/>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000066"/>
                </a:solidFill>
                <a:effectLst>
                  <a:outerShdw blurRad="38100" dist="38100" dir="2700000" algn="tl">
                    <a:srgbClr val="C0C0C0"/>
                  </a:outerShdw>
                </a:effectLst>
                <a:latin typeface="Comic Sans MS" pitchFamily="66" charset="0"/>
                <a:sym typeface="Monotype Sorts" pitchFamily="2" charset="2"/>
              </a:rPr>
              <a:t>memelihara</a:t>
            </a:r>
            <a:r>
              <a:rPr kumimoji="0" lang="en-US" sz="2000" b="1" dirty="0">
                <a:solidFill>
                  <a:srgbClr val="000066"/>
                </a:solidFill>
                <a:effectLst>
                  <a:outerShdw blurRad="38100" dist="38100" dir="2700000" algn="tl">
                    <a:srgbClr val="C0C0C0"/>
                  </a:outerShdw>
                </a:effectLst>
                <a:latin typeface="Comic Sans MS" pitchFamily="66" charset="0"/>
                <a:sym typeface="Monotype Sorts" pitchFamily="2" charset="2"/>
              </a:rPr>
              <a:t> &amp; </a:t>
            </a:r>
            <a:r>
              <a:rPr kumimoji="0" lang="en-US" sz="2000" b="1" dirty="0" err="1">
                <a:solidFill>
                  <a:srgbClr val="000066"/>
                </a:solidFill>
                <a:effectLst>
                  <a:outerShdw blurRad="38100" dist="38100" dir="2700000" algn="tl">
                    <a:srgbClr val="C0C0C0"/>
                  </a:outerShdw>
                </a:effectLst>
                <a:latin typeface="Comic Sans MS" pitchFamily="66" charset="0"/>
                <a:sym typeface="Monotype Sorts" pitchFamily="2" charset="2"/>
              </a:rPr>
              <a:t>melindungi</a:t>
            </a:r>
            <a:r>
              <a:rPr kumimoji="0" lang="en-US" sz="2000" b="1" dirty="0">
                <a:solidFill>
                  <a:srgbClr val="000066"/>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smtClean="0">
                <a:solidFill>
                  <a:srgbClr val="000066"/>
                </a:solidFill>
                <a:effectLst>
                  <a:outerShdw blurRad="38100" dist="38100" dir="2700000" algn="tl">
                    <a:srgbClr val="C0C0C0"/>
                  </a:outerShdw>
                </a:effectLst>
                <a:latin typeface="Comic Sans MS" pitchFamily="66" charset="0"/>
                <a:sym typeface="Monotype Sorts" pitchFamily="2" charset="2"/>
              </a:rPr>
              <a:t>kebersihan</a:t>
            </a:r>
            <a:r>
              <a:rPr kumimoji="0" lang="en-US" sz="2000" b="1" dirty="0" smtClean="0">
                <a:solidFill>
                  <a:srgbClr val="000066"/>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000066"/>
                </a:solidFill>
                <a:effectLst>
                  <a:outerShdw blurRad="38100" dist="38100" dir="2700000" algn="tl">
                    <a:srgbClr val="C0C0C0"/>
                  </a:outerShdw>
                </a:effectLst>
                <a:latin typeface="Comic Sans MS" pitchFamily="66" charset="0"/>
                <a:sym typeface="Monotype Sorts" pitchFamily="2" charset="2"/>
              </a:rPr>
              <a:t>tangan</a:t>
            </a:r>
            <a:r>
              <a:rPr kumimoji="0" lang="en-US" sz="2000" b="1" dirty="0">
                <a:solidFill>
                  <a:srgbClr val="000066"/>
                </a:solidFill>
                <a:effectLst>
                  <a:outerShdw blurRad="38100" dist="38100" dir="2700000" algn="tl">
                    <a:srgbClr val="C0C0C0"/>
                  </a:outerShdw>
                </a:effectLst>
                <a:latin typeface="Comic Sans MS" pitchFamily="66" charset="0"/>
                <a:sym typeface="Monotype Sorts" pitchFamily="2" charset="2"/>
              </a:rPr>
              <a:t>.</a:t>
            </a:r>
          </a:p>
          <a:p>
            <a:pPr marL="288925" indent="-288925">
              <a:spcBef>
                <a:spcPct val="35000"/>
              </a:spcBef>
              <a:buFontTx/>
              <a:buChar char="•"/>
              <a:defRPr/>
            </a:pPr>
            <a:r>
              <a:rPr kumimoji="0" lang="en-US" sz="2000" b="1" dirty="0" err="1">
                <a:solidFill>
                  <a:srgbClr val="990099"/>
                </a:solidFill>
                <a:effectLst>
                  <a:outerShdw blurRad="38100" dist="38100" dir="2700000" algn="tl">
                    <a:srgbClr val="C0C0C0"/>
                  </a:outerShdw>
                </a:effectLst>
                <a:latin typeface="Comic Sans MS" pitchFamily="66" charset="0"/>
                <a:sym typeface="Monotype Sorts" pitchFamily="2" charset="2"/>
              </a:rPr>
              <a:t>Menyediakan</a:t>
            </a:r>
            <a:r>
              <a:rPr kumimoji="0" lang="en-US" sz="2000" b="1" dirty="0">
                <a:solidFill>
                  <a:srgbClr val="990099"/>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990099"/>
                </a:solidFill>
                <a:effectLst>
                  <a:outerShdw blurRad="38100" dist="38100" dir="2700000" algn="tl">
                    <a:srgbClr val="C0C0C0"/>
                  </a:outerShdw>
                </a:effectLst>
                <a:latin typeface="Comic Sans MS" pitchFamily="66" charset="0"/>
                <a:sym typeface="Monotype Sorts" pitchFamily="2" charset="2"/>
              </a:rPr>
              <a:t>tempat</a:t>
            </a:r>
            <a:r>
              <a:rPr kumimoji="0" lang="en-US" sz="2000" b="1" dirty="0">
                <a:solidFill>
                  <a:srgbClr val="990099"/>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990099"/>
                </a:solidFill>
                <a:effectLst>
                  <a:outerShdw blurRad="38100" dist="38100" dir="2700000" algn="tl">
                    <a:srgbClr val="C0C0C0"/>
                  </a:outerShdw>
                </a:effectLst>
                <a:latin typeface="Comic Sans MS" pitchFamily="66" charset="0"/>
                <a:sym typeface="Monotype Sorts" pitchFamily="2" charset="2"/>
              </a:rPr>
              <a:t>sampah</a:t>
            </a:r>
            <a:r>
              <a:rPr kumimoji="0" lang="en-US" sz="2000" b="1" dirty="0">
                <a:solidFill>
                  <a:srgbClr val="990099"/>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990099"/>
                </a:solidFill>
                <a:effectLst>
                  <a:outerShdw blurRad="38100" dist="38100" dir="2700000" algn="tl">
                    <a:srgbClr val="C0C0C0"/>
                  </a:outerShdw>
                </a:effectLst>
                <a:latin typeface="Comic Sans MS" pitchFamily="66" charset="0"/>
                <a:sym typeface="Monotype Sorts" pitchFamily="2" charset="2"/>
              </a:rPr>
              <a:t>di</a:t>
            </a:r>
            <a:r>
              <a:rPr kumimoji="0" lang="en-US" sz="2000" b="1" dirty="0">
                <a:solidFill>
                  <a:srgbClr val="990099"/>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990099"/>
                </a:solidFill>
                <a:effectLst>
                  <a:outerShdw blurRad="38100" dist="38100" dir="2700000" algn="tl">
                    <a:srgbClr val="C0C0C0"/>
                  </a:outerShdw>
                </a:effectLst>
                <a:latin typeface="Comic Sans MS" pitchFamily="66" charset="0"/>
                <a:sym typeface="Monotype Sorts" pitchFamily="2" charset="2"/>
              </a:rPr>
              <a:t>tempat</a:t>
            </a:r>
            <a:r>
              <a:rPr kumimoji="0" lang="en-US" sz="2000" b="1" dirty="0">
                <a:solidFill>
                  <a:srgbClr val="990099"/>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990099"/>
                </a:solidFill>
                <a:effectLst>
                  <a:outerShdw blurRad="38100" dist="38100" dir="2700000" algn="tl">
                    <a:srgbClr val="C0C0C0"/>
                  </a:outerShdw>
                </a:effectLst>
                <a:latin typeface="Comic Sans MS" pitchFamily="66" charset="0"/>
                <a:sym typeface="Monotype Sorts" pitchFamily="2" charset="2"/>
              </a:rPr>
              <a:t>kerja</a:t>
            </a:r>
            <a:r>
              <a:rPr kumimoji="0" lang="en-US" sz="2000" b="1" dirty="0">
                <a:solidFill>
                  <a:srgbClr val="990099"/>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990099"/>
                </a:solidFill>
                <a:effectLst>
                  <a:outerShdw blurRad="38100" dist="38100" dir="2700000" algn="tl">
                    <a:srgbClr val="C0C0C0"/>
                  </a:outerShdw>
                </a:effectLst>
                <a:latin typeface="Comic Sans MS" pitchFamily="66" charset="0"/>
                <a:sym typeface="Monotype Sorts" pitchFamily="2" charset="2"/>
              </a:rPr>
              <a:t>untuk</a:t>
            </a:r>
            <a:r>
              <a:rPr kumimoji="0" lang="en-US" sz="2000" b="1" dirty="0">
                <a:solidFill>
                  <a:srgbClr val="990099"/>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990099"/>
                </a:solidFill>
                <a:effectLst>
                  <a:outerShdw blurRad="38100" dist="38100" dir="2700000" algn="tl">
                    <a:srgbClr val="C0C0C0"/>
                  </a:outerShdw>
                </a:effectLst>
                <a:latin typeface="Comic Sans MS" pitchFamily="66" charset="0"/>
                <a:sym typeface="Monotype Sorts" pitchFamily="2" charset="2"/>
              </a:rPr>
              <a:t>membuang</a:t>
            </a:r>
            <a:r>
              <a:rPr kumimoji="0" lang="en-US" sz="2000" b="1" dirty="0">
                <a:solidFill>
                  <a:srgbClr val="990099"/>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990099"/>
                </a:solidFill>
                <a:effectLst>
                  <a:outerShdw blurRad="38100" dist="38100" dir="2700000" algn="tl">
                    <a:srgbClr val="C0C0C0"/>
                  </a:outerShdw>
                </a:effectLst>
                <a:latin typeface="Comic Sans MS" pitchFamily="66" charset="0"/>
                <a:sym typeface="Monotype Sorts" pitchFamily="2" charset="2"/>
              </a:rPr>
              <a:t>sampah</a:t>
            </a:r>
            <a:r>
              <a:rPr kumimoji="0" lang="en-US" sz="2000" b="1" dirty="0">
                <a:solidFill>
                  <a:srgbClr val="990099"/>
                </a:solidFill>
                <a:effectLst>
                  <a:outerShdw blurRad="38100" dist="38100" dir="2700000" algn="tl">
                    <a:srgbClr val="C0C0C0"/>
                  </a:outerShdw>
                </a:effectLst>
                <a:latin typeface="Comic Sans MS" pitchFamily="66" charset="0"/>
                <a:sym typeface="Monotype Sorts" pitchFamily="2" charset="2"/>
              </a:rPr>
              <a:t> agar </a:t>
            </a:r>
            <a:r>
              <a:rPr kumimoji="0" lang="en-US" sz="2000" b="1" dirty="0" err="1">
                <a:solidFill>
                  <a:srgbClr val="990099"/>
                </a:solidFill>
                <a:effectLst>
                  <a:outerShdw blurRad="38100" dist="38100" dir="2700000" algn="tl">
                    <a:srgbClr val="C0C0C0"/>
                  </a:outerShdw>
                </a:effectLst>
                <a:latin typeface="Comic Sans MS" pitchFamily="66" charset="0"/>
                <a:sym typeface="Monotype Sorts" pitchFamily="2" charset="2"/>
              </a:rPr>
              <a:t>tidak</a:t>
            </a:r>
            <a:r>
              <a:rPr kumimoji="0" lang="en-US" sz="2000" b="1" dirty="0">
                <a:solidFill>
                  <a:srgbClr val="990099"/>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990099"/>
                </a:solidFill>
                <a:effectLst>
                  <a:outerShdw blurRad="38100" dist="38100" dir="2700000" algn="tl">
                    <a:srgbClr val="C0C0C0"/>
                  </a:outerShdw>
                </a:effectLst>
                <a:latin typeface="Comic Sans MS" pitchFamily="66" charset="0"/>
                <a:sym typeface="Monotype Sorts" pitchFamily="2" charset="2"/>
              </a:rPr>
              <a:t>berserakan</a:t>
            </a:r>
            <a:r>
              <a:rPr kumimoji="0" lang="en-US" sz="2000" b="1" dirty="0">
                <a:solidFill>
                  <a:srgbClr val="990099"/>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990099"/>
                </a:solidFill>
                <a:effectLst>
                  <a:outerShdw blurRad="38100" dist="38100" dir="2700000" algn="tl">
                    <a:srgbClr val="C0C0C0"/>
                  </a:outerShdw>
                </a:effectLst>
                <a:latin typeface="Comic Sans MS" pitchFamily="66" charset="0"/>
                <a:sym typeface="Monotype Sorts" pitchFamily="2" charset="2"/>
              </a:rPr>
              <a:t>utk</a:t>
            </a:r>
            <a:r>
              <a:rPr kumimoji="0" lang="en-US" sz="2000" b="1" dirty="0">
                <a:solidFill>
                  <a:srgbClr val="000066"/>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000066"/>
                </a:solidFill>
                <a:effectLst>
                  <a:outerShdw blurRad="38100" dist="38100" dir="2700000" algn="tl">
                    <a:srgbClr val="C0C0C0"/>
                  </a:outerShdw>
                </a:effectLst>
                <a:latin typeface="Comic Sans MS" pitchFamily="66" charset="0"/>
                <a:sym typeface="Monotype Sorts" pitchFamily="2" charset="2"/>
              </a:rPr>
              <a:t>memelihara</a:t>
            </a:r>
            <a:r>
              <a:rPr kumimoji="0" lang="en-US" sz="2000" b="1" dirty="0">
                <a:solidFill>
                  <a:srgbClr val="000066"/>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000066"/>
                </a:solidFill>
                <a:effectLst>
                  <a:outerShdw blurRad="38100" dist="38100" dir="2700000" algn="tl">
                    <a:srgbClr val="C0C0C0"/>
                  </a:outerShdw>
                </a:effectLst>
                <a:latin typeface="Comic Sans MS" pitchFamily="66" charset="0"/>
                <a:sym typeface="Monotype Sorts" pitchFamily="2" charset="2"/>
              </a:rPr>
              <a:t>kebersihan</a:t>
            </a:r>
            <a:r>
              <a:rPr kumimoji="0" lang="en-US" sz="2000" b="1" dirty="0">
                <a:solidFill>
                  <a:srgbClr val="000066"/>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000066"/>
                </a:solidFill>
                <a:effectLst>
                  <a:outerShdw blurRad="38100" dist="38100" dir="2700000" algn="tl">
                    <a:srgbClr val="C0C0C0"/>
                  </a:outerShdw>
                </a:effectLst>
                <a:latin typeface="Comic Sans MS" pitchFamily="66" charset="0"/>
                <a:sym typeface="Monotype Sorts" pitchFamily="2" charset="2"/>
              </a:rPr>
              <a:t>lingkungan</a:t>
            </a:r>
            <a:r>
              <a:rPr kumimoji="0" lang="en-US" sz="2000" b="1" dirty="0">
                <a:solidFill>
                  <a:srgbClr val="000066"/>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000066"/>
                </a:solidFill>
                <a:effectLst>
                  <a:outerShdw blurRad="38100" dist="38100" dir="2700000" algn="tl">
                    <a:srgbClr val="C0C0C0"/>
                  </a:outerShdw>
                </a:effectLst>
                <a:latin typeface="Comic Sans MS" pitchFamily="66" charset="0"/>
                <a:sym typeface="Monotype Sorts" pitchFamily="2" charset="2"/>
              </a:rPr>
              <a:t>kerja</a:t>
            </a:r>
            <a:r>
              <a:rPr kumimoji="0" lang="en-US" sz="2000" b="1" dirty="0">
                <a:solidFill>
                  <a:srgbClr val="000066"/>
                </a:solidFill>
                <a:effectLst>
                  <a:outerShdw blurRad="38100" dist="38100" dir="2700000" algn="tl">
                    <a:srgbClr val="C0C0C0"/>
                  </a:outerShdw>
                </a:effectLst>
                <a:latin typeface="Comic Sans MS" pitchFamily="66" charset="0"/>
                <a:sym typeface="Monotype Sorts" pitchFamily="2" charset="2"/>
              </a:rPr>
              <a:t>. </a:t>
            </a:r>
          </a:p>
          <a:p>
            <a:pPr marL="288925" indent="-288925">
              <a:spcBef>
                <a:spcPct val="35000"/>
              </a:spcBef>
              <a:buFontTx/>
              <a:buChar char="•"/>
              <a:defRPr/>
            </a:pPr>
            <a:r>
              <a:rPr kumimoji="0" lang="en-US" sz="2000" b="1" dirty="0" err="1">
                <a:solidFill>
                  <a:srgbClr val="990099"/>
                </a:solidFill>
                <a:effectLst>
                  <a:outerShdw blurRad="38100" dist="38100" dir="2700000" algn="tl">
                    <a:srgbClr val="C0C0C0"/>
                  </a:outerShdw>
                </a:effectLst>
                <a:latin typeface="Comic Sans MS" pitchFamily="66" charset="0"/>
                <a:sym typeface="Monotype Sorts" pitchFamily="2" charset="2"/>
              </a:rPr>
              <a:t>Menyediakan</a:t>
            </a:r>
            <a:r>
              <a:rPr kumimoji="0" lang="en-US" sz="2000" b="1" dirty="0">
                <a:solidFill>
                  <a:srgbClr val="990099"/>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990099"/>
                </a:solidFill>
                <a:effectLst>
                  <a:outerShdw blurRad="38100" dist="38100" dir="2700000" algn="tl">
                    <a:srgbClr val="C0C0C0"/>
                  </a:outerShdw>
                </a:effectLst>
                <a:latin typeface="Comic Sans MS" pitchFamily="66" charset="0"/>
                <a:sym typeface="Monotype Sorts" pitchFamily="2" charset="2"/>
              </a:rPr>
              <a:t>kamar</a:t>
            </a:r>
            <a:r>
              <a:rPr kumimoji="0" lang="en-US" sz="2000" b="1" dirty="0">
                <a:solidFill>
                  <a:srgbClr val="990099"/>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990099"/>
                </a:solidFill>
                <a:effectLst>
                  <a:outerShdw blurRad="38100" dist="38100" dir="2700000" algn="tl">
                    <a:srgbClr val="C0C0C0"/>
                  </a:outerShdw>
                </a:effectLst>
                <a:latin typeface="Comic Sans MS" pitchFamily="66" charset="0"/>
                <a:sym typeface="Monotype Sorts" pitchFamily="2" charset="2"/>
              </a:rPr>
              <a:t>kecil</a:t>
            </a:r>
            <a:r>
              <a:rPr kumimoji="0" lang="en-US" sz="2000" b="1" dirty="0">
                <a:solidFill>
                  <a:srgbClr val="990099"/>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990099"/>
                </a:solidFill>
                <a:effectLst>
                  <a:outerShdw blurRad="38100" dist="38100" dir="2700000" algn="tl">
                    <a:srgbClr val="C0C0C0"/>
                  </a:outerShdw>
                </a:effectLst>
                <a:latin typeface="Comic Sans MS" pitchFamily="66" charset="0"/>
                <a:sym typeface="Monotype Sorts" pitchFamily="2" charset="2"/>
              </a:rPr>
              <a:t>di</a:t>
            </a:r>
            <a:r>
              <a:rPr kumimoji="0" lang="en-US" sz="2000" b="1" dirty="0">
                <a:solidFill>
                  <a:srgbClr val="990099"/>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990099"/>
                </a:solidFill>
                <a:effectLst>
                  <a:outerShdw blurRad="38100" dist="38100" dir="2700000" algn="tl">
                    <a:srgbClr val="C0C0C0"/>
                  </a:outerShdw>
                </a:effectLst>
                <a:latin typeface="Comic Sans MS" pitchFamily="66" charset="0"/>
                <a:sym typeface="Monotype Sorts" pitchFamily="2" charset="2"/>
              </a:rPr>
              <a:t>tempat</a:t>
            </a:r>
            <a:r>
              <a:rPr kumimoji="0" lang="en-US" sz="2000" b="1" dirty="0">
                <a:solidFill>
                  <a:srgbClr val="990099"/>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990099"/>
                </a:solidFill>
                <a:effectLst>
                  <a:outerShdw blurRad="38100" dist="38100" dir="2700000" algn="tl">
                    <a:srgbClr val="C0C0C0"/>
                  </a:outerShdw>
                </a:effectLst>
                <a:latin typeface="Comic Sans MS" pitchFamily="66" charset="0"/>
                <a:sym typeface="Monotype Sorts" pitchFamily="2" charset="2"/>
              </a:rPr>
              <a:t>kerja</a:t>
            </a:r>
            <a:r>
              <a:rPr kumimoji="0" lang="en-US" sz="2000" b="1" dirty="0">
                <a:solidFill>
                  <a:srgbClr val="990099"/>
                </a:solidFill>
                <a:effectLst>
                  <a:outerShdw blurRad="38100" dist="38100" dir="2700000" algn="tl">
                    <a:srgbClr val="C0C0C0"/>
                  </a:outerShdw>
                </a:effectLst>
                <a:latin typeface="Comic Sans MS" pitchFamily="66" charset="0"/>
                <a:sym typeface="Monotype Sorts" pitchFamily="2" charset="2"/>
              </a:rPr>
              <a:t> agar </a:t>
            </a:r>
            <a:r>
              <a:rPr kumimoji="0" lang="en-US" sz="2000" b="1" dirty="0" err="1">
                <a:solidFill>
                  <a:srgbClr val="990099"/>
                </a:solidFill>
                <a:effectLst>
                  <a:outerShdw blurRad="38100" dist="38100" dir="2700000" algn="tl">
                    <a:srgbClr val="C0C0C0"/>
                  </a:outerShdw>
                </a:effectLst>
                <a:latin typeface="Comic Sans MS" pitchFamily="66" charset="0"/>
                <a:sym typeface="Monotype Sorts" pitchFamily="2" charset="2"/>
              </a:rPr>
              <a:t>karyawan</a:t>
            </a:r>
            <a:r>
              <a:rPr kumimoji="0" lang="en-US" sz="2000" b="1" dirty="0">
                <a:solidFill>
                  <a:srgbClr val="990099"/>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990099"/>
                </a:solidFill>
                <a:effectLst>
                  <a:outerShdw blurRad="38100" dist="38100" dir="2700000" algn="tl">
                    <a:srgbClr val="C0C0C0"/>
                  </a:outerShdw>
                </a:effectLst>
                <a:latin typeface="Comic Sans MS" pitchFamily="66" charset="0"/>
                <a:sym typeface="Monotype Sorts" pitchFamily="2" charset="2"/>
              </a:rPr>
              <a:t>tidak</a:t>
            </a:r>
            <a:r>
              <a:rPr kumimoji="0" lang="en-US" sz="2000" b="1" dirty="0">
                <a:solidFill>
                  <a:srgbClr val="990099"/>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990099"/>
                </a:solidFill>
                <a:effectLst>
                  <a:outerShdw blurRad="38100" dist="38100" dir="2700000" algn="tl">
                    <a:srgbClr val="C0C0C0"/>
                  </a:outerShdw>
                </a:effectLst>
                <a:latin typeface="Comic Sans MS" pitchFamily="66" charset="0"/>
                <a:sym typeface="Monotype Sorts" pitchFamily="2" charset="2"/>
              </a:rPr>
              <a:t>membuang</a:t>
            </a:r>
            <a:r>
              <a:rPr kumimoji="0" lang="en-US" sz="2000" b="1" dirty="0">
                <a:solidFill>
                  <a:srgbClr val="990099"/>
                </a:solidFill>
                <a:effectLst>
                  <a:outerShdw blurRad="38100" dist="38100" dir="2700000" algn="tl">
                    <a:srgbClr val="C0C0C0"/>
                  </a:outerShdw>
                </a:effectLst>
                <a:latin typeface="Comic Sans MS" pitchFamily="66" charset="0"/>
                <a:sym typeface="Monotype Sorts" pitchFamily="2" charset="2"/>
              </a:rPr>
              <a:t> air </a:t>
            </a:r>
            <a:r>
              <a:rPr kumimoji="0" lang="en-US" sz="2000" b="1" dirty="0" err="1">
                <a:solidFill>
                  <a:srgbClr val="990099"/>
                </a:solidFill>
                <a:effectLst>
                  <a:outerShdw blurRad="38100" dist="38100" dir="2700000" algn="tl">
                    <a:srgbClr val="C0C0C0"/>
                  </a:outerShdw>
                </a:effectLst>
                <a:latin typeface="Comic Sans MS" pitchFamily="66" charset="0"/>
                <a:sym typeface="Monotype Sorts" pitchFamily="2" charset="2"/>
              </a:rPr>
              <a:t>kecil</a:t>
            </a:r>
            <a:r>
              <a:rPr kumimoji="0" lang="en-US" sz="2000" b="1" dirty="0">
                <a:solidFill>
                  <a:srgbClr val="990099"/>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990099"/>
                </a:solidFill>
                <a:effectLst>
                  <a:outerShdw blurRad="38100" dist="38100" dir="2700000" algn="tl">
                    <a:srgbClr val="C0C0C0"/>
                  </a:outerShdw>
                </a:effectLst>
                <a:latin typeface="Comic Sans MS" pitchFamily="66" charset="0"/>
                <a:sym typeface="Monotype Sorts" pitchFamily="2" charset="2"/>
              </a:rPr>
              <a:t>di</a:t>
            </a:r>
            <a:r>
              <a:rPr kumimoji="0" lang="en-US" sz="2000" b="1" dirty="0">
                <a:solidFill>
                  <a:srgbClr val="990099"/>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990099"/>
                </a:solidFill>
                <a:effectLst>
                  <a:outerShdw blurRad="38100" dist="38100" dir="2700000" algn="tl">
                    <a:srgbClr val="C0C0C0"/>
                  </a:outerShdw>
                </a:effectLst>
                <a:latin typeface="Comic Sans MS" pitchFamily="66" charset="0"/>
                <a:sym typeface="Monotype Sorts" pitchFamily="2" charset="2"/>
              </a:rPr>
              <a:t>sembarang</a:t>
            </a:r>
            <a:r>
              <a:rPr kumimoji="0" lang="en-US" sz="2000" b="1" dirty="0">
                <a:solidFill>
                  <a:srgbClr val="990099"/>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990099"/>
                </a:solidFill>
                <a:effectLst>
                  <a:outerShdw blurRad="38100" dist="38100" dir="2700000" algn="tl">
                    <a:srgbClr val="C0C0C0"/>
                  </a:outerShdw>
                </a:effectLst>
                <a:latin typeface="Comic Sans MS" pitchFamily="66" charset="0"/>
                <a:sym typeface="Monotype Sorts" pitchFamily="2" charset="2"/>
              </a:rPr>
              <a:t>tempat</a:t>
            </a:r>
            <a:r>
              <a:rPr kumimoji="0" lang="en-US" sz="2000" b="1" dirty="0">
                <a:solidFill>
                  <a:srgbClr val="990099"/>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990099"/>
                </a:solidFill>
                <a:effectLst>
                  <a:outerShdw blurRad="38100" dist="38100" dir="2700000" algn="tl">
                    <a:srgbClr val="C0C0C0"/>
                  </a:outerShdw>
                </a:effectLst>
                <a:latin typeface="Comic Sans MS" pitchFamily="66" charset="0"/>
                <a:sym typeface="Monotype Sorts" pitchFamily="2" charset="2"/>
              </a:rPr>
              <a:t>untuk</a:t>
            </a:r>
            <a:r>
              <a:rPr kumimoji="0" lang="en-US" sz="2000" b="1" dirty="0">
                <a:solidFill>
                  <a:srgbClr val="990099"/>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000066"/>
                </a:solidFill>
                <a:effectLst>
                  <a:outerShdw blurRad="38100" dist="38100" dir="2700000" algn="tl">
                    <a:srgbClr val="C0C0C0"/>
                  </a:outerShdw>
                </a:effectLst>
                <a:latin typeface="Comic Sans MS" pitchFamily="66" charset="0"/>
                <a:sym typeface="Monotype Sorts" pitchFamily="2" charset="2"/>
              </a:rPr>
              <a:t>memelihara</a:t>
            </a:r>
            <a:r>
              <a:rPr kumimoji="0" lang="en-US" sz="2000" b="1" dirty="0">
                <a:solidFill>
                  <a:srgbClr val="000066"/>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000066"/>
                </a:solidFill>
                <a:effectLst>
                  <a:outerShdw blurRad="38100" dist="38100" dir="2700000" algn="tl">
                    <a:srgbClr val="C0C0C0"/>
                  </a:outerShdw>
                </a:effectLst>
                <a:latin typeface="Comic Sans MS" pitchFamily="66" charset="0"/>
                <a:sym typeface="Monotype Sorts" pitchFamily="2" charset="2"/>
              </a:rPr>
              <a:t>kebersihan</a:t>
            </a:r>
            <a:r>
              <a:rPr kumimoji="0" lang="en-US" sz="2000" b="1" dirty="0">
                <a:solidFill>
                  <a:srgbClr val="000066"/>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000066"/>
                </a:solidFill>
                <a:effectLst>
                  <a:outerShdw blurRad="38100" dist="38100" dir="2700000" algn="tl">
                    <a:srgbClr val="C0C0C0"/>
                  </a:outerShdw>
                </a:effectLst>
                <a:latin typeface="Comic Sans MS" pitchFamily="66" charset="0"/>
                <a:sym typeface="Monotype Sorts" pitchFamily="2" charset="2"/>
              </a:rPr>
              <a:t>lingkungan</a:t>
            </a:r>
            <a:r>
              <a:rPr kumimoji="0" lang="en-US" sz="2000" b="1" dirty="0">
                <a:solidFill>
                  <a:srgbClr val="000066"/>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000066"/>
                </a:solidFill>
                <a:effectLst>
                  <a:outerShdw blurRad="38100" dist="38100" dir="2700000" algn="tl">
                    <a:srgbClr val="C0C0C0"/>
                  </a:outerShdw>
                </a:effectLst>
                <a:latin typeface="Comic Sans MS" pitchFamily="66" charset="0"/>
                <a:sym typeface="Monotype Sorts" pitchFamily="2" charset="2"/>
              </a:rPr>
              <a:t>kerja</a:t>
            </a:r>
            <a:r>
              <a:rPr kumimoji="0" lang="en-US" sz="2000" b="1" dirty="0">
                <a:solidFill>
                  <a:srgbClr val="000066"/>
                </a:solidFill>
                <a:effectLst>
                  <a:outerShdw blurRad="38100" dist="38100" dir="2700000" algn="tl">
                    <a:srgbClr val="C0C0C0"/>
                  </a:outerShdw>
                </a:effectLst>
                <a:latin typeface="Comic Sans MS" pitchFamily="66" charset="0"/>
                <a:sym typeface="Monotype Sorts" pitchFamily="2" charset="2"/>
              </a:rPr>
              <a:t>.</a:t>
            </a:r>
          </a:p>
          <a:p>
            <a:pPr marL="288925" indent="-288925">
              <a:spcBef>
                <a:spcPct val="35000"/>
              </a:spcBef>
              <a:buFontTx/>
              <a:buChar char="•"/>
              <a:defRPr/>
            </a:pPr>
            <a:r>
              <a:rPr lang="id-ID" sz="2000" b="1" dirty="0" err="1" smtClean="0">
                <a:solidFill>
                  <a:schemeClr val="accent3"/>
                </a:solidFill>
                <a:effectLst>
                  <a:outerShdw blurRad="38100" dist="38100" dir="2700000" algn="tl">
                    <a:srgbClr val="C0C0C0"/>
                  </a:outerShdw>
                </a:effectLst>
                <a:latin typeface="Comic Sans MS" pitchFamily="66" charset="0"/>
                <a:sym typeface="Monotype Sorts" pitchFamily="2" charset="2"/>
              </a:rPr>
              <a:t>M</a:t>
            </a:r>
            <a:r>
              <a:rPr kumimoji="0" lang="en-US" sz="2000" b="1" dirty="0" err="1" smtClean="0">
                <a:solidFill>
                  <a:srgbClr val="990099"/>
                </a:solidFill>
                <a:effectLst>
                  <a:outerShdw blurRad="38100" dist="38100" dir="2700000" algn="tl">
                    <a:srgbClr val="C0C0C0"/>
                  </a:outerShdw>
                </a:effectLst>
                <a:latin typeface="Comic Sans MS" pitchFamily="66" charset="0"/>
                <a:sym typeface="Monotype Sorts" pitchFamily="2" charset="2"/>
              </a:rPr>
              <a:t>enyediakan</a:t>
            </a:r>
            <a:r>
              <a:rPr kumimoji="0" lang="en-US" sz="2000" b="1" dirty="0" smtClean="0">
                <a:solidFill>
                  <a:srgbClr val="990099"/>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990099"/>
                </a:solidFill>
                <a:effectLst>
                  <a:outerShdw blurRad="38100" dist="38100" dir="2700000" algn="tl">
                    <a:srgbClr val="C0C0C0"/>
                  </a:outerShdw>
                </a:effectLst>
                <a:latin typeface="Comic Sans MS" pitchFamily="66" charset="0"/>
                <a:sym typeface="Monotype Sorts" pitchFamily="2" charset="2"/>
              </a:rPr>
              <a:t>kamar</a:t>
            </a:r>
            <a:r>
              <a:rPr kumimoji="0" lang="en-US" sz="2000" b="1" dirty="0">
                <a:solidFill>
                  <a:srgbClr val="990099"/>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990099"/>
                </a:solidFill>
                <a:effectLst>
                  <a:outerShdw blurRad="38100" dist="38100" dir="2700000" algn="tl">
                    <a:srgbClr val="C0C0C0"/>
                  </a:outerShdw>
                </a:effectLst>
                <a:latin typeface="Comic Sans MS" pitchFamily="66" charset="0"/>
                <a:sym typeface="Monotype Sorts" pitchFamily="2" charset="2"/>
              </a:rPr>
              <a:t>mandi</a:t>
            </a:r>
            <a:r>
              <a:rPr kumimoji="0" lang="en-US" sz="2000" b="1" dirty="0">
                <a:solidFill>
                  <a:srgbClr val="990099"/>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990099"/>
                </a:solidFill>
                <a:effectLst>
                  <a:outerShdw blurRad="38100" dist="38100" dir="2700000" algn="tl">
                    <a:srgbClr val="C0C0C0"/>
                  </a:outerShdw>
                </a:effectLst>
                <a:latin typeface="Comic Sans MS" pitchFamily="66" charset="0"/>
                <a:sym typeface="Monotype Sorts" pitchFamily="2" charset="2"/>
              </a:rPr>
              <a:t>sesuai</a:t>
            </a:r>
            <a:r>
              <a:rPr kumimoji="0" lang="en-US" sz="2000" b="1" dirty="0">
                <a:solidFill>
                  <a:srgbClr val="990099"/>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990099"/>
                </a:solidFill>
                <a:effectLst>
                  <a:outerShdw blurRad="38100" dist="38100" dir="2700000" algn="tl">
                    <a:srgbClr val="C0C0C0"/>
                  </a:outerShdw>
                </a:effectLst>
                <a:latin typeface="Comic Sans MS" pitchFamily="66" charset="0"/>
                <a:sym typeface="Monotype Sorts" pitchFamily="2" charset="2"/>
              </a:rPr>
              <a:t>persyaratan</a:t>
            </a:r>
            <a:r>
              <a:rPr kumimoji="0" lang="en-US" sz="2000" b="1" dirty="0">
                <a:solidFill>
                  <a:srgbClr val="990099"/>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990099"/>
                </a:solidFill>
                <a:effectLst>
                  <a:outerShdw blurRad="38100" dist="38100" dir="2700000" algn="tl">
                    <a:srgbClr val="C0C0C0"/>
                  </a:outerShdw>
                </a:effectLst>
                <a:latin typeface="Comic Sans MS" pitchFamily="66" charset="0"/>
                <a:sym typeface="Monotype Sorts" pitchFamily="2" charset="2"/>
              </a:rPr>
              <a:t>untuk</a:t>
            </a:r>
            <a:r>
              <a:rPr kumimoji="0" lang="en-US" sz="2000" b="1" dirty="0">
                <a:solidFill>
                  <a:srgbClr val="000066"/>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000066"/>
                </a:solidFill>
                <a:effectLst>
                  <a:outerShdw blurRad="38100" dist="38100" dir="2700000" algn="tl">
                    <a:srgbClr val="C0C0C0"/>
                  </a:outerShdw>
                </a:effectLst>
                <a:latin typeface="Comic Sans MS" pitchFamily="66" charset="0"/>
                <a:sym typeface="Monotype Sorts" pitchFamily="2" charset="2"/>
              </a:rPr>
              <a:t>kebersihan</a:t>
            </a:r>
            <a:r>
              <a:rPr kumimoji="0" lang="en-US" sz="2000" b="1" dirty="0">
                <a:solidFill>
                  <a:srgbClr val="000066"/>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000066"/>
                </a:solidFill>
                <a:effectLst>
                  <a:outerShdw blurRad="38100" dist="38100" dir="2700000" algn="tl">
                    <a:srgbClr val="C0C0C0"/>
                  </a:outerShdw>
                </a:effectLst>
                <a:latin typeface="Comic Sans MS" pitchFamily="66" charset="0"/>
                <a:sym typeface="Monotype Sorts" pitchFamily="2" charset="2"/>
              </a:rPr>
              <a:t>badan</a:t>
            </a:r>
            <a:r>
              <a:rPr kumimoji="0" lang="en-US" sz="2000" b="1" dirty="0">
                <a:solidFill>
                  <a:srgbClr val="000066"/>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000066"/>
                </a:solidFill>
                <a:effectLst>
                  <a:outerShdw blurRad="38100" dist="38100" dir="2700000" algn="tl">
                    <a:srgbClr val="C0C0C0"/>
                  </a:outerShdw>
                </a:effectLst>
                <a:latin typeface="Comic Sans MS" pitchFamily="66" charset="0"/>
                <a:sym typeface="Monotype Sorts" pitchFamily="2" charset="2"/>
              </a:rPr>
              <a:t>karyawan</a:t>
            </a:r>
            <a:r>
              <a:rPr kumimoji="0" lang="en-US" sz="2000" b="1" dirty="0">
                <a:solidFill>
                  <a:srgbClr val="000066"/>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000066"/>
                </a:solidFill>
                <a:effectLst>
                  <a:outerShdw blurRad="38100" dist="38100" dir="2700000" algn="tl">
                    <a:srgbClr val="C0C0C0"/>
                  </a:outerShdw>
                </a:effectLst>
                <a:latin typeface="Comic Sans MS" pitchFamily="66" charset="0"/>
                <a:sym typeface="Monotype Sorts" pitchFamily="2" charset="2"/>
              </a:rPr>
              <a:t>setelah</a:t>
            </a:r>
            <a:r>
              <a:rPr kumimoji="0" lang="en-US" sz="2000" b="1" dirty="0">
                <a:solidFill>
                  <a:srgbClr val="000066"/>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000066"/>
                </a:solidFill>
                <a:effectLst>
                  <a:outerShdw blurRad="38100" dist="38100" dir="2700000" algn="tl">
                    <a:srgbClr val="C0C0C0"/>
                  </a:outerShdw>
                </a:effectLst>
                <a:latin typeface="Comic Sans MS" pitchFamily="66" charset="0"/>
                <a:sym typeface="Monotype Sorts" pitchFamily="2" charset="2"/>
              </a:rPr>
              <a:t>bekerja</a:t>
            </a:r>
            <a:r>
              <a:rPr kumimoji="0" lang="en-US" sz="2000" b="1" dirty="0">
                <a:solidFill>
                  <a:srgbClr val="000066"/>
                </a:solidFill>
                <a:effectLst>
                  <a:outerShdw blurRad="38100" dist="38100" dir="2700000" algn="tl">
                    <a:srgbClr val="C0C0C0"/>
                  </a:outerShdw>
                </a:effectLst>
                <a:latin typeface="Comic Sans MS" pitchFamily="66" charset="0"/>
                <a:sym typeface="Monotype Sorts" pitchFamily="2" charset="2"/>
              </a:rPr>
              <a:t>.</a:t>
            </a:r>
          </a:p>
          <a:p>
            <a:pPr marL="288925" indent="-288925">
              <a:spcBef>
                <a:spcPct val="35000"/>
              </a:spcBef>
              <a:buFontTx/>
              <a:buChar char="•"/>
              <a:defRPr/>
            </a:pPr>
            <a:r>
              <a:rPr kumimoji="0" lang="en-US" sz="2000" b="1" dirty="0" err="1">
                <a:solidFill>
                  <a:srgbClr val="000066"/>
                </a:solidFill>
                <a:effectLst>
                  <a:outerShdw blurRad="38100" dist="38100" dir="2700000" algn="tl">
                    <a:srgbClr val="C0C0C0"/>
                  </a:outerShdw>
                </a:effectLst>
                <a:latin typeface="Comic Sans MS" pitchFamily="66" charset="0"/>
                <a:sym typeface="Monotype Sorts" pitchFamily="2" charset="2"/>
              </a:rPr>
              <a:t>Menyediakan</a:t>
            </a:r>
            <a:r>
              <a:rPr kumimoji="0" lang="en-US" sz="2000" b="1" dirty="0">
                <a:solidFill>
                  <a:srgbClr val="000066"/>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000066"/>
                </a:solidFill>
                <a:effectLst>
                  <a:outerShdw blurRad="38100" dist="38100" dir="2700000" algn="tl">
                    <a:srgbClr val="C0C0C0"/>
                  </a:outerShdw>
                </a:effectLst>
                <a:latin typeface="Comic Sans MS" pitchFamily="66" charset="0"/>
                <a:sym typeface="Monotype Sorts" pitchFamily="2" charset="2"/>
              </a:rPr>
              <a:t>ventilasi</a:t>
            </a:r>
            <a:r>
              <a:rPr kumimoji="0" lang="en-US" sz="2000" b="1" dirty="0">
                <a:solidFill>
                  <a:srgbClr val="000066"/>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000066"/>
                </a:solidFill>
                <a:effectLst>
                  <a:outerShdw blurRad="38100" dist="38100" dir="2700000" algn="tl">
                    <a:srgbClr val="C0C0C0"/>
                  </a:outerShdw>
                </a:effectLst>
                <a:latin typeface="Comic Sans MS" pitchFamily="66" charset="0"/>
                <a:sym typeface="Monotype Sorts" pitchFamily="2" charset="2"/>
              </a:rPr>
              <a:t>dapur</a:t>
            </a:r>
            <a:r>
              <a:rPr kumimoji="0" lang="en-US" sz="2000" b="1" dirty="0">
                <a:solidFill>
                  <a:srgbClr val="000066"/>
                </a:solidFill>
                <a:effectLst>
                  <a:outerShdw blurRad="38100" dist="38100" dir="2700000" algn="tl">
                    <a:srgbClr val="C0C0C0"/>
                  </a:outerShdw>
                </a:effectLst>
                <a:latin typeface="Comic Sans MS" pitchFamily="66" charset="0"/>
                <a:sym typeface="Monotype Sorts" pitchFamily="2" charset="2"/>
              </a:rPr>
              <a:t> yang </a:t>
            </a:r>
            <a:r>
              <a:rPr kumimoji="0" lang="en-US" sz="2000" b="1" dirty="0" err="1">
                <a:solidFill>
                  <a:srgbClr val="000066"/>
                </a:solidFill>
                <a:effectLst>
                  <a:outerShdw blurRad="38100" dist="38100" dir="2700000" algn="tl">
                    <a:srgbClr val="C0C0C0"/>
                  </a:outerShdw>
                </a:effectLst>
                <a:latin typeface="Comic Sans MS" pitchFamily="66" charset="0"/>
                <a:sym typeface="Monotype Sorts" pitchFamily="2" charset="2"/>
              </a:rPr>
              <a:t>sesuai</a:t>
            </a:r>
            <a:r>
              <a:rPr kumimoji="0" lang="en-US" sz="2000" b="1" dirty="0">
                <a:solidFill>
                  <a:srgbClr val="000066"/>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000066"/>
                </a:solidFill>
                <a:effectLst>
                  <a:outerShdw blurRad="38100" dist="38100" dir="2700000" algn="tl">
                    <a:srgbClr val="C0C0C0"/>
                  </a:outerShdw>
                </a:effectLst>
                <a:latin typeface="Comic Sans MS" pitchFamily="66" charset="0"/>
                <a:sym typeface="Monotype Sorts" pitchFamily="2" charset="2"/>
              </a:rPr>
              <a:t>utk</a:t>
            </a:r>
            <a:r>
              <a:rPr kumimoji="0" lang="en-US" sz="2000" b="1" dirty="0">
                <a:solidFill>
                  <a:srgbClr val="000066"/>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000066"/>
                </a:solidFill>
                <a:effectLst>
                  <a:outerShdw blurRad="38100" dist="38100" dir="2700000" algn="tl">
                    <a:srgbClr val="C0C0C0"/>
                  </a:outerShdw>
                </a:effectLst>
                <a:latin typeface="Comic Sans MS" pitchFamily="66" charset="0"/>
                <a:sym typeface="Monotype Sorts" pitchFamily="2" charset="2"/>
              </a:rPr>
              <a:t>melindungi</a:t>
            </a:r>
            <a:r>
              <a:rPr kumimoji="0" lang="en-US" sz="2000" b="1" dirty="0">
                <a:solidFill>
                  <a:srgbClr val="000066"/>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000066"/>
                </a:solidFill>
                <a:effectLst>
                  <a:outerShdw blurRad="38100" dist="38100" dir="2700000" algn="tl">
                    <a:srgbClr val="C0C0C0"/>
                  </a:outerShdw>
                </a:effectLst>
                <a:latin typeface="Comic Sans MS" pitchFamily="66" charset="0"/>
                <a:sym typeface="Monotype Sorts" pitchFamily="2" charset="2"/>
              </a:rPr>
              <a:t>ruangan</a:t>
            </a:r>
            <a:r>
              <a:rPr kumimoji="0" lang="en-US" sz="2000" b="1" dirty="0">
                <a:solidFill>
                  <a:srgbClr val="000066"/>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000066"/>
                </a:solidFill>
                <a:effectLst>
                  <a:outerShdw blurRad="38100" dist="38100" dir="2700000" algn="tl">
                    <a:srgbClr val="C0C0C0"/>
                  </a:outerShdw>
                </a:effectLst>
                <a:latin typeface="Comic Sans MS" pitchFamily="66" charset="0"/>
                <a:sym typeface="Monotype Sorts" pitchFamily="2" charset="2"/>
              </a:rPr>
              <a:t>saji</a:t>
            </a:r>
            <a:r>
              <a:rPr kumimoji="0" lang="en-US" sz="2000" b="1" dirty="0">
                <a:solidFill>
                  <a:srgbClr val="000066"/>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000066"/>
                </a:solidFill>
                <a:effectLst>
                  <a:outerShdw blurRad="38100" dist="38100" dir="2700000" algn="tl">
                    <a:srgbClr val="C0C0C0"/>
                  </a:outerShdw>
                </a:effectLst>
                <a:latin typeface="Comic Sans MS" pitchFamily="66" charset="0"/>
                <a:sym typeface="Monotype Sorts" pitchFamily="2" charset="2"/>
              </a:rPr>
              <a:t>restoran</a:t>
            </a:r>
            <a:r>
              <a:rPr kumimoji="0" lang="en-US" sz="2000" b="1" dirty="0">
                <a:solidFill>
                  <a:srgbClr val="000066"/>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000066"/>
                </a:solidFill>
                <a:effectLst>
                  <a:outerShdw blurRad="38100" dist="38100" dir="2700000" algn="tl">
                    <a:srgbClr val="C0C0C0"/>
                  </a:outerShdw>
                </a:effectLst>
                <a:latin typeface="Comic Sans MS" pitchFamily="66" charset="0"/>
                <a:sym typeface="Monotype Sorts" pitchFamily="2" charset="2"/>
              </a:rPr>
              <a:t>dari</a:t>
            </a:r>
            <a:r>
              <a:rPr kumimoji="0" lang="en-US" sz="2000" b="1" dirty="0">
                <a:solidFill>
                  <a:srgbClr val="000066"/>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000066"/>
                </a:solidFill>
                <a:effectLst>
                  <a:outerShdw blurRad="38100" dist="38100" dir="2700000" algn="tl">
                    <a:srgbClr val="C0C0C0"/>
                  </a:outerShdw>
                </a:effectLst>
                <a:latin typeface="Comic Sans MS" pitchFamily="66" charset="0"/>
                <a:sym typeface="Monotype Sorts" pitchFamily="2" charset="2"/>
              </a:rPr>
              <a:t>paparan</a:t>
            </a:r>
            <a:r>
              <a:rPr kumimoji="0" lang="en-US" sz="2000" b="1" dirty="0">
                <a:solidFill>
                  <a:srgbClr val="000066"/>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000066"/>
                </a:solidFill>
                <a:effectLst>
                  <a:outerShdw blurRad="38100" dist="38100" dir="2700000" algn="tl">
                    <a:srgbClr val="C0C0C0"/>
                  </a:outerShdw>
                </a:effectLst>
                <a:latin typeface="Comic Sans MS" pitchFamily="66" charset="0"/>
                <a:sym typeface="Monotype Sorts" pitchFamily="2" charset="2"/>
              </a:rPr>
              <a:t>debu</a:t>
            </a:r>
            <a:r>
              <a:rPr kumimoji="0" lang="en-US" sz="2000" b="1" dirty="0">
                <a:solidFill>
                  <a:srgbClr val="000066"/>
                </a:solidFill>
                <a:effectLst>
                  <a:outerShdw blurRad="38100" dist="38100" dir="2700000" algn="tl">
                    <a:srgbClr val="C0C0C0"/>
                  </a:outerShdw>
                </a:effectLst>
                <a:latin typeface="Comic Sans MS" pitchFamily="66" charset="0"/>
                <a:sym typeface="Monotype Sorts" pitchFamily="2" charset="2"/>
              </a:rPr>
              <a:t>, gas, </a:t>
            </a:r>
            <a:r>
              <a:rPr kumimoji="0" lang="en-US" sz="2000" b="1" dirty="0" err="1">
                <a:solidFill>
                  <a:srgbClr val="000066"/>
                </a:solidFill>
                <a:effectLst>
                  <a:outerShdw blurRad="38100" dist="38100" dir="2700000" algn="tl">
                    <a:srgbClr val="C0C0C0"/>
                  </a:outerShdw>
                </a:effectLst>
                <a:latin typeface="Comic Sans MS" pitchFamily="66" charset="0"/>
                <a:sym typeface="Monotype Sorts" pitchFamily="2" charset="2"/>
              </a:rPr>
              <a:t>faktor</a:t>
            </a:r>
            <a:r>
              <a:rPr kumimoji="0" lang="en-US" sz="2000" b="1" dirty="0">
                <a:solidFill>
                  <a:srgbClr val="000066"/>
                </a:solidFill>
                <a:effectLst>
                  <a:outerShdw blurRad="38100" dist="38100" dir="2700000" algn="tl">
                    <a:srgbClr val="C0C0C0"/>
                  </a:outerShdw>
                </a:effectLst>
                <a:latin typeface="Comic Sans MS" pitchFamily="66" charset="0"/>
                <a:sym typeface="Monotype Sorts" pitchFamily="2" charset="2"/>
              </a:rPr>
              <a:t> </a:t>
            </a:r>
            <a:r>
              <a:rPr kumimoji="0" lang="en-US" sz="2000" b="1" dirty="0" err="1">
                <a:solidFill>
                  <a:srgbClr val="000066"/>
                </a:solidFill>
                <a:effectLst>
                  <a:outerShdw blurRad="38100" dist="38100" dir="2700000" algn="tl">
                    <a:srgbClr val="C0C0C0"/>
                  </a:outerShdw>
                </a:effectLst>
                <a:latin typeface="Comic Sans MS" pitchFamily="66" charset="0"/>
                <a:sym typeface="Monotype Sorts" pitchFamily="2" charset="2"/>
              </a:rPr>
              <a:t>fisik</a:t>
            </a:r>
            <a:r>
              <a:rPr kumimoji="0" lang="en-US" sz="2000" b="1" dirty="0">
                <a:solidFill>
                  <a:srgbClr val="000066"/>
                </a:solidFill>
                <a:effectLst>
                  <a:outerShdw blurRad="38100" dist="38100" dir="2700000" algn="tl">
                    <a:srgbClr val="C0C0C0"/>
                  </a:outerShdw>
                </a:effectLst>
                <a:latin typeface="Comic Sans MS" pitchFamily="66" charset="0"/>
                <a:sym typeface="Monotype Sorts" pitchFamily="2" charset="2"/>
              </a:rPr>
              <a:t>.</a:t>
            </a:r>
          </a:p>
        </p:txBody>
      </p:sp>
      <p:sp>
        <p:nvSpPr>
          <p:cNvPr id="36870" name="Text Box 6"/>
          <p:cNvSpPr txBox="1">
            <a:spLocks noChangeArrowheads="1"/>
          </p:cNvSpPr>
          <p:nvPr/>
        </p:nvSpPr>
        <p:spPr bwMode="auto">
          <a:xfrm>
            <a:off x="2843213" y="0"/>
            <a:ext cx="4343400" cy="674031"/>
          </a:xfrm>
          <a:prstGeom prst="rect">
            <a:avLst/>
          </a:prstGeom>
          <a:solidFill>
            <a:schemeClr val="accent1"/>
          </a:solidFill>
          <a:ln w="38100" cmpd="dbl">
            <a:solidFill>
              <a:schemeClr val="tx1"/>
            </a:solidFill>
            <a:miter lim="800000"/>
            <a:headEnd/>
            <a:tailEnd/>
          </a:ln>
          <a:effectLst/>
        </p:spPr>
        <p:txBody>
          <a:bodyPr>
            <a:spAutoFit/>
          </a:bodyPr>
          <a:lstStyle/>
          <a:p>
            <a:pPr algn="ctr" eaLnBrk="1" hangingPunct="1">
              <a:spcBef>
                <a:spcPct val="50000"/>
              </a:spcBef>
              <a:defRPr/>
            </a:pPr>
            <a:r>
              <a:rPr kumimoji="0" lang="en-US" b="1" dirty="0">
                <a:solidFill>
                  <a:schemeClr val="bg1"/>
                </a:solidFill>
                <a:effectLst>
                  <a:outerShdw blurRad="38100" dist="38100" dir="2700000" algn="tl">
                    <a:srgbClr val="000000"/>
                  </a:outerShdw>
                </a:effectLst>
                <a:latin typeface="Comic Sans MS" pitchFamily="66" charset="0"/>
              </a:rPr>
              <a:t>PERBEDAAN </a:t>
            </a:r>
          </a:p>
          <a:p>
            <a:pPr algn="ctr" eaLnBrk="1" hangingPunct="1">
              <a:spcBef>
                <a:spcPct val="10000"/>
              </a:spcBef>
              <a:defRPr/>
            </a:pPr>
            <a:r>
              <a:rPr kumimoji="0" lang="en-US" b="1" dirty="0">
                <a:solidFill>
                  <a:schemeClr val="bg1"/>
                </a:solidFill>
                <a:effectLst>
                  <a:outerShdw blurRad="38100" dist="38100" dir="2700000" algn="tl">
                    <a:srgbClr val="000000"/>
                  </a:outerShdw>
                </a:effectLst>
                <a:latin typeface="Comic Sans MS" pitchFamily="66" charset="0"/>
              </a:rPr>
              <a:t>HYGIENE &amp; </a:t>
            </a:r>
            <a:r>
              <a:rPr kumimoji="0" lang="en-US" b="1" dirty="0" smtClean="0">
                <a:solidFill>
                  <a:schemeClr val="bg1"/>
                </a:solidFill>
                <a:effectLst>
                  <a:outerShdw blurRad="38100" dist="38100" dir="2700000" algn="tl">
                    <a:srgbClr val="000000"/>
                  </a:outerShdw>
                </a:effectLst>
                <a:latin typeface="Comic Sans MS" pitchFamily="66" charset="0"/>
              </a:rPr>
              <a:t>SANITASI</a:t>
            </a:r>
            <a:endParaRPr kumimoji="0" lang="en-US" b="1" dirty="0">
              <a:solidFill>
                <a:schemeClr val="bg1"/>
              </a:solidFill>
              <a:effectLst>
                <a:outerShdw blurRad="38100" dist="38100" dir="2700000" algn="tl">
                  <a:srgbClr val="000000"/>
                </a:outerShdw>
              </a:effectLst>
              <a:latin typeface="Comic Sans MS" pitchFamily="66"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1000132"/>
          </a:xfrm>
        </p:spPr>
        <p:txBody>
          <a:bodyPr>
            <a:normAutofit fontScale="90000"/>
          </a:bodyPr>
          <a:lstStyle/>
          <a:p>
            <a:r>
              <a:rPr lang="id-ID" b="1" dirty="0" smtClean="0"/>
              <a:t>Pengertian &amp;ruang lingkup Sanitasi Industri</a:t>
            </a:r>
            <a:endParaRPr lang="id-ID" dirty="0"/>
          </a:p>
        </p:txBody>
      </p:sp>
      <p:sp>
        <p:nvSpPr>
          <p:cNvPr id="3" name="Content Placeholder 2"/>
          <p:cNvSpPr>
            <a:spLocks noGrp="1"/>
          </p:cNvSpPr>
          <p:nvPr>
            <p:ph idx="1"/>
          </p:nvPr>
        </p:nvSpPr>
        <p:spPr>
          <a:xfrm>
            <a:off x="457200" y="1643050"/>
            <a:ext cx="8229600" cy="4931486"/>
          </a:xfrm>
        </p:spPr>
        <p:txBody>
          <a:bodyPr/>
          <a:lstStyle/>
          <a:p>
            <a:r>
              <a:rPr lang="id-ID" dirty="0" smtClean="0"/>
              <a:t>Untuk memperoleh lingkungan kerja yang sehat dan mendukung proses industri dengan berbagai teknologi yang dipergunakan.</a:t>
            </a:r>
          </a:p>
          <a:p>
            <a:r>
              <a:rPr lang="id-ID" dirty="0" smtClean="0"/>
              <a:t>Upaya ke arah pemeliharaan, perbaikan dan peningkatan kondisi lingkungan kerja menjadi penting peranannya. B</a:t>
            </a:r>
          </a:p>
          <a:p>
            <a:r>
              <a:rPr lang="id-ID" dirty="0" smtClean="0"/>
              <a:t>Beberapa pengertian yang berkaitan dengan sanitasi Industri adalah hygiene perusahaan dan kesehatan kerja .</a:t>
            </a:r>
            <a:endParaRPr lang="id-ID"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1066800"/>
          </a:xfrm>
        </p:spPr>
        <p:txBody>
          <a:bodyPr>
            <a:normAutofit fontScale="90000"/>
          </a:bodyPr>
          <a:lstStyle/>
          <a:p>
            <a:r>
              <a:rPr lang="id-ID" b="1" dirty="0" smtClean="0"/>
              <a:t>Hygiene industri (Industrial hygiene)</a:t>
            </a:r>
            <a:endParaRPr lang="id-ID" dirty="0"/>
          </a:p>
        </p:txBody>
      </p:sp>
      <p:sp>
        <p:nvSpPr>
          <p:cNvPr id="3" name="Content Placeholder 2"/>
          <p:cNvSpPr>
            <a:spLocks noGrp="1"/>
          </p:cNvSpPr>
          <p:nvPr>
            <p:ph idx="1"/>
          </p:nvPr>
        </p:nvSpPr>
        <p:spPr>
          <a:xfrm>
            <a:off x="357158" y="1357298"/>
            <a:ext cx="8229600" cy="5214950"/>
          </a:xfrm>
        </p:spPr>
        <p:txBody>
          <a:bodyPr>
            <a:normAutofit fontScale="92500" lnSpcReduction="10000"/>
          </a:bodyPr>
          <a:lstStyle/>
          <a:p>
            <a:r>
              <a:rPr lang="id-ID" dirty="0" smtClean="0"/>
              <a:t>Menurut Robert W.Allen, dkk (1976) dalam bukuya industrial hygiene dikatakan bahwa :</a:t>
            </a:r>
          </a:p>
          <a:p>
            <a:pPr>
              <a:buNone/>
            </a:pPr>
            <a:r>
              <a:rPr lang="id-ID" dirty="0" smtClean="0"/>
              <a:t>	“</a:t>
            </a:r>
            <a:r>
              <a:rPr lang="id-ID" i="1" dirty="0" smtClean="0"/>
              <a:t>Industrial hygiene is brodly concerned with the chemical and physical stressed that may impair the health and well being of worker”.</a:t>
            </a:r>
            <a:endParaRPr lang="id-ID" dirty="0" smtClean="0"/>
          </a:p>
          <a:p>
            <a:r>
              <a:rPr lang="id-ID" dirty="0" smtClean="0"/>
              <a:t>Secara bebas hygiene industri dapat diartikan sebagai gangguan kimiawi dan fisika yang mungkin dapat merusak kesehatan dan kesejahteraan karyawan. Lebih lanjut ditekankan lagi, gangguan tersebut meliputi gangguan oleh adanya debu, kimia, cairan, gas, uap, dan kabut yang dapat membahayakan pernafasan, kulit, paru-paru, dan mata. Dimungkinkan pula ganguan terjadi karena pemaparan radiasi pengion dan bukan pengion.</a:t>
            </a:r>
          </a:p>
          <a:p>
            <a:endParaRPr lang="id-ID"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066800"/>
          </a:xfrm>
        </p:spPr>
        <p:txBody>
          <a:bodyPr>
            <a:normAutofit fontScale="90000"/>
          </a:bodyPr>
          <a:lstStyle/>
          <a:p>
            <a:r>
              <a:rPr lang="id-ID" b="1" dirty="0" smtClean="0"/>
              <a:t>Hygiene industri (Industrial hygiene)</a:t>
            </a:r>
            <a:endParaRPr lang="id-ID" dirty="0"/>
          </a:p>
        </p:txBody>
      </p:sp>
      <p:sp>
        <p:nvSpPr>
          <p:cNvPr id="3" name="Content Placeholder 2"/>
          <p:cNvSpPr>
            <a:spLocks noGrp="1"/>
          </p:cNvSpPr>
          <p:nvPr>
            <p:ph idx="1"/>
          </p:nvPr>
        </p:nvSpPr>
        <p:spPr>
          <a:xfrm>
            <a:off x="0" y="1428736"/>
            <a:ext cx="9144000" cy="5786454"/>
          </a:xfrm>
        </p:spPr>
        <p:txBody>
          <a:bodyPr>
            <a:normAutofit fontScale="77500" lnSpcReduction="20000"/>
          </a:bodyPr>
          <a:lstStyle/>
          <a:p>
            <a:r>
              <a:rPr lang="id-ID" dirty="0" smtClean="0"/>
              <a:t>Menurut American Industrial Hygiene Association yang dmuat dalam buku patty’s industrial Hygiene and toxicology dikemukakan bahwa:</a:t>
            </a:r>
          </a:p>
          <a:p>
            <a:endParaRPr lang="id-ID" dirty="0" smtClean="0"/>
          </a:p>
          <a:p>
            <a:pPr>
              <a:buNone/>
            </a:pPr>
            <a:r>
              <a:rPr lang="id-ID" i="1" dirty="0" smtClean="0"/>
              <a:t>	“Industrial hygiene is definite as that science and art devote to the recognition, evaluation and control of those environmental factor or stresses, arising in or from the workplace which may cause sickness, impaired health and well-being, or significant discomfort and efficiency among workers or among citizens of community.”</a:t>
            </a:r>
          </a:p>
          <a:p>
            <a:pPr>
              <a:buNone/>
            </a:pPr>
            <a:endParaRPr lang="id-ID" dirty="0" smtClean="0"/>
          </a:p>
          <a:p>
            <a:r>
              <a:rPr lang="id-ID" dirty="0" smtClean="0"/>
              <a:t>Berdasarkan pengertian hygiene sanitasi industri oleh para ahli, maka secara umum disimpulkan bahwa hygiene industri atau disebut juga hygiene perusahaan mempunyai kerakteristik mendasar sebagai ilmu kesehatan lingkungan yang mengkhususkan garapannya untuk mengantisispasi, menegakkan, menilai dan mengawasi faktor lingkungan industri atau perusahaan yang akan atau berpengaruh terhadap kesehatan masyarakat</a:t>
            </a:r>
            <a:endParaRPr lang="id-ID"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785818"/>
          </a:xfrm>
        </p:spPr>
        <p:txBody>
          <a:bodyPr/>
          <a:lstStyle/>
          <a:p>
            <a:r>
              <a:rPr lang="id-ID" dirty="0" smtClean="0"/>
              <a:t>Kecelakaan Kerja</a:t>
            </a:r>
            <a:endParaRPr lang="id-ID" dirty="0"/>
          </a:p>
        </p:txBody>
      </p:sp>
      <p:sp>
        <p:nvSpPr>
          <p:cNvPr id="3" name="Content Placeholder 2"/>
          <p:cNvSpPr>
            <a:spLocks noGrp="1"/>
          </p:cNvSpPr>
          <p:nvPr>
            <p:ph idx="1"/>
          </p:nvPr>
        </p:nvSpPr>
        <p:spPr>
          <a:xfrm>
            <a:off x="0" y="642918"/>
            <a:ext cx="9144000" cy="6215082"/>
          </a:xfrm>
        </p:spPr>
        <p:txBody>
          <a:bodyPr>
            <a:normAutofit fontScale="25000" lnSpcReduction="20000"/>
          </a:bodyPr>
          <a:lstStyle/>
          <a:p>
            <a:r>
              <a:rPr lang="id-ID" sz="8600" dirty="0" smtClean="0"/>
              <a:t>Menurut Clifford P. Hann (1980) dalam tulisannya overview of models of the accident phenomenon yang dimuat dalam reading in industrial accident prevention mengulas secara empiris pengertian kecelakaan sebagai berikut:</a:t>
            </a:r>
          </a:p>
          <a:p>
            <a:pPr>
              <a:buNone/>
            </a:pPr>
            <a:r>
              <a:rPr lang="id-ID" sz="8600" i="1" dirty="0" smtClean="0"/>
              <a:t>	 </a:t>
            </a:r>
          </a:p>
          <a:p>
            <a:pPr>
              <a:buNone/>
            </a:pPr>
            <a:r>
              <a:rPr lang="id-ID" sz="8600" i="1" dirty="0" smtClean="0"/>
              <a:t>	“….. some unforeseen or chance event that produces bodily injury or property damage.”</a:t>
            </a:r>
          </a:p>
          <a:p>
            <a:pPr>
              <a:buNone/>
            </a:pPr>
            <a:endParaRPr lang="id-ID" sz="8600" dirty="0" smtClean="0"/>
          </a:p>
          <a:p>
            <a:r>
              <a:rPr lang="id-ID" sz="8600" dirty="0" smtClean="0"/>
              <a:t>Yang secara bebas dapat dirtikan bahwa kecelakaan adalah kejadian yang tidak diduga sebelum atau peristiwa mendadak yang menimbulkan luka tubuh atau kerusakan barang.</a:t>
            </a:r>
          </a:p>
          <a:p>
            <a:r>
              <a:rPr lang="id-ID" sz="8600" dirty="0" smtClean="0"/>
              <a:t>Menurut W. Monroe Keyserling (1998) kecelakaan dapat didefenisikan sebagai berikut:</a:t>
            </a:r>
          </a:p>
          <a:p>
            <a:r>
              <a:rPr lang="id-ID" sz="8600" i="1" dirty="0" smtClean="0"/>
              <a:t>“an accident is an unanticipated, sudden even that results in an undesired out come such us property damage, bodily injury, or death”.</a:t>
            </a:r>
            <a:endParaRPr lang="id-ID" sz="8600" dirty="0" smtClean="0"/>
          </a:p>
          <a:p>
            <a:r>
              <a:rPr lang="id-ID" sz="8600" dirty="0" smtClean="0"/>
              <a:t>Pada hakekatnya secara bebas dapat diartikan sebagai kejadian mendadak yang tidak diduga sebelumnya dan mengakibatkan kerugian yang tidak diinginkan seperti kerusakan harta, luka ubuh atau kematian. Sedangkan kata “injury” sebenarnya lebih diartikan sebagai kerusakan jaringan tubuh akibat kecelakaan atau pemaparan faktor lingkungan.</a:t>
            </a:r>
          </a:p>
          <a:p>
            <a:endParaRPr lang="id-ID"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120</TotalTime>
  <Words>524</Words>
  <Application>Microsoft Office PowerPoint</Application>
  <PresentationFormat>On-screen Show (4:3)</PresentationFormat>
  <Paragraphs>78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Urban</vt:lpstr>
      <vt:lpstr>SANITASI &amp; HIGIENE DI TEMPAT KERJA</vt:lpstr>
      <vt:lpstr>POKOK BAHASAN</vt:lpstr>
      <vt:lpstr>Slide 3</vt:lpstr>
      <vt:lpstr>Slide 4</vt:lpstr>
      <vt:lpstr>Slide 5</vt:lpstr>
      <vt:lpstr>Pengertian &amp;ruang lingkup Sanitasi Industri</vt:lpstr>
      <vt:lpstr>Hygiene industri (Industrial hygiene)</vt:lpstr>
      <vt:lpstr>Hygiene industri (Industrial hygiene)</vt:lpstr>
      <vt:lpstr>Kecelakaan Kerja</vt:lpstr>
      <vt:lpstr>Berdasarkan Keputusan Menteri Kesehatan No NOMOR 1405/MENKES/SK/XI/2002</vt:lpstr>
      <vt:lpstr>Terima kasih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SANITASI &amp; HIGIENE DI TEMPAT KERJA</dc:title>
  <dc:creator>TARI</dc:creator>
  <cp:lastModifiedBy>ASUS</cp:lastModifiedBy>
  <cp:revision>13</cp:revision>
  <dcterms:created xsi:type="dcterms:W3CDTF">2016-03-02T13:57:39Z</dcterms:created>
  <dcterms:modified xsi:type="dcterms:W3CDTF">2021-03-18T10:44:08Z</dcterms:modified>
</cp:coreProperties>
</file>