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79" r:id="rId3"/>
    <p:sldId id="257" r:id="rId4"/>
    <p:sldId id="280" r:id="rId5"/>
    <p:sldId id="281" r:id="rId6"/>
    <p:sldId id="282" r:id="rId7"/>
    <p:sldId id="273" r:id="rId8"/>
    <p:sldId id="283" r:id="rId9"/>
    <p:sldId id="284" r:id="rId10"/>
    <p:sldId id="285" r:id="rId11"/>
    <p:sldId id="288" r:id="rId12"/>
    <p:sldId id="286" r:id="rId13"/>
    <p:sldId id="287"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74" autoAdjust="0"/>
  </p:normalViewPr>
  <p:slideViewPr>
    <p:cSldViewPr>
      <p:cViewPr varScale="1">
        <p:scale>
          <a:sx n="56" d="100"/>
          <a:sy n="56" d="100"/>
        </p:scale>
        <p:origin x="172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0E22E-CFC4-474F-9C05-18A136DA2924}" type="datetimeFigureOut">
              <a:rPr lang="en-US" smtClean="0"/>
              <a:t>2/18/2021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9E2533-B469-4066-99BE-D6A0C7388059}" type="slidenum">
              <a:rPr lang="en-US" smtClean="0"/>
              <a:t>‹#›</a:t>
            </a:fld>
            <a:endParaRPr lang="en-US"/>
          </a:p>
        </p:txBody>
      </p:sp>
    </p:spTree>
    <p:extLst>
      <p:ext uri="{BB962C8B-B14F-4D97-AF65-F5344CB8AC3E}">
        <p14:creationId xmlns:p14="http://schemas.microsoft.com/office/powerpoint/2010/main" val="94782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Chollet</a:t>
            </a:r>
            <a:r>
              <a:rPr lang="en-US" dirty="0"/>
              <a:t> p.6</a:t>
            </a:r>
          </a:p>
        </p:txBody>
      </p:sp>
      <p:sp>
        <p:nvSpPr>
          <p:cNvPr id="4" name="Slide Number Placeholder 3"/>
          <p:cNvSpPr>
            <a:spLocks noGrp="1"/>
          </p:cNvSpPr>
          <p:nvPr>
            <p:ph type="sldNum" sz="quarter" idx="10"/>
          </p:nvPr>
        </p:nvSpPr>
        <p:spPr/>
        <p:txBody>
          <a:bodyPr/>
          <a:lstStyle/>
          <a:p>
            <a:fld id="{119E2533-B469-4066-99BE-D6A0C7388059}" type="slidenum">
              <a:rPr lang="en-US" smtClean="0"/>
              <a:t>7</a:t>
            </a:fld>
            <a:endParaRPr lang="en-US"/>
          </a:p>
        </p:txBody>
      </p:sp>
    </p:spTree>
    <p:extLst>
      <p:ext uri="{BB962C8B-B14F-4D97-AF65-F5344CB8AC3E}">
        <p14:creationId xmlns:p14="http://schemas.microsoft.com/office/powerpoint/2010/main" val="309001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9062D0-61A8-4965-B9AE-4AF29A361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B054B-2F11-436A-B27E-125F4E94F1E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9062D0-61A8-4965-B9AE-4AF29A361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9062D0-61A8-4965-B9AE-4AF29A361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9062D0-61A8-4965-B9AE-4AF29A361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9062D0-61A8-4965-B9AE-4AF29A361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B054B-2F11-436A-B27E-125F4E94F1E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9062D0-61A8-4965-B9AE-4AF29A361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9062D0-61A8-4965-B9AE-4AF29A3615DF}"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B054B-2F11-436A-B27E-125F4E94F1E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9062D0-61A8-4965-B9AE-4AF29A3615DF}"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062D0-61A8-4965-B9AE-4AF29A3615DF}"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9062D0-61A8-4965-B9AE-4AF29A361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B054B-2F11-436A-B27E-125F4E94F1E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9062D0-61A8-4965-B9AE-4AF29A361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B054B-2F11-436A-B27E-125F4E94F1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F9062D0-61A8-4965-B9AE-4AF29A3615DF}" type="datetimeFigureOut">
              <a:rPr lang="en-US" smtClean="0"/>
              <a:t>2/18/2021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5DB054B-2F11-436A-B27E-125F4E94F1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py.org/install.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4800" b="1" cap="none" dirty="0">
                <a:cs typeface="Arial" pitchFamily="34" charset="0"/>
              </a:rPr>
              <a:t>Section 1 </a:t>
            </a:r>
            <a:br>
              <a:rPr lang="en-US" sz="4800" b="1" cap="none" dirty="0">
                <a:cs typeface="Arial" pitchFamily="34" charset="0"/>
              </a:rPr>
            </a:br>
            <a:r>
              <a:rPr lang="en-US" sz="4000" b="1" cap="none" dirty="0">
                <a:cs typeface="Arial" pitchFamily="34" charset="0"/>
              </a:rPr>
              <a:t>Introduction to AI and Big Data</a:t>
            </a:r>
            <a:r>
              <a:rPr lang="en-US" sz="4800" b="1" cap="none" dirty="0">
                <a:cs typeface="Arial" pitchFamily="34" charset="0"/>
              </a:rPr>
              <a:t>     </a:t>
            </a:r>
          </a:p>
        </p:txBody>
      </p:sp>
      <p:sp>
        <p:nvSpPr>
          <p:cNvPr id="3" name="Subtitle 2"/>
          <p:cNvSpPr>
            <a:spLocks noGrp="1"/>
          </p:cNvSpPr>
          <p:nvPr>
            <p:ph type="subTitle" idx="1"/>
          </p:nvPr>
        </p:nvSpPr>
        <p:spPr>
          <a:xfrm>
            <a:off x="687760" y="4052664"/>
            <a:ext cx="7846640" cy="1104528"/>
          </a:xfrm>
        </p:spPr>
        <p:txBody>
          <a:bodyPr>
            <a:normAutofit/>
          </a:bodyPr>
          <a:lstStyle/>
          <a:p>
            <a:pPr algn="r"/>
            <a:r>
              <a:rPr lang="en-US" dirty="0" err="1"/>
              <a:t>Fityanul</a:t>
            </a:r>
            <a:r>
              <a:rPr lang="en-US" dirty="0"/>
              <a:t> </a:t>
            </a:r>
            <a:r>
              <a:rPr lang="en-US" dirty="0" err="1"/>
              <a:t>Akhyar</a:t>
            </a:r>
            <a:r>
              <a:rPr lang="en-US" dirty="0"/>
              <a:t>, S.T., M.T</a:t>
            </a:r>
          </a:p>
          <a:p>
            <a:pPr algn="r"/>
            <a:r>
              <a:rPr lang="en-US" dirty="0"/>
              <a:t>School of Electrical Engineering Telkom University</a:t>
            </a:r>
          </a:p>
          <a:p>
            <a:pPr algn="r"/>
            <a:endParaRPr lang="en-US" dirty="0"/>
          </a:p>
          <a:p>
            <a:pPr algn="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554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Environment</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700808"/>
            <a:ext cx="8229599" cy="4623792"/>
          </a:xfrm>
        </p:spPr>
        <p:txBody>
          <a:bodyPr>
            <a:normAutofit/>
          </a:bodyPr>
          <a:lstStyle/>
          <a:p>
            <a:pPr marL="457200" marR="0" lvl="0" indent="-45720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Anaconda (Anaconda Distribution) is a free, easy to install package over 720 open-source packages with free community support.</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Hundreds more open-source packages and their dependencies can be installed with a simple “</a:t>
            </a:r>
            <a:r>
              <a:rPr kumimoji="0" lang="en-US" altLang="zh-TW" sz="20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conda</a:t>
            </a: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install [</a:t>
            </a:r>
            <a:r>
              <a:rPr kumimoji="0" lang="en-US" altLang="zh-TW" sz="20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packagename</a:t>
            </a: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Can used on: Windows, OS X and Linux.</a:t>
            </a:r>
          </a:p>
          <a:p>
            <a:pPr marL="457200" marR="0" lvl="0" indent="-45720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hlinkClick r:id="rId3"/>
              </a:rPr>
              <a:t>https://www.anaconda.com/products/individual</a:t>
            </a:r>
            <a:endParaRPr lang="en-ID" sz="2000" dirty="0"/>
          </a:p>
        </p:txBody>
      </p:sp>
    </p:spTree>
    <p:extLst>
      <p:ext uri="{BB962C8B-B14F-4D97-AF65-F5344CB8AC3E}">
        <p14:creationId xmlns:p14="http://schemas.microsoft.com/office/powerpoint/2010/main" val="9295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Environment</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E0200CB-81E5-46A7-B903-2A3F9084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1676400"/>
            <a:ext cx="8503920" cy="4593004"/>
          </a:xfrm>
          <a:prstGeom prst="rect">
            <a:avLst/>
          </a:prstGeom>
        </p:spPr>
      </p:pic>
    </p:spTree>
    <p:extLst>
      <p:ext uri="{BB962C8B-B14F-4D97-AF65-F5344CB8AC3E}">
        <p14:creationId xmlns:p14="http://schemas.microsoft.com/office/powerpoint/2010/main" val="8198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Library</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dirty="0"/>
              <a:t> SciPy (pronounced “Sigh Pie”) is a Python‐based ecosystem of open‐source software for mathematics, science, and engineering. In particular, these are some of the core packages:</a:t>
            </a:r>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000" dirty="0"/>
          </a:p>
          <a:p>
            <a:pPr marL="0" marR="0" lvl="0" indent="0" algn="just" defTabSz="914400" rtl="0" eaLnBrk="1" fontAlgn="auto" latinLnBrk="0" hangingPunct="1">
              <a:lnSpc>
                <a:spcPct val="100000"/>
              </a:lnSpc>
              <a:spcBef>
                <a:spcPts val="0"/>
              </a:spcBef>
              <a:spcAft>
                <a:spcPts val="0"/>
              </a:spcAft>
              <a:buClrTx/>
              <a:buSzTx/>
              <a:buNone/>
              <a:tabLst/>
              <a:defRPr/>
            </a:pPr>
            <a:r>
              <a:rPr lang="en-ID" sz="1800" b="0" i="0" u="none" strike="noStrike" baseline="0" dirty="0">
                <a:latin typeface="Calibri" panose="020F0502020204030204" pitchFamily="34" charset="0"/>
                <a:hlinkClick r:id="rId3"/>
              </a:rPr>
              <a:t>https://www.scipy.org/install.html</a:t>
            </a:r>
            <a:r>
              <a:rPr lang="en-ID" sz="1800" b="0" i="0" u="none" strike="noStrike" baseline="0" dirty="0">
                <a:latin typeface="Calibri" panose="020F0502020204030204" pitchFamily="34" charset="0"/>
              </a:rPr>
              <a:t> </a:t>
            </a:r>
            <a:endParaRPr lang="en-ID" sz="2000" dirty="0"/>
          </a:p>
        </p:txBody>
      </p:sp>
      <p:pic>
        <p:nvPicPr>
          <p:cNvPr id="5" name="Picture 4">
            <a:extLst>
              <a:ext uri="{FF2B5EF4-FFF2-40B4-BE49-F238E27FC236}">
                <a16:creationId xmlns:a16="http://schemas.microsoft.com/office/drawing/2014/main" id="{06474945-1E27-4737-B86C-223B5F46209D}"/>
              </a:ext>
            </a:extLst>
          </p:cNvPr>
          <p:cNvPicPr>
            <a:picLocks noChangeAspect="1"/>
          </p:cNvPicPr>
          <p:nvPr/>
        </p:nvPicPr>
        <p:blipFill>
          <a:blip r:embed="rId4"/>
          <a:stretch>
            <a:fillRect/>
          </a:stretch>
        </p:blipFill>
        <p:spPr>
          <a:xfrm>
            <a:off x="1962000" y="2697159"/>
            <a:ext cx="5220000" cy="3514450"/>
          </a:xfrm>
          <a:prstGeom prst="rect">
            <a:avLst/>
          </a:prstGeom>
        </p:spPr>
      </p:pic>
    </p:spTree>
    <p:extLst>
      <p:ext uri="{BB962C8B-B14F-4D97-AF65-F5344CB8AC3E}">
        <p14:creationId xmlns:p14="http://schemas.microsoft.com/office/powerpoint/2010/main" val="329049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Editor</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0" lvl="1" indent="0">
              <a:buFont typeface="Wingdings" panose="05000000000000000000" pitchFamily="2" charset="2"/>
              <a:buChar char="q"/>
            </a:pPr>
            <a:r>
              <a:rPr lang="en-US" altLang="zh-TW" sz="2000" dirty="0"/>
              <a:t> </a:t>
            </a:r>
            <a:r>
              <a:rPr lang="en-US" altLang="zh-TW" sz="2000" dirty="0" err="1"/>
              <a:t>Jupyter</a:t>
            </a:r>
            <a:r>
              <a:rPr lang="en-US" altLang="zh-TW" sz="2000" dirty="0"/>
              <a:t> Notebook</a:t>
            </a:r>
          </a:p>
          <a:p>
            <a:pPr marL="276225" lvl="1" indent="0" algn="just">
              <a:buNone/>
            </a:pPr>
            <a:r>
              <a:rPr lang="en-US" altLang="zh-TW" sz="2000" dirty="0"/>
              <a:t>The </a:t>
            </a:r>
            <a:r>
              <a:rPr lang="en-US" altLang="zh-TW" sz="2000" dirty="0" err="1"/>
              <a:t>Jupyter</a:t>
            </a:r>
            <a:r>
              <a:rPr lang="en-US" altLang="zh-TW" sz="2000" dirty="0"/>
              <a:t> Notebook is an open-source web application that allows you to create and share documents that contain live code, equations, visualizations and narrative text. </a:t>
            </a:r>
          </a:p>
          <a:p>
            <a:pPr marL="0" marR="0" lvl="0" indent="0" algn="just" defTabSz="914400" rtl="0" eaLnBrk="1" fontAlgn="auto" latinLnBrk="0" hangingPunct="1">
              <a:lnSpc>
                <a:spcPct val="100000"/>
              </a:lnSpc>
              <a:spcBef>
                <a:spcPts val="0"/>
              </a:spcBef>
              <a:spcAft>
                <a:spcPts val="0"/>
              </a:spcAft>
              <a:buClrTx/>
              <a:buSzTx/>
              <a:buNone/>
              <a:tabLst/>
              <a:defRPr/>
            </a:pPr>
            <a:endParaRPr lang="en-US" sz="2000" dirty="0"/>
          </a:p>
        </p:txBody>
      </p:sp>
      <p:pic>
        <p:nvPicPr>
          <p:cNvPr id="6" name="Picture 5">
            <a:extLst>
              <a:ext uri="{FF2B5EF4-FFF2-40B4-BE49-F238E27FC236}">
                <a16:creationId xmlns:a16="http://schemas.microsoft.com/office/drawing/2014/main" id="{56BCBC14-6C29-478F-8A33-4C99AF3A2A77}"/>
              </a:ext>
            </a:extLst>
          </p:cNvPr>
          <p:cNvPicPr>
            <a:picLocks noChangeAspect="1"/>
          </p:cNvPicPr>
          <p:nvPr/>
        </p:nvPicPr>
        <p:blipFill rotWithShape="1">
          <a:blip r:embed="rId3">
            <a:extLst>
              <a:ext uri="{28A0092B-C50C-407E-A947-70E740481C1C}">
                <a14:useLocalDpi xmlns:a14="http://schemas.microsoft.com/office/drawing/2010/main" val="0"/>
              </a:ext>
            </a:extLst>
          </a:blip>
          <a:srcRect l="18517" t="7286" r="18519" b="24085"/>
          <a:stretch/>
        </p:blipFill>
        <p:spPr>
          <a:xfrm>
            <a:off x="1907704" y="3068960"/>
            <a:ext cx="5328593" cy="3140016"/>
          </a:xfrm>
          <a:prstGeom prst="rect">
            <a:avLst/>
          </a:prstGeom>
        </p:spPr>
      </p:pic>
    </p:spTree>
    <p:extLst>
      <p:ext uri="{BB962C8B-B14F-4D97-AF65-F5344CB8AC3E}">
        <p14:creationId xmlns:p14="http://schemas.microsoft.com/office/powerpoint/2010/main" val="390815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1" indent="-261938">
              <a:buFont typeface="Wingdings" panose="05000000000000000000" pitchFamily="2" charset="2"/>
              <a:buChar char="q"/>
            </a:pPr>
            <a:r>
              <a:rPr lang="en-US" altLang="zh-TW" sz="2000" dirty="0"/>
              <a:t>The </a:t>
            </a:r>
            <a:r>
              <a:rPr lang="en-US" altLang="zh-TW" sz="2000" dirty="0" err="1"/>
              <a:t>Jupyter</a:t>
            </a:r>
            <a:r>
              <a:rPr lang="en-US" altLang="zh-TW" sz="2000" dirty="0"/>
              <a:t> Notebook is an interactive computing environment that enables users to author notebook documents that include: Live code ‐ Interactive widgets ‐ Plots ‐ text ‐ Equations ‐ Images – Video.</a:t>
            </a:r>
          </a:p>
          <a:p>
            <a:pPr marL="261938" lvl="1" indent="-261938">
              <a:buFont typeface="Wingdings" panose="05000000000000000000" pitchFamily="2" charset="2"/>
              <a:buChar char="q"/>
            </a:pPr>
            <a:r>
              <a:rPr lang="en-US" altLang="zh-TW" sz="2000" dirty="0"/>
              <a:t>The </a:t>
            </a:r>
            <a:r>
              <a:rPr lang="en-US" altLang="zh-TW" sz="2000" dirty="0" err="1"/>
              <a:t>Jupyter</a:t>
            </a:r>
            <a:r>
              <a:rPr lang="en-US" altLang="zh-TW" sz="2000" dirty="0"/>
              <a:t> Notebook combines three components:</a:t>
            </a:r>
          </a:p>
          <a:p>
            <a:pPr marL="536258" lvl="2" indent="-261938" algn="just">
              <a:buFont typeface="Wingdings" panose="05000000000000000000" pitchFamily="2" charset="2"/>
              <a:buChar char="q"/>
            </a:pPr>
            <a:r>
              <a:rPr lang="en-US" altLang="zh-TW" b="1" dirty="0"/>
              <a:t>The notebook web application</a:t>
            </a:r>
            <a:r>
              <a:rPr lang="en-US" altLang="zh-TW" dirty="0"/>
              <a:t>: An interactive web application for writing and running code interactively and authoring notebook documents.</a:t>
            </a:r>
          </a:p>
          <a:p>
            <a:pPr marL="536258" lvl="2" indent="-261938" algn="just">
              <a:buFont typeface="Wingdings" panose="05000000000000000000" pitchFamily="2" charset="2"/>
              <a:buChar char="q"/>
            </a:pPr>
            <a:r>
              <a:rPr lang="en-US" altLang="zh-TW" b="1" dirty="0"/>
              <a:t>Kernels</a:t>
            </a:r>
            <a:r>
              <a:rPr lang="en-US" altLang="zh-TW" dirty="0"/>
              <a:t>: runs users’ code in a given language and returns output back to the notebook web application.</a:t>
            </a:r>
          </a:p>
          <a:p>
            <a:pPr marL="536258" lvl="2" indent="-261938" algn="just">
              <a:buFont typeface="Wingdings" panose="05000000000000000000" pitchFamily="2" charset="2"/>
              <a:buChar char="q"/>
            </a:pPr>
            <a:r>
              <a:rPr lang="en-US" altLang="zh-TW" b="1" dirty="0"/>
              <a:t>Notebook documents</a:t>
            </a:r>
            <a:r>
              <a:rPr lang="en-US" altLang="zh-TW" dirty="0"/>
              <a:t>: Self‐contained documents that contain a representation of all content visible in the notebook web application.</a:t>
            </a:r>
          </a:p>
        </p:txBody>
      </p:sp>
    </p:spTree>
    <p:extLst>
      <p:ext uri="{BB962C8B-B14F-4D97-AF65-F5344CB8AC3E}">
        <p14:creationId xmlns:p14="http://schemas.microsoft.com/office/powerpoint/2010/main" val="426020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1" indent="-261938">
              <a:buFont typeface="Wingdings" panose="05000000000000000000" pitchFamily="2" charset="2"/>
              <a:buChar char="q"/>
            </a:pPr>
            <a:r>
              <a:rPr lang="en-US" altLang="zh-TW" dirty="0"/>
              <a:t>notebook documents are just </a:t>
            </a:r>
            <a:r>
              <a:rPr lang="en-US" altLang="zh-TW" b="1" dirty="0"/>
              <a:t>files on your local filesystem with a ``.</a:t>
            </a:r>
            <a:r>
              <a:rPr lang="en-US" altLang="zh-TW" b="1" dirty="0" err="1">
                <a:solidFill>
                  <a:srgbClr val="0070C0"/>
                </a:solidFill>
              </a:rPr>
              <a:t>ipynb</a:t>
            </a:r>
            <a:r>
              <a:rPr lang="en-US" altLang="zh-TW" b="1" dirty="0"/>
              <a:t>`` extension</a:t>
            </a:r>
            <a:r>
              <a:rPr lang="en-US" altLang="zh-TW" dirty="0"/>
              <a:t>.</a:t>
            </a:r>
          </a:p>
          <a:p>
            <a:pPr marL="261938" lvl="1" indent="-261938">
              <a:buFont typeface="Wingdings" panose="05000000000000000000" pitchFamily="2" charset="2"/>
              <a:buChar char="q"/>
            </a:pPr>
            <a:r>
              <a:rPr lang="en-US" altLang="zh-TW" dirty="0"/>
              <a:t>Notebooks consist of a linear sequence of cells. There are four basic cell types:</a:t>
            </a:r>
          </a:p>
          <a:p>
            <a:pPr marL="536258" lvl="2" indent="-261938">
              <a:buFont typeface="Wingdings" panose="05000000000000000000" pitchFamily="2" charset="2"/>
              <a:buChar char="q"/>
            </a:pPr>
            <a:r>
              <a:rPr lang="en-US" altLang="zh-TW" b="1" dirty="0"/>
              <a:t>Code cells</a:t>
            </a:r>
            <a:r>
              <a:rPr lang="en-US" altLang="zh-TW" dirty="0"/>
              <a:t>: Input and output of live code that is run in the kernel</a:t>
            </a:r>
          </a:p>
          <a:p>
            <a:pPr marL="536258" lvl="2" indent="-261938">
              <a:buFont typeface="Wingdings" panose="05000000000000000000" pitchFamily="2" charset="2"/>
              <a:buChar char="q"/>
            </a:pPr>
            <a:r>
              <a:rPr lang="en-US" altLang="zh-TW" b="1" dirty="0"/>
              <a:t>Markdown cells</a:t>
            </a:r>
            <a:r>
              <a:rPr lang="en-US" altLang="zh-TW" dirty="0"/>
              <a:t>: Narrative text with embedded LaTeX equations. Markdown is a popular markup language that is a superset of HTML. Google to find the specification.</a:t>
            </a:r>
          </a:p>
          <a:p>
            <a:pPr marL="536258" lvl="2" indent="-261938">
              <a:buFont typeface="Wingdings" panose="05000000000000000000" pitchFamily="2" charset="2"/>
              <a:buChar char="q"/>
            </a:pPr>
            <a:r>
              <a:rPr lang="en-US" altLang="zh-TW" b="1" dirty="0"/>
              <a:t>Heading cells</a:t>
            </a:r>
            <a:r>
              <a:rPr lang="en-US" altLang="zh-TW" dirty="0"/>
              <a:t>: 6 levels of hierarchical organization and formatting.</a:t>
            </a:r>
          </a:p>
          <a:p>
            <a:pPr marL="536258" lvl="2" indent="-261938">
              <a:buFont typeface="Wingdings" panose="05000000000000000000" pitchFamily="2" charset="2"/>
              <a:buChar char="q"/>
            </a:pPr>
            <a:r>
              <a:rPr lang="en-US" altLang="zh-TW" b="1" dirty="0"/>
              <a:t>Raw cells</a:t>
            </a:r>
            <a:r>
              <a:rPr lang="en-US" altLang="zh-TW" dirty="0"/>
              <a:t>: Unformatted text.</a:t>
            </a:r>
          </a:p>
        </p:txBody>
      </p:sp>
    </p:spTree>
    <p:extLst>
      <p:ext uri="{BB962C8B-B14F-4D97-AF65-F5344CB8AC3E}">
        <p14:creationId xmlns:p14="http://schemas.microsoft.com/office/powerpoint/2010/main" val="8826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1" indent="-261938" algn="just">
              <a:buFont typeface="Wingdings" panose="05000000000000000000" pitchFamily="2" charset="2"/>
              <a:buChar char="q"/>
            </a:pPr>
            <a:r>
              <a:rPr lang="en-US" altLang="zh-TW" dirty="0"/>
              <a:t>Markdown supports two styles of </a:t>
            </a:r>
            <a:r>
              <a:rPr lang="en-US" altLang="zh-TW" b="1" dirty="0">
                <a:solidFill>
                  <a:srgbClr val="FF0000"/>
                </a:solidFill>
              </a:rPr>
              <a:t>headers</a:t>
            </a:r>
            <a:r>
              <a:rPr lang="en-US" altLang="zh-TW" dirty="0"/>
              <a:t>, </a:t>
            </a:r>
            <a:r>
              <a:rPr lang="en-US" altLang="zh-TW" dirty="0" err="1"/>
              <a:t>Setext</a:t>
            </a:r>
            <a:r>
              <a:rPr lang="en-US" altLang="zh-TW" dirty="0"/>
              <a:t> and </a:t>
            </a:r>
            <a:r>
              <a:rPr lang="en-US" altLang="zh-TW" dirty="0" err="1"/>
              <a:t>atx</a:t>
            </a:r>
            <a:r>
              <a:rPr lang="en-US" altLang="zh-TW" dirty="0"/>
              <a:t>.</a:t>
            </a:r>
          </a:p>
          <a:p>
            <a:pPr marL="261938" lvl="1" indent="-261938" algn="just">
              <a:buFont typeface="Wingdings" panose="05000000000000000000" pitchFamily="2" charset="2"/>
              <a:buChar char="q"/>
            </a:pPr>
            <a:r>
              <a:rPr lang="en-US" altLang="zh-TW" dirty="0" err="1"/>
              <a:t>Setext</a:t>
            </a:r>
            <a:r>
              <a:rPr lang="en-US" altLang="zh-TW" dirty="0"/>
              <a:t>‐style headers are “underlined” using equal signs (for first‐level headers) and dashes (for second‐level headers). For example:</a:t>
            </a:r>
          </a:p>
          <a:p>
            <a:pPr marL="536258" lvl="2" indent="-261938" algn="just">
              <a:buFont typeface="Wingdings" panose="05000000000000000000" pitchFamily="2" charset="2"/>
              <a:buChar char="q"/>
            </a:pPr>
            <a:r>
              <a:rPr lang="en-US" altLang="zh-TW" dirty="0"/>
              <a:t>This is an H1</a:t>
            </a:r>
          </a:p>
          <a:p>
            <a:pPr marL="536258" lvl="2" indent="-261938" algn="just">
              <a:buFont typeface="Wingdings" panose="05000000000000000000" pitchFamily="2" charset="2"/>
              <a:buChar char="q"/>
            </a:pPr>
            <a:r>
              <a:rPr lang="en-US" altLang="zh-TW" dirty="0"/>
              <a:t>=============</a:t>
            </a:r>
          </a:p>
          <a:p>
            <a:pPr marL="536258" lvl="2" indent="-261938" algn="just">
              <a:buFont typeface="Wingdings" panose="05000000000000000000" pitchFamily="2" charset="2"/>
              <a:buChar char="q"/>
            </a:pPr>
            <a:r>
              <a:rPr lang="en-US" altLang="zh-TW" dirty="0"/>
              <a:t>This is an H2</a:t>
            </a:r>
          </a:p>
          <a:p>
            <a:pPr marL="536258" lvl="2" indent="-261938" algn="just">
              <a:buFont typeface="Wingdings" panose="05000000000000000000" pitchFamily="2" charset="2"/>
              <a:buChar char="q"/>
            </a:pPr>
            <a:r>
              <a:rPr lang="en-US" altLang="zh-TW" dirty="0"/>
              <a:t>‐‐‐‐‐‐‐‐‐‐‐‐‐</a:t>
            </a:r>
          </a:p>
          <a:p>
            <a:pPr marL="536258" lvl="2" indent="-261938" algn="just">
              <a:buFont typeface="Wingdings" panose="05000000000000000000" pitchFamily="2" charset="2"/>
              <a:buChar char="q"/>
            </a:pPr>
            <a:endParaRPr lang="en-US" altLang="zh-TW" dirty="0"/>
          </a:p>
          <a:p>
            <a:pPr marL="261938" lvl="1" indent="-261938" algn="just">
              <a:buFont typeface="Wingdings" panose="05000000000000000000" pitchFamily="2" charset="2"/>
              <a:buChar char="q"/>
            </a:pPr>
            <a:r>
              <a:rPr lang="en-US" altLang="zh-TW" b="1" dirty="0" err="1">
                <a:solidFill>
                  <a:srgbClr val="FF0000"/>
                </a:solidFill>
              </a:rPr>
              <a:t>Atx</a:t>
            </a:r>
            <a:r>
              <a:rPr lang="en-US" altLang="zh-TW" b="1" dirty="0">
                <a:solidFill>
                  <a:srgbClr val="FF0000"/>
                </a:solidFill>
              </a:rPr>
              <a:t>‐style headers</a:t>
            </a:r>
            <a:r>
              <a:rPr lang="en-US" altLang="zh-TW" dirty="0"/>
              <a:t> use 1‐6 hash characters at the start of the line, corresponding to header levels 1‐6. For example:</a:t>
            </a:r>
          </a:p>
          <a:p>
            <a:pPr marL="536258" lvl="2" indent="-261938" algn="just">
              <a:buFont typeface="Wingdings" panose="05000000000000000000" pitchFamily="2" charset="2"/>
              <a:buChar char="q"/>
            </a:pPr>
            <a:r>
              <a:rPr lang="en-US" altLang="zh-TW" dirty="0"/>
              <a:t># This is an H1</a:t>
            </a:r>
          </a:p>
          <a:p>
            <a:pPr marL="536258" lvl="2" indent="-261938" algn="just">
              <a:buFont typeface="Wingdings" panose="05000000000000000000" pitchFamily="2" charset="2"/>
              <a:buChar char="q"/>
            </a:pPr>
            <a:r>
              <a:rPr lang="en-US" altLang="zh-TW" dirty="0"/>
              <a:t>## This is an H2</a:t>
            </a:r>
          </a:p>
          <a:p>
            <a:pPr marL="536258" lvl="2" indent="-261938" algn="just">
              <a:buFont typeface="Wingdings" panose="05000000000000000000" pitchFamily="2" charset="2"/>
              <a:buChar char="q"/>
            </a:pPr>
            <a:r>
              <a:rPr lang="en-US" altLang="zh-TW" dirty="0"/>
              <a:t>###### This is an H6</a:t>
            </a:r>
          </a:p>
          <a:p>
            <a:pPr marL="536258" lvl="2" indent="-261938" algn="just">
              <a:buFont typeface="Wingdings" panose="05000000000000000000" pitchFamily="2" charset="2"/>
              <a:buChar char="q"/>
            </a:pPr>
            <a:endParaRPr lang="en-US" altLang="zh-TW" dirty="0"/>
          </a:p>
        </p:txBody>
      </p:sp>
    </p:spTree>
    <p:extLst>
      <p:ext uri="{BB962C8B-B14F-4D97-AF65-F5344CB8AC3E}">
        <p14:creationId xmlns:p14="http://schemas.microsoft.com/office/powerpoint/2010/main" val="41314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Markdown </a:t>
            </a:r>
            <a:r>
              <a:rPr lang="en-US" altLang="zh-TW" b="1" dirty="0">
                <a:solidFill>
                  <a:srgbClr val="FF0000"/>
                </a:solidFill>
              </a:rPr>
              <a:t>uses email‐style right angle bracket &gt; characters</a:t>
            </a:r>
            <a:r>
              <a:rPr lang="en-US" altLang="zh-TW" dirty="0"/>
              <a:t> for </a:t>
            </a:r>
            <a:r>
              <a:rPr lang="en-US" altLang="zh-TW" dirty="0" err="1"/>
              <a:t>blockquoting</a:t>
            </a:r>
            <a:r>
              <a:rPr lang="en-US" altLang="zh-TW" dirty="0"/>
              <a:t>. For example:</a:t>
            </a:r>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r>
              <a:rPr lang="en-US" altLang="zh-TW" dirty="0"/>
              <a:t>Markdown allows you to be lazy and only put the &gt; before the first line of a </a:t>
            </a:r>
            <a:r>
              <a:rPr lang="en-US" altLang="zh-TW" dirty="0" err="1"/>
              <a:t>hardwrapped</a:t>
            </a:r>
            <a:r>
              <a:rPr lang="en-US" altLang="zh-TW" dirty="0"/>
              <a:t> paragraph:</a:t>
            </a:r>
          </a:p>
        </p:txBody>
      </p:sp>
      <p:pic>
        <p:nvPicPr>
          <p:cNvPr id="5" name="Picture 4">
            <a:extLst>
              <a:ext uri="{FF2B5EF4-FFF2-40B4-BE49-F238E27FC236}">
                <a16:creationId xmlns:a16="http://schemas.microsoft.com/office/drawing/2014/main" id="{25654977-A488-491F-BA1D-F33B3D816AD7}"/>
              </a:ext>
            </a:extLst>
          </p:cNvPr>
          <p:cNvPicPr>
            <a:picLocks noChangeAspect="1"/>
          </p:cNvPicPr>
          <p:nvPr/>
        </p:nvPicPr>
        <p:blipFill>
          <a:blip r:embed="rId3"/>
          <a:stretch>
            <a:fillRect/>
          </a:stretch>
        </p:blipFill>
        <p:spPr>
          <a:xfrm>
            <a:off x="828504" y="2322408"/>
            <a:ext cx="8280000" cy="1682656"/>
          </a:xfrm>
          <a:prstGeom prst="rect">
            <a:avLst/>
          </a:prstGeom>
        </p:spPr>
      </p:pic>
      <p:pic>
        <p:nvPicPr>
          <p:cNvPr id="7" name="Picture 6">
            <a:extLst>
              <a:ext uri="{FF2B5EF4-FFF2-40B4-BE49-F238E27FC236}">
                <a16:creationId xmlns:a16="http://schemas.microsoft.com/office/drawing/2014/main" id="{7F567B19-7738-47CA-9556-30F7DD3263E0}"/>
              </a:ext>
            </a:extLst>
          </p:cNvPr>
          <p:cNvPicPr>
            <a:picLocks noChangeAspect="1"/>
          </p:cNvPicPr>
          <p:nvPr/>
        </p:nvPicPr>
        <p:blipFill>
          <a:blip r:embed="rId4"/>
          <a:stretch>
            <a:fillRect/>
          </a:stretch>
        </p:blipFill>
        <p:spPr>
          <a:xfrm>
            <a:off x="828504" y="4894371"/>
            <a:ext cx="8280000" cy="1672478"/>
          </a:xfrm>
          <a:prstGeom prst="rect">
            <a:avLst/>
          </a:prstGeom>
        </p:spPr>
      </p:pic>
    </p:spTree>
    <p:extLst>
      <p:ext uri="{BB962C8B-B14F-4D97-AF65-F5344CB8AC3E}">
        <p14:creationId xmlns:p14="http://schemas.microsoft.com/office/powerpoint/2010/main" val="136554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Blockquotes can be </a:t>
            </a:r>
            <a:r>
              <a:rPr lang="en-US" altLang="zh-TW" b="1" dirty="0">
                <a:solidFill>
                  <a:srgbClr val="FF0000"/>
                </a:solidFill>
              </a:rPr>
              <a:t>nested</a:t>
            </a:r>
            <a:r>
              <a:rPr lang="en-US" altLang="zh-TW" dirty="0"/>
              <a:t> (i.e., a blockquote‐in‐a‐blockquote) by adding additional levels of &gt;:</a:t>
            </a:r>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0" lvl="2" indent="0" algn="just">
              <a:buNone/>
            </a:pPr>
            <a:endParaRPr lang="en-US" altLang="zh-TW" dirty="0"/>
          </a:p>
          <a:p>
            <a:pPr marL="261938" lvl="2" indent="-261938" algn="just">
              <a:buFont typeface="Wingdings" panose="05000000000000000000" pitchFamily="2" charset="2"/>
              <a:buChar char="q"/>
            </a:pPr>
            <a:r>
              <a:rPr lang="en-US" altLang="zh-TW" dirty="0"/>
              <a:t>Blockquotes can contain other Markdown elements, including headers, lists, and code blocks:</a:t>
            </a:r>
          </a:p>
        </p:txBody>
      </p:sp>
      <p:pic>
        <p:nvPicPr>
          <p:cNvPr id="6" name="Picture 5">
            <a:extLst>
              <a:ext uri="{FF2B5EF4-FFF2-40B4-BE49-F238E27FC236}">
                <a16:creationId xmlns:a16="http://schemas.microsoft.com/office/drawing/2014/main" id="{647E14FD-1D37-49DB-AE83-3B19F425D16E}"/>
              </a:ext>
            </a:extLst>
          </p:cNvPr>
          <p:cNvPicPr>
            <a:picLocks noChangeAspect="1"/>
          </p:cNvPicPr>
          <p:nvPr/>
        </p:nvPicPr>
        <p:blipFill>
          <a:blip r:embed="rId3"/>
          <a:stretch>
            <a:fillRect/>
          </a:stretch>
        </p:blipFill>
        <p:spPr>
          <a:xfrm>
            <a:off x="827584" y="2276872"/>
            <a:ext cx="4333875" cy="1371600"/>
          </a:xfrm>
          <a:prstGeom prst="rect">
            <a:avLst/>
          </a:prstGeom>
        </p:spPr>
      </p:pic>
      <p:pic>
        <p:nvPicPr>
          <p:cNvPr id="9" name="Picture 8">
            <a:extLst>
              <a:ext uri="{FF2B5EF4-FFF2-40B4-BE49-F238E27FC236}">
                <a16:creationId xmlns:a16="http://schemas.microsoft.com/office/drawing/2014/main" id="{32C52B9D-C307-49A7-B239-F009D4F43AD4}"/>
              </a:ext>
            </a:extLst>
          </p:cNvPr>
          <p:cNvPicPr>
            <a:picLocks noChangeAspect="1"/>
          </p:cNvPicPr>
          <p:nvPr/>
        </p:nvPicPr>
        <p:blipFill>
          <a:blip r:embed="rId4"/>
          <a:stretch>
            <a:fillRect/>
          </a:stretch>
        </p:blipFill>
        <p:spPr>
          <a:xfrm>
            <a:off x="827583" y="4797152"/>
            <a:ext cx="5353050" cy="1819275"/>
          </a:xfrm>
          <a:prstGeom prst="rect">
            <a:avLst/>
          </a:prstGeom>
        </p:spPr>
      </p:pic>
    </p:spTree>
    <p:extLst>
      <p:ext uri="{BB962C8B-B14F-4D97-AF65-F5344CB8AC3E}">
        <p14:creationId xmlns:p14="http://schemas.microsoft.com/office/powerpoint/2010/main" val="141268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Blockquotes can be </a:t>
            </a:r>
            <a:r>
              <a:rPr lang="en-US" altLang="zh-TW" b="1" dirty="0">
                <a:solidFill>
                  <a:srgbClr val="FF0000"/>
                </a:solidFill>
              </a:rPr>
              <a:t>nested</a:t>
            </a:r>
            <a:r>
              <a:rPr lang="en-US" altLang="zh-TW" dirty="0"/>
              <a:t> (i.e., a blockquote‐in‐a‐blockquote) by adding additional levels of &gt;:</a:t>
            </a:r>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0" lvl="2" indent="0" algn="just">
              <a:buNone/>
            </a:pPr>
            <a:endParaRPr lang="en-US" altLang="zh-TW" dirty="0"/>
          </a:p>
          <a:p>
            <a:pPr marL="261938" lvl="2" indent="-261938" algn="just">
              <a:buFont typeface="Wingdings" panose="05000000000000000000" pitchFamily="2" charset="2"/>
              <a:buChar char="q"/>
            </a:pPr>
            <a:r>
              <a:rPr lang="en-US" altLang="zh-TW" dirty="0"/>
              <a:t>Blockquotes can contain other Markdown elements, including headers, lists, and code blocks:</a:t>
            </a:r>
          </a:p>
        </p:txBody>
      </p:sp>
      <p:pic>
        <p:nvPicPr>
          <p:cNvPr id="6" name="Picture 5">
            <a:extLst>
              <a:ext uri="{FF2B5EF4-FFF2-40B4-BE49-F238E27FC236}">
                <a16:creationId xmlns:a16="http://schemas.microsoft.com/office/drawing/2014/main" id="{647E14FD-1D37-49DB-AE83-3B19F425D16E}"/>
              </a:ext>
            </a:extLst>
          </p:cNvPr>
          <p:cNvPicPr>
            <a:picLocks noChangeAspect="1"/>
          </p:cNvPicPr>
          <p:nvPr/>
        </p:nvPicPr>
        <p:blipFill>
          <a:blip r:embed="rId3"/>
          <a:stretch>
            <a:fillRect/>
          </a:stretch>
        </p:blipFill>
        <p:spPr>
          <a:xfrm>
            <a:off x="827584" y="2276872"/>
            <a:ext cx="4333875" cy="1371600"/>
          </a:xfrm>
          <a:prstGeom prst="rect">
            <a:avLst/>
          </a:prstGeom>
        </p:spPr>
      </p:pic>
      <p:pic>
        <p:nvPicPr>
          <p:cNvPr id="9" name="Picture 8">
            <a:extLst>
              <a:ext uri="{FF2B5EF4-FFF2-40B4-BE49-F238E27FC236}">
                <a16:creationId xmlns:a16="http://schemas.microsoft.com/office/drawing/2014/main" id="{32C52B9D-C307-49A7-B239-F009D4F43AD4}"/>
              </a:ext>
            </a:extLst>
          </p:cNvPr>
          <p:cNvPicPr>
            <a:picLocks noChangeAspect="1"/>
          </p:cNvPicPr>
          <p:nvPr/>
        </p:nvPicPr>
        <p:blipFill>
          <a:blip r:embed="rId4"/>
          <a:stretch>
            <a:fillRect/>
          </a:stretch>
        </p:blipFill>
        <p:spPr>
          <a:xfrm>
            <a:off x="827583" y="4797152"/>
            <a:ext cx="5353050" cy="1819275"/>
          </a:xfrm>
          <a:prstGeom prst="rect">
            <a:avLst/>
          </a:prstGeom>
        </p:spPr>
      </p:pic>
    </p:spTree>
    <p:extLst>
      <p:ext uri="{BB962C8B-B14F-4D97-AF65-F5344CB8AC3E}">
        <p14:creationId xmlns:p14="http://schemas.microsoft.com/office/powerpoint/2010/main" val="307743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Grading</a:t>
            </a:r>
          </a:p>
        </p:txBody>
      </p:sp>
      <p:pic>
        <p:nvPicPr>
          <p:cNvPr id="8" name="Picture 7">
            <a:extLst>
              <a:ext uri="{FF2B5EF4-FFF2-40B4-BE49-F238E27FC236}">
                <a16:creationId xmlns:a16="http://schemas.microsoft.com/office/drawing/2014/main" id="{08079CE6-81FD-4B0A-A303-D06C2E3D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17" name="矩形 8">
            <a:extLst>
              <a:ext uri="{FF2B5EF4-FFF2-40B4-BE49-F238E27FC236}">
                <a16:creationId xmlns:a16="http://schemas.microsoft.com/office/drawing/2014/main" id="{D92AB46C-42B1-43FF-8FDC-1A643D4CBD5B}"/>
              </a:ext>
            </a:extLst>
          </p:cNvPr>
          <p:cNvSpPr/>
          <p:nvPr/>
        </p:nvSpPr>
        <p:spPr>
          <a:xfrm>
            <a:off x="287524" y="1772816"/>
            <a:ext cx="8676964" cy="1196610"/>
          </a:xfrm>
          <a:prstGeom prst="rect">
            <a:avLst/>
          </a:prstGeom>
        </p:spPr>
        <p:txBody>
          <a:bodyPr wrap="square">
            <a:spAutoFit/>
          </a:bodyPr>
          <a:lstStyle/>
          <a:p>
            <a:pPr marL="342900" lvl="0" indent="-342900" algn="just" fontAlgn="base">
              <a:lnSpc>
                <a:spcPct val="150000"/>
              </a:lnSpc>
              <a:spcBef>
                <a:spcPts val="450"/>
              </a:spcBef>
              <a:spcAft>
                <a:spcPct val="0"/>
              </a:spcAft>
              <a:buFont typeface="Wingdings" panose="05000000000000000000" pitchFamily="2" charset="2"/>
              <a:buChar char="q"/>
            </a:pPr>
            <a:r>
              <a:rPr lang="en-US" altLang="zh-TW" sz="2400" b="1" dirty="0">
                <a:solidFill>
                  <a:prstClr val="black"/>
                </a:solidFill>
                <a:latin typeface="微軟正黑體" panose="020B0604030504040204" pitchFamily="34" charset="-120"/>
                <a:ea typeface="微軟正黑體" panose="020B0604030504040204" pitchFamily="34" charset="-120"/>
              </a:rPr>
              <a:t>Average of All Homework.</a:t>
            </a:r>
          </a:p>
          <a:p>
            <a:pPr marL="342900" lvl="0" indent="-342900" algn="just" fontAlgn="base">
              <a:lnSpc>
                <a:spcPct val="150000"/>
              </a:lnSpc>
              <a:spcBef>
                <a:spcPts val="450"/>
              </a:spcBef>
              <a:spcAft>
                <a:spcPct val="0"/>
              </a:spcAft>
              <a:buFont typeface="Wingdings" panose="05000000000000000000" pitchFamily="2" charset="2"/>
              <a:buChar char="q"/>
            </a:pPr>
            <a:r>
              <a:rPr lang="en-US" altLang="zh-TW" sz="2400" b="1" dirty="0">
                <a:solidFill>
                  <a:prstClr val="black"/>
                </a:solidFill>
                <a:latin typeface="微軟正黑體" panose="020B0604030504040204" pitchFamily="34" charset="-120"/>
                <a:ea typeface="微軟正黑體" panose="020B0604030504040204" pitchFamily="34" charset="-120"/>
              </a:rPr>
              <a:t>Please be an honest student and do not cheat.</a:t>
            </a:r>
          </a:p>
        </p:txBody>
      </p:sp>
    </p:spTree>
    <p:extLst>
      <p:ext uri="{BB962C8B-B14F-4D97-AF65-F5344CB8AC3E}">
        <p14:creationId xmlns:p14="http://schemas.microsoft.com/office/powerpoint/2010/main" val="3902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Markdown supports ordered (numbered) and unordered (bulleted) lists.</a:t>
            </a:r>
          </a:p>
          <a:p>
            <a:pPr marL="536258" lvl="3" indent="-261938" algn="just">
              <a:buFont typeface="Wingdings" panose="05000000000000000000" pitchFamily="2" charset="2"/>
              <a:buChar char="q"/>
            </a:pPr>
            <a:r>
              <a:rPr lang="en-US" altLang="zh-TW" dirty="0"/>
              <a:t>Unordered lists use asterisks, pluses, and hyphens — </a:t>
            </a:r>
            <a:r>
              <a:rPr lang="en-US" altLang="zh-TW" dirty="0" err="1"/>
              <a:t>interchangably</a:t>
            </a:r>
            <a:r>
              <a:rPr lang="en-US" altLang="zh-TW" dirty="0"/>
              <a:t> — as list markers:</a:t>
            </a:r>
          </a:p>
          <a:p>
            <a:pPr marL="536258" lvl="3" indent="-261938" algn="just">
              <a:buFont typeface="Wingdings" panose="05000000000000000000" pitchFamily="2" charset="2"/>
              <a:buChar char="q"/>
            </a:pPr>
            <a:endParaRPr lang="en-US" altLang="zh-TW" dirty="0"/>
          </a:p>
          <a:p>
            <a:pPr marL="536258" lvl="3" indent="-261938" algn="just">
              <a:buFont typeface="Wingdings" panose="05000000000000000000" pitchFamily="2" charset="2"/>
              <a:buChar char="q"/>
            </a:pPr>
            <a:endParaRPr lang="en-US" altLang="zh-TW" dirty="0"/>
          </a:p>
          <a:p>
            <a:pPr marL="536258" lvl="3" indent="-261938" algn="just">
              <a:buFont typeface="Wingdings" panose="05000000000000000000" pitchFamily="2" charset="2"/>
              <a:buChar char="q"/>
            </a:pPr>
            <a:endParaRPr lang="en-US" altLang="zh-TW" dirty="0"/>
          </a:p>
          <a:p>
            <a:pPr marL="536258" lvl="3" indent="-261938" algn="just">
              <a:buFont typeface="Wingdings" panose="05000000000000000000" pitchFamily="2" charset="2"/>
              <a:buChar char="q"/>
            </a:pPr>
            <a:endParaRPr lang="en-US" altLang="zh-TW" dirty="0"/>
          </a:p>
          <a:p>
            <a:pPr marL="536258" lvl="3" indent="-261938" algn="just">
              <a:buFont typeface="Wingdings" panose="05000000000000000000" pitchFamily="2" charset="2"/>
              <a:buChar char="q"/>
            </a:pPr>
            <a:r>
              <a:rPr lang="en-US" altLang="zh-TW" dirty="0"/>
              <a:t>Ordered lists use numbers </a:t>
            </a:r>
            <a:r>
              <a:rPr lang="en-US" altLang="zh-TW" dirty="0">
                <a:solidFill>
                  <a:srgbClr val="FF0000"/>
                </a:solidFill>
              </a:rPr>
              <a:t>followed by periods</a:t>
            </a:r>
            <a:r>
              <a:rPr lang="en-US" altLang="zh-TW" dirty="0"/>
              <a:t>:</a:t>
            </a:r>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261938" lvl="2" indent="-261938" algn="just">
              <a:buFont typeface="Wingdings" panose="05000000000000000000" pitchFamily="2" charset="2"/>
              <a:buChar char="q"/>
            </a:pPr>
            <a:endParaRPr lang="en-US" altLang="zh-TW" dirty="0"/>
          </a:p>
          <a:p>
            <a:pPr marL="0" lvl="2" indent="0" algn="just">
              <a:buNone/>
            </a:pPr>
            <a:endParaRPr lang="en-US" altLang="zh-TW" dirty="0"/>
          </a:p>
          <a:p>
            <a:pPr marL="261938" lvl="2" indent="-261938" algn="just">
              <a:buFont typeface="Wingdings" panose="05000000000000000000" pitchFamily="2" charset="2"/>
              <a:buChar char="q"/>
            </a:pPr>
            <a:r>
              <a:rPr lang="en-US" altLang="zh-TW" dirty="0"/>
              <a:t>List items may consist of multiple paragraphs.</a:t>
            </a:r>
          </a:p>
          <a:p>
            <a:pPr marL="261938" lvl="2" indent="-261938" algn="just">
              <a:buFont typeface="Wingdings" panose="05000000000000000000" pitchFamily="2" charset="2"/>
              <a:buChar char="q"/>
            </a:pPr>
            <a:r>
              <a:rPr lang="en-US" altLang="zh-TW" dirty="0"/>
              <a:t>Each subsequent paragraph in a list item must be indented by either 4 spaces or one tab.</a:t>
            </a:r>
          </a:p>
        </p:txBody>
      </p:sp>
      <p:pic>
        <p:nvPicPr>
          <p:cNvPr id="5" name="Picture 4">
            <a:extLst>
              <a:ext uri="{FF2B5EF4-FFF2-40B4-BE49-F238E27FC236}">
                <a16:creationId xmlns:a16="http://schemas.microsoft.com/office/drawing/2014/main" id="{FAB94CD5-AC19-48C7-93AF-1B3159DD39CB}"/>
              </a:ext>
            </a:extLst>
          </p:cNvPr>
          <p:cNvPicPr>
            <a:picLocks noChangeAspect="1"/>
          </p:cNvPicPr>
          <p:nvPr/>
        </p:nvPicPr>
        <p:blipFill>
          <a:blip r:embed="rId3"/>
          <a:stretch>
            <a:fillRect/>
          </a:stretch>
        </p:blipFill>
        <p:spPr>
          <a:xfrm>
            <a:off x="1043608" y="2496090"/>
            <a:ext cx="6210300" cy="1019175"/>
          </a:xfrm>
          <a:prstGeom prst="rect">
            <a:avLst/>
          </a:prstGeom>
        </p:spPr>
      </p:pic>
      <p:pic>
        <p:nvPicPr>
          <p:cNvPr id="8" name="Picture 7">
            <a:extLst>
              <a:ext uri="{FF2B5EF4-FFF2-40B4-BE49-F238E27FC236}">
                <a16:creationId xmlns:a16="http://schemas.microsoft.com/office/drawing/2014/main" id="{044C1693-EC9D-426C-AE9A-6CAE0E954ADE}"/>
              </a:ext>
            </a:extLst>
          </p:cNvPr>
          <p:cNvPicPr>
            <a:picLocks noChangeAspect="1"/>
          </p:cNvPicPr>
          <p:nvPr/>
        </p:nvPicPr>
        <p:blipFill>
          <a:blip r:embed="rId4"/>
          <a:stretch>
            <a:fillRect/>
          </a:stretch>
        </p:blipFill>
        <p:spPr>
          <a:xfrm>
            <a:off x="1066854" y="3985316"/>
            <a:ext cx="1695450" cy="1143000"/>
          </a:xfrm>
          <a:prstGeom prst="rect">
            <a:avLst/>
          </a:prstGeom>
        </p:spPr>
      </p:pic>
    </p:spTree>
    <p:extLst>
      <p:ext uri="{BB962C8B-B14F-4D97-AF65-F5344CB8AC3E}">
        <p14:creationId xmlns:p14="http://schemas.microsoft.com/office/powerpoint/2010/main" val="202799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You have two options to run </a:t>
            </a:r>
            <a:r>
              <a:rPr lang="en-US" altLang="zh-TW" dirty="0" err="1"/>
              <a:t>Jupyter</a:t>
            </a:r>
            <a:r>
              <a:rPr lang="en-US" altLang="zh-TW" dirty="0"/>
              <a:t> Notebook:</a:t>
            </a:r>
          </a:p>
          <a:p>
            <a:pPr marL="536258" lvl="3" indent="-261938" algn="just">
              <a:buFont typeface="Wingdings" panose="05000000000000000000" pitchFamily="2" charset="2"/>
              <a:buChar char="q"/>
            </a:pPr>
            <a:r>
              <a:rPr lang="en-US" altLang="zh-TW" dirty="0"/>
              <a:t>From Anaconda Navigator: Click on “Launch” of “</a:t>
            </a:r>
            <a:r>
              <a:rPr lang="en-US" altLang="zh-TW" dirty="0" err="1"/>
              <a:t>jupyter</a:t>
            </a:r>
            <a:r>
              <a:rPr lang="en-US" altLang="zh-TW" dirty="0"/>
              <a:t>‐notebook”.</a:t>
            </a:r>
          </a:p>
          <a:p>
            <a:pPr marL="261938" lvl="2" indent="-261938" algn="just">
              <a:buFont typeface="Wingdings" panose="05000000000000000000" pitchFamily="2" charset="2"/>
              <a:buChar char="q"/>
            </a:pPr>
            <a:r>
              <a:rPr lang="en-US" altLang="zh-TW" dirty="0"/>
              <a:t>Or Go to your terminal and change to the directory you wish to work in. Type: </a:t>
            </a:r>
            <a:r>
              <a:rPr lang="en-US" altLang="zh-TW" dirty="0" err="1"/>
              <a:t>jupyter</a:t>
            </a:r>
            <a:r>
              <a:rPr lang="en-US" altLang="zh-TW" dirty="0"/>
              <a:t> notebook.</a:t>
            </a:r>
          </a:p>
          <a:p>
            <a:pPr marL="536258" lvl="3" indent="-261938" algn="just">
              <a:buFont typeface="Wingdings" panose="05000000000000000000" pitchFamily="2" charset="2"/>
              <a:buChar char="q"/>
            </a:pPr>
            <a:endParaRPr lang="en-US" altLang="zh-TW" dirty="0"/>
          </a:p>
        </p:txBody>
      </p:sp>
      <p:pic>
        <p:nvPicPr>
          <p:cNvPr id="6" name="Picture 5">
            <a:extLst>
              <a:ext uri="{FF2B5EF4-FFF2-40B4-BE49-F238E27FC236}">
                <a16:creationId xmlns:a16="http://schemas.microsoft.com/office/drawing/2014/main" id="{987659BD-0B1A-4F3E-97F2-CBCEDE8F6703}"/>
              </a:ext>
            </a:extLst>
          </p:cNvPr>
          <p:cNvPicPr>
            <a:picLocks noChangeAspect="1"/>
          </p:cNvPicPr>
          <p:nvPr/>
        </p:nvPicPr>
        <p:blipFill>
          <a:blip r:embed="rId3"/>
          <a:stretch>
            <a:fillRect/>
          </a:stretch>
        </p:blipFill>
        <p:spPr>
          <a:xfrm>
            <a:off x="4421063" y="2999841"/>
            <a:ext cx="3876675" cy="3267075"/>
          </a:xfrm>
          <a:prstGeom prst="rect">
            <a:avLst/>
          </a:prstGeom>
        </p:spPr>
      </p:pic>
    </p:spTree>
    <p:extLst>
      <p:ext uri="{BB962C8B-B14F-4D97-AF65-F5344CB8AC3E}">
        <p14:creationId xmlns:p14="http://schemas.microsoft.com/office/powerpoint/2010/main" val="1519468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Click ‘New’ </a:t>
            </a:r>
            <a:r>
              <a:rPr lang="en-US" altLang="zh-TW" dirty="0">
                <a:sym typeface="Wingdings" panose="05000000000000000000" pitchFamily="2" charset="2"/>
              </a:rPr>
              <a:t> </a:t>
            </a:r>
            <a:r>
              <a:rPr lang="en-US" altLang="zh-TW" dirty="0"/>
              <a:t>‘Python 3’ to start a new notebook:</a:t>
            </a:r>
          </a:p>
          <a:p>
            <a:pPr marL="536258" lvl="3" indent="-261938" algn="just">
              <a:buFont typeface="Wingdings" panose="05000000000000000000" pitchFamily="2" charset="2"/>
              <a:buChar char="q"/>
            </a:pPr>
            <a:endParaRPr lang="en-US" altLang="zh-TW" dirty="0"/>
          </a:p>
        </p:txBody>
      </p:sp>
      <p:pic>
        <p:nvPicPr>
          <p:cNvPr id="5" name="Picture 4">
            <a:extLst>
              <a:ext uri="{FF2B5EF4-FFF2-40B4-BE49-F238E27FC236}">
                <a16:creationId xmlns:a16="http://schemas.microsoft.com/office/drawing/2014/main" id="{A9EA4799-3330-408D-B819-1F506FD65741}"/>
              </a:ext>
            </a:extLst>
          </p:cNvPr>
          <p:cNvPicPr>
            <a:picLocks noChangeAspect="1"/>
          </p:cNvPicPr>
          <p:nvPr/>
        </p:nvPicPr>
        <p:blipFill>
          <a:blip r:embed="rId3"/>
          <a:stretch>
            <a:fillRect/>
          </a:stretch>
        </p:blipFill>
        <p:spPr>
          <a:xfrm>
            <a:off x="314309" y="2132856"/>
            <a:ext cx="8620125" cy="4448175"/>
          </a:xfrm>
          <a:prstGeom prst="rect">
            <a:avLst/>
          </a:prstGeom>
        </p:spPr>
      </p:pic>
    </p:spTree>
    <p:extLst>
      <p:ext uri="{BB962C8B-B14F-4D97-AF65-F5344CB8AC3E}">
        <p14:creationId xmlns:p14="http://schemas.microsoft.com/office/powerpoint/2010/main" val="1203274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Jupyter</a:t>
            </a:r>
            <a:r>
              <a:rPr lang="en-US" sz="3600" dirty="0"/>
              <a:t> Notebook</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261938" lvl="2" indent="-261938" algn="just">
              <a:buFont typeface="Wingdings" panose="05000000000000000000" pitchFamily="2" charset="2"/>
              <a:buChar char="q"/>
            </a:pPr>
            <a:r>
              <a:rPr lang="en-US" altLang="zh-TW" dirty="0"/>
              <a:t>Usually, you can find your </a:t>
            </a:r>
            <a:r>
              <a:rPr lang="en-US" altLang="zh-TW" dirty="0" err="1"/>
              <a:t>ipynb</a:t>
            </a:r>
            <a:r>
              <a:rPr lang="en-US" altLang="zh-TW" dirty="0"/>
              <a:t> files in c:\Users\[your username]</a:t>
            </a:r>
          </a:p>
          <a:p>
            <a:pPr marL="536258" lvl="3" indent="-261938" algn="just">
              <a:buFont typeface="Wingdings" panose="05000000000000000000" pitchFamily="2" charset="2"/>
              <a:buChar char="q"/>
            </a:pPr>
            <a:endParaRPr lang="en-US" altLang="zh-TW" dirty="0"/>
          </a:p>
        </p:txBody>
      </p:sp>
      <p:pic>
        <p:nvPicPr>
          <p:cNvPr id="6" name="Picture 5">
            <a:extLst>
              <a:ext uri="{FF2B5EF4-FFF2-40B4-BE49-F238E27FC236}">
                <a16:creationId xmlns:a16="http://schemas.microsoft.com/office/drawing/2014/main" id="{B5E4AE8C-6797-43BF-AEED-834E5C433A02}"/>
              </a:ext>
            </a:extLst>
          </p:cNvPr>
          <p:cNvPicPr>
            <a:picLocks noChangeAspect="1"/>
          </p:cNvPicPr>
          <p:nvPr/>
        </p:nvPicPr>
        <p:blipFill>
          <a:blip r:embed="rId3"/>
          <a:stretch>
            <a:fillRect/>
          </a:stretch>
        </p:blipFill>
        <p:spPr>
          <a:xfrm>
            <a:off x="2699792" y="2060848"/>
            <a:ext cx="4686300" cy="4495800"/>
          </a:xfrm>
          <a:prstGeom prst="rect">
            <a:avLst/>
          </a:prstGeom>
        </p:spPr>
      </p:pic>
    </p:spTree>
    <p:extLst>
      <p:ext uri="{BB962C8B-B14F-4D97-AF65-F5344CB8AC3E}">
        <p14:creationId xmlns:p14="http://schemas.microsoft.com/office/powerpoint/2010/main" val="416972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Homework 1</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581684"/>
            <a:ext cx="8229599" cy="5159684"/>
          </a:xfrm>
        </p:spPr>
        <p:txBody>
          <a:bodyPr>
            <a:normAutofit/>
          </a:bodyPr>
          <a:lstStyle/>
          <a:p>
            <a:pPr marL="342900" lvl="2" indent="-342900" algn="just">
              <a:buFont typeface="+mj-lt"/>
              <a:buAutoNum type="arabicPeriod"/>
            </a:pPr>
            <a:r>
              <a:rPr lang="en-US" altLang="zh-TW" dirty="0"/>
              <a:t>Install Anaconda Environment on Your System</a:t>
            </a:r>
          </a:p>
          <a:p>
            <a:pPr marL="342900" lvl="2" indent="-342900" algn="just">
              <a:buFont typeface="+mj-lt"/>
              <a:buAutoNum type="arabicPeriod"/>
            </a:pPr>
            <a:r>
              <a:rPr lang="en-US" altLang="zh-TW" dirty="0"/>
              <a:t>Create Notebook with following format:</a:t>
            </a:r>
          </a:p>
          <a:p>
            <a:pPr marL="617220" lvl="3" indent="-342900" algn="just">
              <a:buFont typeface="Wingdings" panose="05000000000000000000" pitchFamily="2" charset="2"/>
              <a:buChar char="q"/>
            </a:pPr>
            <a:r>
              <a:rPr lang="en-US" altLang="zh-TW" dirty="0"/>
              <a:t>homework no: </a:t>
            </a:r>
            <a:r>
              <a:rPr lang="en-US" altLang="zh-TW" b="1" dirty="0"/>
              <a:t>[Markdown cell]</a:t>
            </a:r>
          </a:p>
          <a:p>
            <a:pPr marL="617220" lvl="3" indent="-342900" algn="just">
              <a:buFont typeface="Wingdings" panose="05000000000000000000" pitchFamily="2" charset="2"/>
              <a:buChar char="q"/>
            </a:pPr>
            <a:r>
              <a:rPr lang="en-US" altLang="zh-TW" dirty="0"/>
              <a:t>name: student ID: </a:t>
            </a:r>
            <a:r>
              <a:rPr lang="en-US" altLang="zh-TW" b="1" dirty="0"/>
              <a:t>[Markdown cell]</a:t>
            </a:r>
          </a:p>
          <a:p>
            <a:pPr marL="617220" lvl="3" indent="-342900" algn="just">
              <a:buFont typeface="Wingdings" panose="05000000000000000000" pitchFamily="2" charset="2"/>
              <a:buChar char="q"/>
            </a:pPr>
            <a:r>
              <a:rPr lang="en-US" altLang="zh-TW" dirty="0"/>
              <a:t>( x ) My reference (if yes): name and student id </a:t>
            </a:r>
            <a:r>
              <a:rPr lang="en-US" altLang="zh-TW" b="1" dirty="0"/>
              <a:t>Markdown cell]</a:t>
            </a:r>
          </a:p>
          <a:p>
            <a:pPr marL="617220" lvl="3" indent="-342900" algn="just">
              <a:buFont typeface="Wingdings" panose="05000000000000000000" pitchFamily="2" charset="2"/>
              <a:buChar char="q"/>
            </a:pPr>
            <a:r>
              <a:rPr lang="en-US" altLang="zh-TW" dirty="0"/>
              <a:t>( v ) I totally write by myself</a:t>
            </a:r>
          </a:p>
          <a:p>
            <a:pPr marL="617220" lvl="3" indent="-342900" algn="just">
              <a:buFont typeface="Wingdings" panose="05000000000000000000" pitchFamily="2" charset="2"/>
              <a:buChar char="q"/>
            </a:pPr>
            <a:r>
              <a:rPr lang="en-US" altLang="zh-TW" dirty="0"/>
              <a:t>Code and output </a:t>
            </a:r>
            <a:r>
              <a:rPr lang="en-US" altLang="zh-TW" b="1" dirty="0"/>
              <a:t>[Code cell]</a:t>
            </a:r>
          </a:p>
          <a:p>
            <a:pPr marL="617220" lvl="3" indent="-342900" algn="just">
              <a:buFont typeface="Wingdings" panose="05000000000000000000" pitchFamily="2" charset="2"/>
              <a:buChar char="q"/>
            </a:pPr>
            <a:r>
              <a:rPr lang="en-US" altLang="zh-TW" dirty="0"/>
              <a:t>Your Comments </a:t>
            </a:r>
            <a:r>
              <a:rPr lang="en-US" altLang="zh-TW" b="1" dirty="0"/>
              <a:t>[Markdown cell]</a:t>
            </a:r>
            <a:endParaRPr lang="en-US" altLang="zh-TW" dirty="0"/>
          </a:p>
          <a:p>
            <a:pPr marL="342900" lvl="2" indent="-342900" algn="just">
              <a:buFont typeface="+mj-lt"/>
              <a:buAutoNum type="arabicPeriod"/>
            </a:pPr>
            <a:r>
              <a:rPr lang="en-US" altLang="zh-TW" dirty="0"/>
              <a:t>Explain more about AI and Big Data, From the history until the current application.</a:t>
            </a:r>
          </a:p>
          <a:p>
            <a:pPr marL="342900" lvl="2" indent="-342900" algn="just">
              <a:buFont typeface="+mj-lt"/>
              <a:buAutoNum type="arabicPeriod"/>
            </a:pPr>
            <a:endParaRPr lang="en-US" altLang="zh-TW" dirty="0"/>
          </a:p>
          <a:p>
            <a:pPr marL="0" lvl="2" indent="0" algn="just">
              <a:buNone/>
            </a:pPr>
            <a:r>
              <a:rPr lang="en-US" altLang="zh-TW" dirty="0"/>
              <a:t>note that your filename is like this hw4_1071234.ipynb, all lowercase letters, and no prefix 's' to your student ID. Just </a:t>
            </a:r>
            <a:r>
              <a:rPr lang="en-US" altLang="zh-TW" dirty="0" err="1"/>
              <a:t>ipynb</a:t>
            </a:r>
            <a:r>
              <a:rPr lang="en-US" altLang="zh-TW" dirty="0"/>
              <a:t> file. Do not compress your file.</a:t>
            </a:r>
          </a:p>
          <a:p>
            <a:pPr marL="617220" lvl="3" indent="-342900" algn="just">
              <a:buFont typeface="Wingdings" panose="05000000000000000000" pitchFamily="2" charset="2"/>
              <a:buChar char="q"/>
            </a:pPr>
            <a:endParaRPr lang="en-US" altLang="zh-TW" dirty="0"/>
          </a:p>
          <a:p>
            <a:pPr marL="536258" lvl="3" indent="-261938" algn="just">
              <a:buFont typeface="Wingdings" panose="05000000000000000000" pitchFamily="2" charset="2"/>
              <a:buChar char="q"/>
            </a:pPr>
            <a:endParaRPr lang="en-US" altLang="zh-TW" dirty="0"/>
          </a:p>
        </p:txBody>
      </p:sp>
    </p:spTree>
    <p:extLst>
      <p:ext uri="{BB962C8B-B14F-4D97-AF65-F5344CB8AC3E}">
        <p14:creationId xmlns:p14="http://schemas.microsoft.com/office/powerpoint/2010/main" val="3734974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Homework 1</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61B7774-7708-456E-B61E-195EEFEF97E1}"/>
              </a:ext>
            </a:extLst>
          </p:cNvPr>
          <p:cNvPicPr>
            <a:picLocks noChangeAspect="1"/>
          </p:cNvPicPr>
          <p:nvPr/>
        </p:nvPicPr>
        <p:blipFill>
          <a:blip r:embed="rId3"/>
          <a:stretch>
            <a:fillRect/>
          </a:stretch>
        </p:blipFill>
        <p:spPr>
          <a:xfrm>
            <a:off x="162000" y="1556792"/>
            <a:ext cx="8820000" cy="4772100"/>
          </a:xfrm>
          <a:prstGeom prst="rect">
            <a:avLst/>
          </a:prstGeom>
        </p:spPr>
      </p:pic>
    </p:spTree>
    <p:extLst>
      <p:ext uri="{BB962C8B-B14F-4D97-AF65-F5344CB8AC3E}">
        <p14:creationId xmlns:p14="http://schemas.microsoft.com/office/powerpoint/2010/main" val="379606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6628" y="3302497"/>
            <a:ext cx="3610744" cy="990600"/>
          </a:xfrm>
        </p:spPr>
        <p:txBody>
          <a:bodyPr>
            <a:normAutofit/>
          </a:bodyPr>
          <a:lstStyle/>
          <a:p>
            <a:pPr algn="ctr"/>
            <a:r>
              <a:rPr lang="en-US" dirty="0" err="1"/>
              <a:t>Terima</a:t>
            </a:r>
            <a:r>
              <a:rPr lang="en-US" dirty="0"/>
              <a:t> </a:t>
            </a:r>
            <a:r>
              <a:rPr lang="en-US" dirty="0" err="1"/>
              <a:t>Kasih</a:t>
            </a:r>
            <a:endParaRPr lang="en-US" dirty="0"/>
          </a:p>
        </p:txBody>
      </p:sp>
      <p:pic>
        <p:nvPicPr>
          <p:cNvPr id="6" name="Picture 5">
            <a:extLst>
              <a:ext uri="{FF2B5EF4-FFF2-40B4-BE49-F238E27FC236}">
                <a16:creationId xmlns:a16="http://schemas.microsoft.com/office/drawing/2014/main" id="{BA077263-AA74-4743-9611-62D4DD3EF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378" y="1604172"/>
            <a:ext cx="2115245" cy="7856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825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600200"/>
            <a:ext cx="8229600" cy="4724400"/>
          </a:xfrm>
        </p:spPr>
        <p:txBody>
          <a:bodyPr>
            <a:normAutofit lnSpcReduction="10000"/>
          </a:bodyPr>
          <a:lstStyle/>
          <a:p>
            <a:pPr>
              <a:buFont typeface="Wingdings" panose="05000000000000000000" pitchFamily="2" charset="2"/>
              <a:buChar char="q"/>
            </a:pPr>
            <a:r>
              <a:rPr lang="en-US" dirty="0"/>
              <a:t> Text Book</a:t>
            </a:r>
          </a:p>
          <a:p>
            <a:pPr lvl="1">
              <a:buFont typeface="Wingdings" panose="05000000000000000000" pitchFamily="2" charset="2"/>
              <a:buChar char="q"/>
            </a:pPr>
            <a:r>
              <a:rPr lang="en-US" dirty="0"/>
              <a:t> Python Data Science Handbook: Essential Tools for Working with Data, Jake </a:t>
            </a:r>
            <a:r>
              <a:rPr lang="en-US" dirty="0" err="1"/>
              <a:t>VanderPlas</a:t>
            </a:r>
            <a:r>
              <a:rPr lang="en-US" dirty="0"/>
              <a:t>, O’Reilly Media, Inc., 2016.</a:t>
            </a:r>
          </a:p>
          <a:p>
            <a:pPr lvl="1">
              <a:buFont typeface="Wingdings" panose="05000000000000000000" pitchFamily="2" charset="2"/>
              <a:buChar char="q"/>
            </a:pPr>
            <a:r>
              <a:rPr lang="en-US" dirty="0"/>
              <a:t> Chollet, Francois. Deep learning with Python. Vol. 361. New York: Manning, 2018.</a:t>
            </a:r>
          </a:p>
          <a:p>
            <a:pPr lvl="1">
              <a:buFont typeface="Wingdings" panose="05000000000000000000" pitchFamily="2" charset="2"/>
              <a:buChar char="q"/>
            </a:pPr>
            <a:endParaRPr lang="en-US" dirty="0"/>
          </a:p>
          <a:p>
            <a:pPr>
              <a:buFont typeface="Wingdings" panose="05000000000000000000" pitchFamily="2" charset="2"/>
              <a:buChar char="q"/>
            </a:pPr>
            <a:r>
              <a:rPr lang="en-US" dirty="0"/>
              <a:t> Reference Book</a:t>
            </a:r>
          </a:p>
          <a:p>
            <a:pPr lvl="1">
              <a:buFont typeface="Wingdings" panose="05000000000000000000" pitchFamily="2" charset="2"/>
              <a:buChar char="q"/>
            </a:pPr>
            <a:r>
              <a:rPr lang="en-US" dirty="0"/>
              <a:t> Introduction to Machine Learning with Python: A Guide for Data Scientists 1st Edition.</a:t>
            </a:r>
          </a:p>
          <a:p>
            <a:pPr lvl="1">
              <a:buFont typeface="Wingdings" panose="05000000000000000000" pitchFamily="2" charset="2"/>
              <a:buChar char="q"/>
            </a:pPr>
            <a:r>
              <a:rPr lang="en-US" dirty="0"/>
              <a:t> Data Science and Big Data Analytics: Discovering, Analyzing, Visualizing and Presenting Data.</a:t>
            </a:r>
          </a:p>
          <a:p>
            <a:pPr marL="274320" lvl="1" indent="0">
              <a:buNone/>
            </a:pPr>
            <a:endParaRPr lang="en-US" dirty="0"/>
          </a:p>
          <a:p>
            <a:pPr>
              <a:buFont typeface="Wingdings" panose="05000000000000000000" pitchFamily="2" charset="2"/>
              <a:buChar char="q"/>
            </a:pPr>
            <a:r>
              <a:rPr lang="en-ID" dirty="0"/>
              <a:t> Website</a:t>
            </a:r>
          </a:p>
          <a:p>
            <a:pPr lvl="1">
              <a:buFont typeface="Wingdings" panose="05000000000000000000" pitchFamily="2" charset="2"/>
              <a:buChar char="q"/>
            </a:pPr>
            <a:r>
              <a:rPr lang="en-ID" dirty="0"/>
              <a:t> </a:t>
            </a:r>
            <a:r>
              <a:rPr lang="en-ID" dirty="0">
                <a:hlinkClick r:id="rId3"/>
              </a:rPr>
              <a:t>https://www.python.org/</a:t>
            </a:r>
            <a:r>
              <a:rPr lang="en-ID" dirty="0"/>
              <a:t> </a:t>
            </a:r>
          </a:p>
        </p:txBody>
      </p:sp>
    </p:spTree>
    <p:extLst>
      <p:ext uri="{BB962C8B-B14F-4D97-AF65-F5344CB8AC3E}">
        <p14:creationId xmlns:p14="http://schemas.microsoft.com/office/powerpoint/2010/main" val="74149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Syllabus</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600200"/>
            <a:ext cx="8229600" cy="4724400"/>
          </a:xfrm>
        </p:spPr>
        <p:txBody>
          <a:bodyPr>
            <a:normAutofit/>
          </a:bodyPr>
          <a:lstStyle/>
          <a:p>
            <a:pPr marL="457200" indent="-457200">
              <a:buFont typeface="+mj-lt"/>
              <a:buAutoNum type="arabicPeriod"/>
            </a:pPr>
            <a:r>
              <a:rPr lang="en-ID" dirty="0"/>
              <a:t>Introduction to AI dan Big Data</a:t>
            </a:r>
          </a:p>
          <a:p>
            <a:pPr marL="457200" indent="-457200">
              <a:buFont typeface="+mj-lt"/>
              <a:buAutoNum type="arabicPeriod"/>
            </a:pPr>
            <a:r>
              <a:rPr lang="en-ID" dirty="0"/>
              <a:t>Artificial Intelligence, Concept and Application</a:t>
            </a:r>
          </a:p>
          <a:p>
            <a:pPr marL="457200" indent="-457200">
              <a:buFont typeface="+mj-lt"/>
              <a:buAutoNum type="arabicPeriod"/>
            </a:pPr>
            <a:r>
              <a:rPr lang="en-ID" dirty="0"/>
              <a:t>Python 3 Programming Basic</a:t>
            </a:r>
          </a:p>
          <a:p>
            <a:pPr marL="457200" indent="-457200">
              <a:buFont typeface="+mj-lt"/>
              <a:buAutoNum type="arabicPeriod"/>
            </a:pPr>
            <a:r>
              <a:rPr lang="en-ID" dirty="0"/>
              <a:t>Data Loader</a:t>
            </a:r>
          </a:p>
          <a:p>
            <a:pPr marL="457200" indent="-457200">
              <a:buFont typeface="+mj-lt"/>
              <a:buAutoNum type="arabicPeriod"/>
            </a:pPr>
            <a:r>
              <a:rPr lang="en-ID" dirty="0"/>
              <a:t>Data Visualization</a:t>
            </a:r>
          </a:p>
          <a:p>
            <a:pPr marL="457200" indent="-457200">
              <a:buFont typeface="+mj-lt"/>
              <a:buAutoNum type="arabicPeriod"/>
            </a:pPr>
            <a:r>
              <a:rPr lang="en-US" dirty="0"/>
              <a:t>ANN, Random forest, SVM, and Decision Tree</a:t>
            </a:r>
          </a:p>
          <a:p>
            <a:pPr marL="457200" indent="-457200">
              <a:buFont typeface="+mj-lt"/>
              <a:buAutoNum type="arabicPeriod"/>
            </a:pPr>
            <a:r>
              <a:rPr lang="en-US" dirty="0"/>
              <a:t>Clustering</a:t>
            </a:r>
          </a:p>
          <a:p>
            <a:pPr marL="457200" indent="-457200">
              <a:buFont typeface="+mj-lt"/>
              <a:buAutoNum type="arabicPeriod"/>
            </a:pPr>
            <a:r>
              <a:rPr lang="en-US" dirty="0"/>
              <a:t>K-Means Clustering</a:t>
            </a:r>
          </a:p>
          <a:p>
            <a:pPr marL="457200" indent="-457200">
              <a:buFont typeface="+mj-lt"/>
              <a:buAutoNum type="arabicPeriod"/>
            </a:pPr>
            <a:r>
              <a:rPr lang="en-US" dirty="0"/>
              <a:t>PCA Clustering</a:t>
            </a:r>
          </a:p>
          <a:p>
            <a:pPr marL="457200" indent="-457200">
              <a:buFont typeface="+mj-lt"/>
              <a:buAutoNum type="arabicPeriod"/>
            </a:pPr>
            <a:r>
              <a:rPr lang="en-US" dirty="0"/>
              <a:t>DBSCAN Clustering</a:t>
            </a:r>
            <a:endParaRPr lang="en-ID" dirty="0"/>
          </a:p>
          <a:p>
            <a:pPr marL="457200" indent="-457200">
              <a:buFont typeface="+mj-lt"/>
              <a:buAutoNum type="arabicPeriod"/>
            </a:pPr>
            <a:endParaRPr lang="en-ID" dirty="0"/>
          </a:p>
          <a:p>
            <a:pPr marL="457200" indent="-457200">
              <a:buFont typeface="+mj-lt"/>
              <a:buAutoNum type="arabicPeriod"/>
            </a:pPr>
            <a:endParaRPr lang="en-ID" dirty="0"/>
          </a:p>
        </p:txBody>
      </p:sp>
    </p:spTree>
    <p:extLst>
      <p:ext uri="{BB962C8B-B14F-4D97-AF65-F5344CB8AC3E}">
        <p14:creationId xmlns:p14="http://schemas.microsoft.com/office/powerpoint/2010/main" val="323342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Introduction to AI</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3980336" y="1700808"/>
            <a:ext cx="4706463" cy="4623792"/>
          </a:xfrm>
        </p:spPr>
        <p:txBody>
          <a:bodyPr>
            <a:normAutofit fontScale="92500" lnSpcReduction="10000"/>
          </a:bodyPr>
          <a:lstStyle/>
          <a:p>
            <a:pPr algn="just">
              <a:buFont typeface="Wingdings" panose="05000000000000000000" pitchFamily="2" charset="2"/>
              <a:buChar char="q"/>
            </a:pPr>
            <a:r>
              <a:rPr lang="en-ID" dirty="0"/>
              <a:t> </a:t>
            </a:r>
            <a:r>
              <a:rPr lang="en-US" dirty="0"/>
              <a:t>Artificial intelligence was born in the 1950s.</a:t>
            </a:r>
          </a:p>
          <a:p>
            <a:pPr algn="just">
              <a:buFont typeface="Wingdings" panose="05000000000000000000" pitchFamily="2" charset="2"/>
              <a:buChar char="q"/>
            </a:pPr>
            <a:r>
              <a:rPr lang="en-US" dirty="0"/>
              <a:t> Although symbolic AI proved suitable to solve well-defined, logical problems, such as Playing chess, it turned out to be intractable to figure out explicit rules for solving more. Complex, fuzzy problems, such as image classification, speech recognition, and language Translation. </a:t>
            </a:r>
          </a:p>
          <a:p>
            <a:pPr algn="just">
              <a:buFont typeface="Wingdings" panose="05000000000000000000" pitchFamily="2" charset="2"/>
              <a:buChar char="q"/>
            </a:pPr>
            <a:r>
              <a:rPr lang="en-US" dirty="0"/>
              <a:t> A new approach arose to take symbolic AI’s place: </a:t>
            </a:r>
            <a:r>
              <a:rPr lang="en-US" i="1" dirty="0"/>
              <a:t>machine learning</a:t>
            </a:r>
            <a:r>
              <a:rPr lang="en-US" dirty="0"/>
              <a:t>.</a:t>
            </a:r>
            <a:endParaRPr lang="en-ID" dirty="0"/>
          </a:p>
          <a:p>
            <a:pPr marL="457200" indent="-457200">
              <a:buFont typeface="+mj-lt"/>
              <a:buAutoNum type="arabicPeriod"/>
            </a:pPr>
            <a:endParaRPr lang="en-ID" dirty="0"/>
          </a:p>
          <a:p>
            <a:pPr marL="457200" indent="-457200">
              <a:buFont typeface="+mj-lt"/>
              <a:buAutoNum type="arabicPeriod"/>
            </a:pPr>
            <a:endParaRPr lang="en-ID" dirty="0"/>
          </a:p>
        </p:txBody>
      </p:sp>
      <p:pic>
        <p:nvPicPr>
          <p:cNvPr id="5" name="Picture 4" descr="Diagram&#10;&#10;Description automatically generated">
            <a:extLst>
              <a:ext uri="{FF2B5EF4-FFF2-40B4-BE49-F238E27FC236}">
                <a16:creationId xmlns:a16="http://schemas.microsoft.com/office/drawing/2014/main" id="{DE308901-ABDE-4AF5-9697-A1B4AA548194}"/>
              </a:ext>
            </a:extLst>
          </p:cNvPr>
          <p:cNvPicPr>
            <a:picLocks noChangeAspect="1"/>
          </p:cNvPicPr>
          <p:nvPr/>
        </p:nvPicPr>
        <p:blipFill rotWithShape="1">
          <a:blip r:embed="rId3">
            <a:extLst>
              <a:ext uri="{28A0092B-C50C-407E-A947-70E740481C1C}">
                <a14:useLocalDpi xmlns:a14="http://schemas.microsoft.com/office/drawing/2010/main" val="0"/>
              </a:ext>
            </a:extLst>
          </a:blip>
          <a:srcRect l="7656" r="12335"/>
          <a:stretch/>
        </p:blipFill>
        <p:spPr>
          <a:xfrm>
            <a:off x="323528" y="1700808"/>
            <a:ext cx="3420000" cy="3347611"/>
          </a:xfrm>
          <a:prstGeom prst="rect">
            <a:avLst/>
          </a:prstGeom>
        </p:spPr>
      </p:pic>
    </p:spTree>
    <p:extLst>
      <p:ext uri="{BB962C8B-B14F-4D97-AF65-F5344CB8AC3E}">
        <p14:creationId xmlns:p14="http://schemas.microsoft.com/office/powerpoint/2010/main" val="286579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Introduction to Big Data</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3980336" y="1700808"/>
            <a:ext cx="4706463" cy="4623792"/>
          </a:xfrm>
        </p:spPr>
        <p:txBody>
          <a:bodyPr>
            <a:normAutofit/>
          </a:bodyPr>
          <a:lstStyle/>
          <a:p>
            <a:pPr algn="just">
              <a:buFont typeface="Wingdings" panose="05000000000000000000" pitchFamily="2" charset="2"/>
              <a:buChar char="q"/>
            </a:pPr>
            <a:r>
              <a:rPr lang="en-ID" dirty="0"/>
              <a:t> </a:t>
            </a:r>
            <a:r>
              <a:rPr lang="en-US" dirty="0"/>
              <a:t>Data science, despite its </a:t>
            </a:r>
            <a:r>
              <a:rPr lang="en-US" dirty="0" err="1"/>
              <a:t>hypeladen</a:t>
            </a:r>
            <a:r>
              <a:rPr lang="en-US" dirty="0"/>
              <a:t> veneer, is perhaps the best label we have for the cross-disciplinary set of skills that are becoming increasingly important in many applications across industry and academia.</a:t>
            </a:r>
          </a:p>
          <a:p>
            <a:pPr algn="just">
              <a:buFont typeface="Wingdings" panose="05000000000000000000" pitchFamily="2" charset="2"/>
              <a:buChar char="q"/>
            </a:pPr>
            <a:r>
              <a:rPr lang="en-US" dirty="0"/>
              <a:t> Big data is how to handle data science on a larger scale and complex, including how to extract the information and represent it.</a:t>
            </a:r>
            <a:endParaRPr lang="en-ID" dirty="0"/>
          </a:p>
        </p:txBody>
      </p:sp>
      <p:pic>
        <p:nvPicPr>
          <p:cNvPr id="6" name="Picture 5">
            <a:extLst>
              <a:ext uri="{FF2B5EF4-FFF2-40B4-BE49-F238E27FC236}">
                <a16:creationId xmlns:a16="http://schemas.microsoft.com/office/drawing/2014/main" id="{F7016CAD-E8B2-4164-81E8-DA27A4E92750}"/>
              </a:ext>
            </a:extLst>
          </p:cNvPr>
          <p:cNvPicPr>
            <a:picLocks noChangeAspect="1"/>
          </p:cNvPicPr>
          <p:nvPr/>
        </p:nvPicPr>
        <p:blipFill>
          <a:blip r:embed="rId3"/>
          <a:stretch>
            <a:fillRect/>
          </a:stretch>
        </p:blipFill>
        <p:spPr>
          <a:xfrm>
            <a:off x="457199" y="1700808"/>
            <a:ext cx="3420000" cy="2961873"/>
          </a:xfrm>
          <a:prstGeom prst="rect">
            <a:avLst/>
          </a:prstGeom>
        </p:spPr>
      </p:pic>
    </p:spTree>
    <p:extLst>
      <p:ext uri="{BB962C8B-B14F-4D97-AF65-F5344CB8AC3E}">
        <p14:creationId xmlns:p14="http://schemas.microsoft.com/office/powerpoint/2010/main" val="401580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6858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600" dirty="0"/>
              <a:t>AI Application</a:t>
            </a:r>
          </a:p>
        </p:txBody>
      </p:sp>
      <p:pic>
        <p:nvPicPr>
          <p:cNvPr id="9" name="Picture 8">
            <a:extLst>
              <a:ext uri="{FF2B5EF4-FFF2-40B4-BE49-F238E27FC236}">
                <a16:creationId xmlns:a16="http://schemas.microsoft.com/office/drawing/2014/main" id="{76D58CA0-D273-4343-BB25-184267249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C0A9CF85-89F7-4C0F-8201-8962098FFCFF}"/>
              </a:ext>
            </a:extLst>
          </p:cNvPr>
          <p:cNvGrpSpPr/>
          <p:nvPr/>
        </p:nvGrpSpPr>
        <p:grpSpPr>
          <a:xfrm>
            <a:off x="811056" y="2204864"/>
            <a:ext cx="7521888" cy="3634433"/>
            <a:chOff x="1010552" y="2122175"/>
            <a:chExt cx="7521888" cy="3634433"/>
          </a:xfrm>
        </p:grpSpPr>
        <p:pic>
          <p:nvPicPr>
            <p:cNvPr id="11" name="Picture 2" descr="https://developers.keylemon.com/assets/img/documentation/face-detection-people.jpg">
              <a:extLst>
                <a:ext uri="{FF2B5EF4-FFF2-40B4-BE49-F238E27FC236}">
                  <a16:creationId xmlns:a16="http://schemas.microsoft.com/office/drawing/2014/main" id="{00FDF4DE-ED72-4D58-ABEF-20C2132A0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552" y="2122175"/>
              <a:ext cx="2007785" cy="1323604"/>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
              <a:extLst>
                <a:ext uri="{FF2B5EF4-FFF2-40B4-BE49-F238E27FC236}">
                  <a16:creationId xmlns:a16="http://schemas.microsoft.com/office/drawing/2014/main" id="{209383F0-5683-49F4-9B75-DB7DD389FE9D}"/>
                </a:ext>
              </a:extLst>
            </p:cNvPr>
            <p:cNvSpPr txBox="1"/>
            <p:nvPr/>
          </p:nvSpPr>
          <p:spPr>
            <a:xfrm>
              <a:off x="1154568" y="3450345"/>
              <a:ext cx="1587294" cy="584775"/>
            </a:xfrm>
            <a:prstGeom prst="rect">
              <a:avLst/>
            </a:prstGeom>
            <a:noFill/>
          </p:spPr>
          <p:txBody>
            <a:bodyPr wrap="none" rtlCol="0">
              <a:spAutoFit/>
            </a:bodyPr>
            <a:lstStyle/>
            <a:p>
              <a:pPr algn="ctr"/>
              <a:r>
                <a:rPr lang="en-US" altLang="zh-TW" sz="1600" dirty="0"/>
                <a:t>Face detection </a:t>
              </a:r>
            </a:p>
            <a:p>
              <a:pPr algn="ctr"/>
              <a:r>
                <a:rPr lang="en-US" altLang="zh-TW" sz="1600" dirty="0"/>
                <a:t>&amp; Recognition</a:t>
              </a:r>
              <a:endParaRPr lang="zh-TW" altLang="en-US" sz="1600" dirty="0"/>
            </a:p>
          </p:txBody>
        </p:sp>
        <p:pic>
          <p:nvPicPr>
            <p:cNvPr id="13" name="Picture 4" descr="http://research.microsoft.com/en-us/um/redmond/events/womot01/images/traffic01.jpg">
              <a:extLst>
                <a:ext uri="{FF2B5EF4-FFF2-40B4-BE49-F238E27FC236}">
                  <a16:creationId xmlns:a16="http://schemas.microsoft.com/office/drawing/2014/main" id="{4B5C8D5B-F11C-49F6-89B3-F13BE109C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7944" y="2122175"/>
              <a:ext cx="2007785" cy="1325095"/>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3">
              <a:extLst>
                <a:ext uri="{FF2B5EF4-FFF2-40B4-BE49-F238E27FC236}">
                  <a16:creationId xmlns:a16="http://schemas.microsoft.com/office/drawing/2014/main" id="{05517BC1-B0AB-44BE-8085-112F2E066135}"/>
                </a:ext>
              </a:extLst>
            </p:cNvPr>
            <p:cNvSpPr txBox="1"/>
            <p:nvPr/>
          </p:nvSpPr>
          <p:spPr>
            <a:xfrm>
              <a:off x="3555021" y="3543305"/>
              <a:ext cx="1553630" cy="338554"/>
            </a:xfrm>
            <a:prstGeom prst="rect">
              <a:avLst/>
            </a:prstGeom>
            <a:noFill/>
          </p:spPr>
          <p:txBody>
            <a:bodyPr wrap="none" rtlCol="0">
              <a:spAutoFit/>
            </a:bodyPr>
            <a:lstStyle/>
            <a:p>
              <a:pPr algn="ctr"/>
              <a:r>
                <a:rPr lang="en-US" altLang="zh-TW" sz="1600" dirty="0"/>
                <a:t>Object tracking</a:t>
              </a:r>
              <a:endParaRPr lang="zh-TW" altLang="en-US" sz="1600" dirty="0"/>
            </a:p>
          </p:txBody>
        </p:sp>
        <p:pic>
          <p:nvPicPr>
            <p:cNvPr id="15" name="Picture 8" descr="http://vision.eecs.ucf.edu/projects/saadproj.jpg">
              <a:extLst>
                <a:ext uri="{FF2B5EF4-FFF2-40B4-BE49-F238E27FC236}">
                  <a16:creationId xmlns:a16="http://schemas.microsoft.com/office/drawing/2014/main" id="{B665088E-DD27-4EB8-87E1-3DB483D00C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1072" y="2122175"/>
              <a:ext cx="2007784" cy="1306825"/>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a:extLst>
                <a:ext uri="{FF2B5EF4-FFF2-40B4-BE49-F238E27FC236}">
                  <a16:creationId xmlns:a16="http://schemas.microsoft.com/office/drawing/2014/main" id="{8C609D06-542F-4B9A-B1B2-5011CBE5140B}"/>
                </a:ext>
              </a:extLst>
            </p:cNvPr>
            <p:cNvSpPr txBox="1"/>
            <p:nvPr/>
          </p:nvSpPr>
          <p:spPr>
            <a:xfrm>
              <a:off x="5525413" y="3450345"/>
              <a:ext cx="2339102" cy="584775"/>
            </a:xfrm>
            <a:prstGeom prst="rect">
              <a:avLst/>
            </a:prstGeom>
            <a:noFill/>
          </p:spPr>
          <p:txBody>
            <a:bodyPr wrap="none" rtlCol="0">
              <a:spAutoFit/>
            </a:bodyPr>
            <a:lstStyle/>
            <a:p>
              <a:pPr algn="ctr"/>
              <a:r>
                <a:rPr lang="en-US" altLang="zh-TW" sz="1600" dirty="0"/>
                <a:t>Moving object detection</a:t>
              </a:r>
            </a:p>
            <a:p>
              <a:pPr algn="ctr"/>
              <a:r>
                <a:rPr lang="en-US" altLang="zh-TW" sz="1600" dirty="0"/>
                <a:t> &amp; people counting</a:t>
              </a:r>
              <a:endParaRPr lang="zh-TW" altLang="en-US" sz="1600" dirty="0"/>
            </a:p>
          </p:txBody>
        </p:sp>
        <p:sp>
          <p:nvSpPr>
            <p:cNvPr id="20" name="文字方塊 14">
              <a:extLst>
                <a:ext uri="{FF2B5EF4-FFF2-40B4-BE49-F238E27FC236}">
                  <a16:creationId xmlns:a16="http://schemas.microsoft.com/office/drawing/2014/main" id="{02D2D7DE-0B18-41A0-902C-AF82F5664A0A}"/>
                </a:ext>
              </a:extLst>
            </p:cNvPr>
            <p:cNvSpPr txBox="1"/>
            <p:nvPr/>
          </p:nvSpPr>
          <p:spPr>
            <a:xfrm>
              <a:off x="4960029" y="4316448"/>
              <a:ext cx="3572411" cy="1323439"/>
            </a:xfrm>
            <a:prstGeom prst="rect">
              <a:avLst/>
            </a:prstGeom>
            <a:noFill/>
          </p:spPr>
          <p:txBody>
            <a:bodyPr wrap="square" rtlCol="0">
              <a:spAutoFit/>
            </a:bodyPr>
            <a:lstStyle/>
            <a:p>
              <a:r>
                <a:rPr lang="en-US" altLang="zh-TW" sz="1600" dirty="0"/>
                <a:t>Others: human action recognition,</a:t>
              </a:r>
            </a:p>
            <a:p>
              <a:r>
                <a:rPr lang="en-US" altLang="zh-TW" sz="1600" dirty="0"/>
                <a:t>             image authentication,</a:t>
              </a:r>
            </a:p>
            <a:p>
              <a:r>
                <a:rPr lang="en-US" altLang="zh-TW" sz="1600" dirty="0"/>
                <a:t>             vehicle color identification,</a:t>
              </a:r>
            </a:p>
            <a:p>
              <a:r>
                <a:rPr lang="en-US" altLang="zh-TW" sz="1600" dirty="0"/>
                <a:t>             abandoned object detection,</a:t>
              </a:r>
            </a:p>
            <a:p>
              <a:r>
                <a:rPr lang="en-US" altLang="zh-TW" sz="1600" dirty="0"/>
                <a:t>             …</a:t>
              </a:r>
              <a:endParaRPr lang="zh-TW" altLang="en-US" sz="1600" dirty="0"/>
            </a:p>
          </p:txBody>
        </p:sp>
        <p:grpSp>
          <p:nvGrpSpPr>
            <p:cNvPr id="2" name="Group 1">
              <a:extLst>
                <a:ext uri="{FF2B5EF4-FFF2-40B4-BE49-F238E27FC236}">
                  <a16:creationId xmlns:a16="http://schemas.microsoft.com/office/drawing/2014/main" id="{061A1500-B8B7-4D0C-8EB1-DA0A22F8F624}"/>
                </a:ext>
              </a:extLst>
            </p:cNvPr>
            <p:cNvGrpSpPr/>
            <p:nvPr/>
          </p:nvGrpSpPr>
          <p:grpSpPr>
            <a:xfrm>
              <a:off x="1027405" y="4316448"/>
              <a:ext cx="3718512" cy="1440160"/>
              <a:chOff x="1027405" y="4316448"/>
              <a:chExt cx="3718512" cy="1440160"/>
            </a:xfrm>
          </p:grpSpPr>
          <p:pic>
            <p:nvPicPr>
              <p:cNvPr id="17" name="圖片 16">
                <a:extLst>
                  <a:ext uri="{FF2B5EF4-FFF2-40B4-BE49-F238E27FC236}">
                    <a16:creationId xmlns:a16="http://schemas.microsoft.com/office/drawing/2014/main" id="{A3878F6E-674B-44B5-A248-CA55DD631B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7405" y="4327182"/>
                <a:ext cx="1421320" cy="1421320"/>
              </a:xfrm>
              <a:prstGeom prst="rect">
                <a:avLst/>
              </a:prstGeom>
            </p:spPr>
          </p:pic>
          <p:pic>
            <p:nvPicPr>
              <p:cNvPr id="18" name="圖片 17">
                <a:extLst>
                  <a:ext uri="{FF2B5EF4-FFF2-40B4-BE49-F238E27FC236}">
                    <a16:creationId xmlns:a16="http://schemas.microsoft.com/office/drawing/2014/main" id="{D12DDD8A-8194-43DB-A557-3AAD2F6FDF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5757" y="4316448"/>
                <a:ext cx="1440160" cy="1440160"/>
              </a:xfrm>
              <a:prstGeom prst="rect">
                <a:avLst/>
              </a:prstGeom>
            </p:spPr>
          </p:pic>
          <p:sp>
            <p:nvSpPr>
              <p:cNvPr id="19" name="文字方塊 13">
                <a:extLst>
                  <a:ext uri="{FF2B5EF4-FFF2-40B4-BE49-F238E27FC236}">
                    <a16:creationId xmlns:a16="http://schemas.microsoft.com/office/drawing/2014/main" id="{EFA6B627-963C-4C6E-BB21-4FE27647FBD0}"/>
                  </a:ext>
                </a:extLst>
              </p:cNvPr>
              <p:cNvSpPr txBox="1"/>
              <p:nvPr/>
            </p:nvSpPr>
            <p:spPr>
              <a:xfrm>
                <a:off x="2351908" y="4713363"/>
                <a:ext cx="1005404" cy="646331"/>
              </a:xfrm>
              <a:prstGeom prst="rect">
                <a:avLst/>
              </a:prstGeom>
              <a:noFill/>
            </p:spPr>
            <p:txBody>
              <a:bodyPr wrap="none" rtlCol="0">
                <a:spAutoFit/>
              </a:bodyPr>
              <a:lstStyle/>
              <a:p>
                <a:pPr algn="ctr"/>
                <a:r>
                  <a:rPr lang="en-US" altLang="zh-TW" dirty="0"/>
                  <a:t>Rain </a:t>
                </a:r>
              </a:p>
              <a:p>
                <a:pPr algn="ctr"/>
                <a:r>
                  <a:rPr lang="en-US" altLang="zh-TW" dirty="0"/>
                  <a:t>removal</a:t>
                </a:r>
                <a:endParaRPr lang="zh-TW" altLang="en-US" dirty="0"/>
              </a:p>
            </p:txBody>
          </p:sp>
          <p:cxnSp>
            <p:nvCxnSpPr>
              <p:cNvPr id="21" name="直線單箭頭接點 12">
                <a:extLst>
                  <a:ext uri="{FF2B5EF4-FFF2-40B4-BE49-F238E27FC236}">
                    <a16:creationId xmlns:a16="http://schemas.microsoft.com/office/drawing/2014/main" id="{1CFC6054-3FE2-4FFB-8C5D-41F5D57F8620}"/>
                  </a:ext>
                </a:extLst>
              </p:cNvPr>
              <p:cNvCxnSpPr/>
              <p:nvPr/>
            </p:nvCxnSpPr>
            <p:spPr>
              <a:xfrm>
                <a:off x="2460900" y="5042204"/>
                <a:ext cx="81346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2440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Introduction to Python</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C8E0B7D7-2B19-4193-8B81-633298981D7B}"/>
              </a:ext>
            </a:extLst>
          </p:cNvPr>
          <p:cNvSpPr>
            <a:spLocks noGrp="1"/>
          </p:cNvSpPr>
          <p:nvPr>
            <p:ph idx="1"/>
          </p:nvPr>
        </p:nvSpPr>
        <p:spPr>
          <a:xfrm>
            <a:off x="457200" y="1700808"/>
            <a:ext cx="8229599" cy="4623792"/>
          </a:xfrm>
        </p:spPr>
        <p:txBody>
          <a:bodyPr>
            <a:normAutofit/>
          </a:bodyPr>
          <a:lstStyle/>
          <a:p>
            <a:pPr marL="457200" indent="-457200" algn="just">
              <a:buFont typeface="+mj-lt"/>
              <a:buAutoNum type="alphaLcPeriod"/>
            </a:pPr>
            <a:r>
              <a:rPr lang="en-US" sz="2000" dirty="0"/>
              <a:t>Python is an easy to learn, powerful programming language.</a:t>
            </a:r>
          </a:p>
          <a:p>
            <a:pPr marL="457200" indent="-457200" algn="just">
              <a:buFont typeface="+mj-lt"/>
              <a:buAutoNum type="alphaLcPeriod"/>
            </a:pPr>
            <a:r>
              <a:rPr lang="en-US" sz="2000" dirty="0"/>
              <a:t>It has efficient high‐level data structures and a simple but effective approach to object‐oriented programming.</a:t>
            </a:r>
          </a:p>
          <a:p>
            <a:pPr marL="457200" indent="-457200" algn="just">
              <a:buFont typeface="+mj-lt"/>
              <a:buAutoNum type="alphaLcPeriod"/>
            </a:pPr>
            <a:r>
              <a:rPr lang="en-US" sz="2000" dirty="0"/>
              <a:t>Simple, Easy to Learn, Free and Open Source, High‐level Language, Cross-platform, Interpreted, Object Oriented, Extensible, Embeddable, Extensive, Libraries.</a:t>
            </a:r>
          </a:p>
          <a:p>
            <a:pPr marL="457200" indent="-457200" algn="just">
              <a:buFont typeface="+mj-lt"/>
              <a:buAutoNum type="alphaLcPeriod"/>
            </a:pPr>
            <a:r>
              <a:rPr lang="en-US" sz="2000" dirty="0"/>
              <a:t>Python have two version: 2.x and 3.x</a:t>
            </a:r>
          </a:p>
          <a:p>
            <a:pPr marL="457200" indent="-457200" algn="just">
              <a:buFont typeface="+mj-lt"/>
              <a:buAutoNum type="alphaLcPeriod"/>
            </a:pPr>
            <a:r>
              <a:rPr lang="en-US" sz="2000" dirty="0"/>
              <a:t>In this course we use Python version 3 as our programming language.</a:t>
            </a:r>
          </a:p>
          <a:p>
            <a:pPr marL="457200" indent="-457200" algn="just">
              <a:buFont typeface="+mj-lt"/>
              <a:buAutoNum type="alphaLcPeriod"/>
            </a:pPr>
            <a:endParaRPr lang="en-ID" dirty="0"/>
          </a:p>
        </p:txBody>
      </p:sp>
    </p:spTree>
    <p:extLst>
      <p:ext uri="{BB962C8B-B14F-4D97-AF65-F5344CB8AC3E}">
        <p14:creationId xmlns:p14="http://schemas.microsoft.com/office/powerpoint/2010/main" val="155492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Operating System</a:t>
            </a:r>
          </a:p>
        </p:txBody>
      </p:sp>
      <p:pic>
        <p:nvPicPr>
          <p:cNvPr id="11" name="Picture 10">
            <a:extLst>
              <a:ext uri="{FF2B5EF4-FFF2-40B4-BE49-F238E27FC236}">
                <a16:creationId xmlns:a16="http://schemas.microsoft.com/office/drawing/2014/main" id="{1995D864-1668-4933-95B2-C25203ADB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88" y="591084"/>
            <a:ext cx="1333500" cy="4953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2B37DC9-EB44-46D4-97EC-3B8AF4B47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1983600"/>
            <a:ext cx="8280000" cy="3960000"/>
          </a:xfrm>
          <a:prstGeom prst="rect">
            <a:avLst/>
          </a:prstGeom>
        </p:spPr>
      </p:pic>
    </p:spTree>
    <p:extLst>
      <p:ext uri="{BB962C8B-B14F-4D97-AF65-F5344CB8AC3E}">
        <p14:creationId xmlns:p14="http://schemas.microsoft.com/office/powerpoint/2010/main" val="2978285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1536</TotalTime>
  <Words>1280</Words>
  <Application>Microsoft Office PowerPoint</Application>
  <PresentationFormat>On-screen Show (4:3)</PresentationFormat>
  <Paragraphs>169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微軟正黑體</vt:lpstr>
      <vt:lpstr>Arial</vt:lpstr>
      <vt:lpstr>Calibri</vt:lpstr>
      <vt:lpstr>Wingdings</vt:lpstr>
      <vt:lpstr>Clarity</vt:lpstr>
      <vt:lpstr>Section 1  Introduction to AI and Big Data     </vt:lpstr>
      <vt:lpstr>Grading</vt:lpstr>
      <vt:lpstr>Reference</vt:lpstr>
      <vt:lpstr>Syllabus</vt:lpstr>
      <vt:lpstr>Introduction to AI</vt:lpstr>
      <vt:lpstr>Introduction to Big Data</vt:lpstr>
      <vt:lpstr>PowerPoint Presentation</vt:lpstr>
      <vt:lpstr>Introduction to Python</vt:lpstr>
      <vt:lpstr>Operating System</vt:lpstr>
      <vt:lpstr>Environment</vt:lpstr>
      <vt:lpstr>Environment</vt:lpstr>
      <vt:lpstr>Library</vt:lpstr>
      <vt:lpstr>Editor</vt:lpstr>
      <vt:lpstr>Jupyter Notebook</vt:lpstr>
      <vt:lpstr>Jupyter Notebook</vt:lpstr>
      <vt:lpstr>Jupyter Notebook</vt:lpstr>
      <vt:lpstr>Jupyter Notebook</vt:lpstr>
      <vt:lpstr>Jupyter Notebook</vt:lpstr>
      <vt:lpstr>Jupyter Notebook</vt:lpstr>
      <vt:lpstr>Jupyter Notebook</vt:lpstr>
      <vt:lpstr>Jupyter Notebook</vt:lpstr>
      <vt:lpstr>Jupyter Notebook</vt:lpstr>
      <vt:lpstr>Jupyter Notebook</vt:lpstr>
      <vt:lpstr>Homework 1</vt:lpstr>
      <vt:lpstr>Homework 1</vt:lpstr>
      <vt:lpstr>Terima Kasih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Pipin</dc:creator>
  <cp:lastModifiedBy>Fityanul Akhyar</cp:lastModifiedBy>
  <cp:revision>131</cp:revision>
  <dcterms:created xsi:type="dcterms:W3CDTF">2019-11-08T22:32:35Z</dcterms:created>
  <dcterms:modified xsi:type="dcterms:W3CDTF">2021-02-18T15:56:05Z</dcterms:modified>
</cp:coreProperties>
</file>