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4"/>
  </p:notesMasterIdLst>
  <p:sldIdLst>
    <p:sldId id="256" r:id="rId3"/>
    <p:sldId id="259" r:id="rId4"/>
    <p:sldId id="262" r:id="rId5"/>
    <p:sldId id="269" r:id="rId6"/>
    <p:sldId id="270" r:id="rId7"/>
    <p:sldId id="264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40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7" r:id="rId29"/>
    <p:sldId id="328" r:id="rId30"/>
    <p:sldId id="306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05" r:id="rId43"/>
  </p:sldIdLst>
  <p:sldSz cx="9144000" cy="5143500" type="screen16x9"/>
  <p:notesSz cx="6858000" cy="9144000"/>
  <p:embeddedFontLst>
    <p:embeddedFont>
      <p:font typeface="Nunito" charset="0"/>
      <p:regular r:id="rId45"/>
      <p:bold r:id="rId46"/>
      <p:italic r:id="rId47"/>
      <p:boldItalic r:id="rId48"/>
    </p:embeddedFont>
    <p:embeddedFont>
      <p:font typeface="Playfair Display" charset="0"/>
      <p:regular r:id="rId49"/>
      <p:bold r:id="rId50"/>
      <p:italic r:id="rId51"/>
      <p:boldItalic r:id="rId52"/>
    </p:embeddedFont>
    <p:embeddedFont>
      <p:font typeface="Proxima Nova" charset="0"/>
      <p:regular r:id="rId53"/>
      <p:bold r:id="rId54"/>
      <p:italic r:id="rId55"/>
      <p:boldItalic r:id="rId56"/>
    </p:embeddedFont>
    <p:embeddedFont>
      <p:font typeface="Abril Fatface" charset="0"/>
      <p:regular r:id="rId57"/>
    </p:embeddedFont>
    <p:embeddedFont>
      <p:font typeface="Roboto Condensed Light" charset="0"/>
      <p:regular r:id="rId58"/>
      <p:italic r:id="rId59"/>
    </p:embeddedFont>
    <p:embeddedFont>
      <p:font typeface="Proxima Nova Semibold" charset="0"/>
      <p:regular r:id="rId60"/>
      <p:bold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EE3865F-69E2-43F7-B9FC-62152DECBB0D}">
  <a:tblStyle styleId="{AEE3865F-69E2-43F7-B9FC-62152DECB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244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3420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84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61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71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66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66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65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9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50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59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36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10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263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22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95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52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23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080b61eb8_3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080b61eb8_3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43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116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48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80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433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372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9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498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0792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32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59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63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50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" name="Google Shape;8509;gf080b61eb8_0_18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0" name="Google Shape;8510;gf080b61eb8_0_18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8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080b61eb8_3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080b61eb8_3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69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19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5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784685">
            <a:off x="-181759" y="-8212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783285" flipH="1">
            <a:off x="-385508" y="-12432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143200" y="-478825"/>
            <a:ext cx="1214376" cy="4636445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2195100"/>
            <a:ext cx="4337700" cy="146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78725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20000" y="36767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-1794915">
            <a:off x="-1502546" y="-638410"/>
            <a:ext cx="2293282" cy="258508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8555291" y="-912025"/>
            <a:ext cx="1031060" cy="313232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7852681" y="-293879"/>
            <a:ext cx="2074359" cy="2202022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91314" y="220340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2"/>
          </p:nvPr>
        </p:nvSpPr>
        <p:spPr>
          <a:xfrm>
            <a:off x="5110086" y="220340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110088" y="278625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291312" y="278625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 rot="880749">
            <a:off x="-109876" y="-360103"/>
            <a:ext cx="1253609" cy="3696848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1966325" flipH="1">
            <a:off x="-97652" y="-885201"/>
            <a:ext cx="1064941" cy="3438159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8448000" y="-771525"/>
            <a:ext cx="1214376" cy="400264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124018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2221513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 rot="-1532380">
            <a:off x="-984785" y="2504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-1747850" y="-340664"/>
            <a:ext cx="2293271" cy="3283712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 rot="1315565" flipH="1">
            <a:off x="7997421" y="-481925"/>
            <a:ext cx="2374167" cy="280593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707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7397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/>
          <p:nvPr/>
        </p:nvSpPr>
        <p:spPr>
          <a:xfrm flipH="1">
            <a:off x="7692880" y="-288986"/>
            <a:ext cx="2374159" cy="2805923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 rot="-2700000" flipH="1">
            <a:off x="8364443" y="-538691"/>
            <a:ext cx="1031034" cy="3132241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 rot="-236223">
            <a:off x="-431802" y="-749425"/>
            <a:ext cx="1244962" cy="3296496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0" r:id="rId6"/>
    <p:sldLayoutId id="2147483662" r:id="rId7"/>
    <p:sldLayoutId id="2147483664" r:id="rId8"/>
    <p:sldLayoutId id="2147483673" r:id="rId9"/>
    <p:sldLayoutId id="2147483675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366823" y="913546"/>
            <a:ext cx="8410354" cy="1217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RANCANG BANGUN SISTEM INFORMASI AKUNTANSI KAS</a:t>
            </a:r>
            <a:br>
              <a:rPr lang="en-US" sz="2000" dirty="0"/>
            </a:br>
            <a:r>
              <a:rPr lang="en-US" sz="2000" dirty="0"/>
              <a:t>BERBASIS WEBSITE MENGGUNAKAN METODE AGILE </a:t>
            </a:r>
            <a:br>
              <a:rPr lang="en-US" sz="2000" dirty="0"/>
            </a:br>
            <a:r>
              <a:rPr lang="en-US" sz="2000" dirty="0"/>
              <a:t>MODELLING (STUDI KASUS PT  BANGUN  BALE  LOMBOK UTAMA) </a:t>
            </a:r>
            <a:endParaRPr sz="2400"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4393049" y="2123576"/>
            <a:ext cx="100708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</a:t>
            </a:r>
            <a:r>
              <a:rPr lang="en" sz="1600" dirty="0"/>
              <a:t>leh :</a:t>
            </a:r>
            <a:endParaRPr sz="1600" dirty="0"/>
          </a:p>
        </p:txBody>
      </p:sp>
      <p:cxnSp>
        <p:nvCxnSpPr>
          <p:cNvPr id="234" name="Google Shape;234;p33"/>
          <p:cNvCxnSpPr>
            <a:cxnSpLocks/>
          </p:cNvCxnSpPr>
          <p:nvPr/>
        </p:nvCxnSpPr>
        <p:spPr>
          <a:xfrm>
            <a:off x="-259975" y="4905600"/>
            <a:ext cx="826528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403325" y="4667700"/>
            <a:ext cx="2585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 2022/2023</a:t>
            </a:r>
            <a:endParaRPr sz="1200" dirty="0"/>
          </a:p>
        </p:txBody>
      </p:sp>
      <p:sp>
        <p:nvSpPr>
          <p:cNvPr id="2" name="Google Shape;233;p33">
            <a:extLst>
              <a:ext uri="{FF2B5EF4-FFF2-40B4-BE49-F238E27FC236}">
                <a16:creationId xmlns:a16="http://schemas.microsoft.com/office/drawing/2014/main" xmlns="" id="{710F7AB7-2DC5-FFA3-264A-7AA7F9A1AE40}"/>
              </a:ext>
            </a:extLst>
          </p:cNvPr>
          <p:cNvSpPr txBox="1">
            <a:spLocks/>
          </p:cNvSpPr>
          <p:nvPr/>
        </p:nvSpPr>
        <p:spPr>
          <a:xfrm>
            <a:off x="3018813" y="2547987"/>
            <a:ext cx="375555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b="1" dirty="0"/>
              <a:t>AGIL TRIEANTO (F1D018002)</a:t>
            </a:r>
          </a:p>
        </p:txBody>
      </p:sp>
      <p:sp>
        <p:nvSpPr>
          <p:cNvPr id="3" name="Google Shape;233;p33">
            <a:extLst>
              <a:ext uri="{FF2B5EF4-FFF2-40B4-BE49-F238E27FC236}">
                <a16:creationId xmlns:a16="http://schemas.microsoft.com/office/drawing/2014/main" xmlns="" id="{47200405-39C8-45A9-89A7-6CAC59C07E3C}"/>
              </a:ext>
            </a:extLst>
          </p:cNvPr>
          <p:cNvSpPr txBox="1">
            <a:spLocks/>
          </p:cNvSpPr>
          <p:nvPr/>
        </p:nvSpPr>
        <p:spPr>
          <a:xfrm>
            <a:off x="155275" y="3737486"/>
            <a:ext cx="459256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Pembimbing</a:t>
            </a:r>
            <a:r>
              <a:rPr lang="en-US" dirty="0"/>
              <a:t> 1 : Noor </a:t>
            </a:r>
            <a:r>
              <a:rPr lang="en-US" dirty="0" err="1"/>
              <a:t>Alamsyah</a:t>
            </a:r>
            <a:r>
              <a:rPr lang="en-US" dirty="0"/>
              <a:t>. ST,. M.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Google Shape;233;p33">
            <a:extLst>
              <a:ext uri="{FF2B5EF4-FFF2-40B4-BE49-F238E27FC236}">
                <a16:creationId xmlns:a16="http://schemas.microsoft.com/office/drawing/2014/main" xmlns="" id="{6CE946AD-5219-A83B-4CCD-A46A1A51FF5B}"/>
              </a:ext>
            </a:extLst>
          </p:cNvPr>
          <p:cNvSpPr txBox="1">
            <a:spLocks/>
          </p:cNvSpPr>
          <p:nvPr/>
        </p:nvSpPr>
        <p:spPr>
          <a:xfrm>
            <a:off x="155275" y="4229954"/>
            <a:ext cx="4830793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Pembimbing</a:t>
            </a:r>
            <a:r>
              <a:rPr lang="en-US" dirty="0"/>
              <a:t> 2 : </a:t>
            </a:r>
            <a:r>
              <a:rPr lang="en-US" dirty="0" err="1"/>
              <a:t>Moh</a:t>
            </a:r>
            <a:r>
              <a:rPr lang="en-US" dirty="0"/>
              <a:t>. Ali </a:t>
            </a:r>
            <a:r>
              <a:rPr lang="en-US" dirty="0" err="1"/>
              <a:t>Albar</a:t>
            </a:r>
            <a:r>
              <a:rPr lang="en-US" dirty="0"/>
              <a:t>, ST., M.Eng.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DAEB01-F337-87B5-1572-3565E878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33" y="182575"/>
            <a:ext cx="637957" cy="627220"/>
          </a:xfrm>
          <a:prstGeom prst="rect">
            <a:avLst/>
          </a:prstGeom>
        </p:spPr>
      </p:pic>
      <p:pic>
        <p:nvPicPr>
          <p:cNvPr id="6" name="Picture 4" descr="logo – Program Studi Teknik Informatika Unram">
            <a:extLst>
              <a:ext uri="{FF2B5EF4-FFF2-40B4-BE49-F238E27FC236}">
                <a16:creationId xmlns:a16="http://schemas.microsoft.com/office/drawing/2014/main" xmlns="" id="{9E37F45F-4121-F584-809C-89F6BA4A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624" y="191688"/>
            <a:ext cx="608993" cy="6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36425" y="2378210"/>
            <a:ext cx="2744797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Agile Modelling</a:t>
            </a:r>
            <a:endParaRPr sz="2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88329D-7C01-6451-E32B-8718F2C1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32" y="221573"/>
            <a:ext cx="5587104" cy="4712544"/>
          </a:xfrm>
          <a:prstGeom prst="rect">
            <a:avLst/>
          </a:prstGeom>
        </p:spPr>
      </p:pic>
      <p:sp>
        <p:nvSpPr>
          <p:cNvPr id="4" name="Google Shape;513;p51"/>
          <p:cNvSpPr txBox="1">
            <a:spLocks/>
          </p:cNvSpPr>
          <p:nvPr/>
        </p:nvSpPr>
        <p:spPr>
          <a:xfrm>
            <a:off x="0" y="793109"/>
            <a:ext cx="3243532" cy="1192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 sz="3200" b="0" dirty="0" err="1" smtClean="0"/>
              <a:t>Metode</a:t>
            </a:r>
            <a:r>
              <a:rPr lang="en-US" sz="3200" b="0" dirty="0" smtClean="0"/>
              <a:t> </a:t>
            </a:r>
            <a:r>
              <a:rPr lang="en-US" sz="3200" b="0" dirty="0" err="1" smtClean="0"/>
              <a:t>Pengembangan</a:t>
            </a:r>
            <a:endParaRPr lang="en-US" sz="3200" b="0" dirty="0"/>
          </a:p>
        </p:txBody>
      </p:sp>
      <p:cxnSp>
        <p:nvCxnSpPr>
          <p:cNvPr id="6" name="Google Shape;234;p33"/>
          <p:cNvCxnSpPr>
            <a:cxnSpLocks/>
          </p:cNvCxnSpPr>
          <p:nvPr/>
        </p:nvCxnSpPr>
        <p:spPr>
          <a:xfrm>
            <a:off x="-1132764" y="2204116"/>
            <a:ext cx="36507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71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36425" y="2378210"/>
            <a:ext cx="257226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err="1"/>
              <a:t>Sistem</a:t>
            </a:r>
            <a:r>
              <a:rPr lang="en-US" sz="2800" b="0" dirty="0"/>
              <a:t> yang </a:t>
            </a:r>
            <a:r>
              <a:rPr lang="en-US" sz="2800" b="0" dirty="0" err="1"/>
              <a:t>berjalan</a:t>
            </a:r>
            <a:endParaRPr sz="2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6385F4-7C71-1C0E-FBA6-87C64BFD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948681"/>
            <a:ext cx="6153175" cy="37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36425" y="2378210"/>
            <a:ext cx="257226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err="1"/>
              <a:t>Sistem</a:t>
            </a:r>
            <a:r>
              <a:rPr lang="en-US" sz="2800" b="0" dirty="0"/>
              <a:t> yang </a:t>
            </a:r>
            <a:r>
              <a:rPr lang="en-US" sz="2800" b="0" dirty="0" err="1"/>
              <a:t>diajukan</a:t>
            </a:r>
            <a:endParaRPr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2AA6EF-549F-625C-1643-D2B64DE3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52" y="534836"/>
            <a:ext cx="6427623" cy="4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9;p41">
            <a:extLst>
              <a:ext uri="{FF2B5EF4-FFF2-40B4-BE49-F238E27FC236}">
                <a16:creationId xmlns:a16="http://schemas.microsoft.com/office/drawing/2014/main" xmlns="" id="{51AF8F70-6AC9-8F39-E91B-887ABF5B8A81}"/>
              </a:ext>
            </a:extLst>
          </p:cNvPr>
          <p:cNvSpPr txBox="1">
            <a:spLocks/>
          </p:cNvSpPr>
          <p:nvPr/>
        </p:nvSpPr>
        <p:spPr>
          <a:xfrm>
            <a:off x="3243532" y="915710"/>
            <a:ext cx="4863238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: </a:t>
            </a:r>
            <a:r>
              <a:rPr lang="en-US" sz="1800" dirty="0" err="1"/>
              <a:t>Menambah</a:t>
            </a:r>
            <a:r>
              <a:rPr lang="en-US" sz="1800" dirty="0"/>
              <a:t> </a:t>
            </a:r>
            <a:r>
              <a:rPr lang="en-US" sz="1800" dirty="0" smtClean="0"/>
              <a:t>Progress </a:t>
            </a:r>
            <a:r>
              <a:rPr lang="en-US" sz="1800" dirty="0" err="1" smtClean="0"/>
              <a:t>Proyek</a:t>
            </a:r>
            <a:endParaRPr lang="en-US" sz="1800" dirty="0"/>
          </a:p>
        </p:txBody>
      </p:sp>
      <p:sp>
        <p:nvSpPr>
          <p:cNvPr id="9" name="Google Shape;240;p34">
            <a:extLst>
              <a:ext uri="{FF2B5EF4-FFF2-40B4-BE49-F238E27FC236}">
                <a16:creationId xmlns:a16="http://schemas.microsoft.com/office/drawing/2014/main" xmlns="" id="{B346F6CE-DFC5-B70D-BEE9-34C858AD9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5793" y="256111"/>
            <a:ext cx="4512414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Analisa </a:t>
            </a:r>
            <a:r>
              <a:rPr lang="en-US" sz="2800" dirty="0" err="1"/>
              <a:t>F</a:t>
            </a:r>
            <a:r>
              <a:rPr lang="en-US" sz="2800" b="0" dirty="0" err="1"/>
              <a:t>ungsional</a:t>
            </a:r>
            <a:r>
              <a:rPr lang="en-US" sz="2800" b="0" dirty="0"/>
              <a:t> </a:t>
            </a:r>
            <a:r>
              <a:rPr lang="en-US" sz="2800" dirty="0" err="1"/>
              <a:t>S</a:t>
            </a:r>
            <a:r>
              <a:rPr lang="en-US" sz="2800" b="0" dirty="0" err="1"/>
              <a:t>istem</a:t>
            </a:r>
            <a:endParaRPr sz="2800" b="0" dirty="0"/>
          </a:p>
        </p:txBody>
      </p:sp>
      <p:sp>
        <p:nvSpPr>
          <p:cNvPr id="10" name="Google Shape;284;p38">
            <a:extLst>
              <a:ext uri="{FF2B5EF4-FFF2-40B4-BE49-F238E27FC236}">
                <a16:creationId xmlns:a16="http://schemas.microsoft.com/office/drawing/2014/main" xmlns="" id="{E9262334-31DE-E525-7225-A034F5D28A0A}"/>
              </a:ext>
            </a:extLst>
          </p:cNvPr>
          <p:cNvSpPr txBox="1">
            <a:spLocks/>
          </p:cNvSpPr>
          <p:nvPr/>
        </p:nvSpPr>
        <p:spPr>
          <a:xfrm>
            <a:off x="343998" y="915710"/>
            <a:ext cx="2865414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5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000" dirty="0"/>
              <a:t>Orang </a:t>
            </a:r>
            <a:r>
              <a:rPr lang="en-US" sz="2000" dirty="0" err="1"/>
              <a:t>Lapangan</a:t>
            </a:r>
            <a:endParaRPr lang="en-US" sz="2000" dirty="0"/>
          </a:p>
        </p:txBody>
      </p:sp>
      <p:sp>
        <p:nvSpPr>
          <p:cNvPr id="11" name="Google Shape;319;p41">
            <a:extLst>
              <a:ext uri="{FF2B5EF4-FFF2-40B4-BE49-F238E27FC236}">
                <a16:creationId xmlns:a16="http://schemas.microsoft.com/office/drawing/2014/main" xmlns="" id="{B5D70C34-A704-0136-6FCF-37C82C00A1E8}"/>
              </a:ext>
            </a:extLst>
          </p:cNvPr>
          <p:cNvSpPr txBox="1">
            <a:spLocks/>
          </p:cNvSpPr>
          <p:nvPr/>
        </p:nvSpPr>
        <p:spPr>
          <a:xfrm>
            <a:off x="3243532" y="1383992"/>
            <a:ext cx="3364302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: a. </a:t>
            </a:r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Keuangan</a:t>
            </a:r>
            <a:endParaRPr lang="en-US" sz="1800" dirty="0"/>
          </a:p>
        </p:txBody>
      </p:sp>
      <p:sp>
        <p:nvSpPr>
          <p:cNvPr id="12" name="Google Shape;284;p38">
            <a:extLst>
              <a:ext uri="{FF2B5EF4-FFF2-40B4-BE49-F238E27FC236}">
                <a16:creationId xmlns:a16="http://schemas.microsoft.com/office/drawing/2014/main" xmlns="" id="{425AAD20-F098-235D-C859-64855BBFDC27}"/>
              </a:ext>
            </a:extLst>
          </p:cNvPr>
          <p:cNvSpPr txBox="1">
            <a:spLocks/>
          </p:cNvSpPr>
          <p:nvPr/>
        </p:nvSpPr>
        <p:spPr>
          <a:xfrm>
            <a:off x="738469" y="1435751"/>
            <a:ext cx="193767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5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Direksi</a:t>
            </a:r>
            <a:r>
              <a:rPr lang="en-US" sz="2000" dirty="0"/>
              <a:t> </a:t>
            </a:r>
          </a:p>
        </p:txBody>
      </p:sp>
      <p:sp>
        <p:nvSpPr>
          <p:cNvPr id="13" name="Google Shape;319;p41">
            <a:extLst>
              <a:ext uri="{FF2B5EF4-FFF2-40B4-BE49-F238E27FC236}">
                <a16:creationId xmlns:a16="http://schemas.microsoft.com/office/drawing/2014/main" xmlns="" id="{6B33ACB1-99F0-5F4D-CD9A-32DC7E658724}"/>
              </a:ext>
            </a:extLst>
          </p:cNvPr>
          <p:cNvSpPr txBox="1">
            <a:spLocks/>
          </p:cNvSpPr>
          <p:nvPr/>
        </p:nvSpPr>
        <p:spPr>
          <a:xfrm>
            <a:off x="3381556" y="1758408"/>
            <a:ext cx="3364302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b. </a:t>
            </a:r>
            <a:r>
              <a:rPr lang="en-US" sz="1800" dirty="0" err="1"/>
              <a:t>Melihat</a:t>
            </a:r>
            <a:r>
              <a:rPr lang="en-US" sz="1800" dirty="0"/>
              <a:t> Data </a:t>
            </a:r>
            <a:r>
              <a:rPr lang="en-US" sz="1800" dirty="0" err="1"/>
              <a:t>Proyek</a:t>
            </a:r>
            <a:endParaRPr lang="en-US" sz="1800" dirty="0"/>
          </a:p>
        </p:txBody>
      </p:sp>
      <p:sp>
        <p:nvSpPr>
          <p:cNvPr id="14" name="Google Shape;319;p41">
            <a:extLst>
              <a:ext uri="{FF2B5EF4-FFF2-40B4-BE49-F238E27FC236}">
                <a16:creationId xmlns:a16="http://schemas.microsoft.com/office/drawing/2014/main" xmlns="" id="{28F1E41B-94F1-AA8E-9965-6B0F42CCA74E}"/>
              </a:ext>
            </a:extLst>
          </p:cNvPr>
          <p:cNvSpPr txBox="1">
            <a:spLocks/>
          </p:cNvSpPr>
          <p:nvPr/>
        </p:nvSpPr>
        <p:spPr>
          <a:xfrm>
            <a:off x="3224327" y="2293451"/>
            <a:ext cx="3603880" cy="524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: a. </a:t>
            </a:r>
            <a:r>
              <a:rPr lang="en-US" sz="1800" dirty="0" err="1"/>
              <a:t>Mengelola</a:t>
            </a:r>
            <a:r>
              <a:rPr lang="en-US" sz="1800" dirty="0"/>
              <a:t> Data </a:t>
            </a:r>
            <a:r>
              <a:rPr lang="en-US" sz="1800" dirty="0" err="1"/>
              <a:t>Keuangan</a:t>
            </a:r>
            <a:endParaRPr lang="en-US" sz="1800" dirty="0"/>
          </a:p>
        </p:txBody>
      </p:sp>
      <p:sp>
        <p:nvSpPr>
          <p:cNvPr id="15" name="Google Shape;284;p38">
            <a:extLst>
              <a:ext uri="{FF2B5EF4-FFF2-40B4-BE49-F238E27FC236}">
                <a16:creationId xmlns:a16="http://schemas.microsoft.com/office/drawing/2014/main" xmlns="" id="{EF692BA1-8C57-4FC8-87FA-CD0D32C44B39}"/>
              </a:ext>
            </a:extLst>
          </p:cNvPr>
          <p:cNvSpPr txBox="1">
            <a:spLocks/>
          </p:cNvSpPr>
          <p:nvPr/>
        </p:nvSpPr>
        <p:spPr>
          <a:xfrm>
            <a:off x="738468" y="2276198"/>
            <a:ext cx="193767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5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Akuntan</a:t>
            </a:r>
            <a:r>
              <a:rPr lang="en-US" sz="2000" dirty="0"/>
              <a:t> </a:t>
            </a:r>
          </a:p>
        </p:txBody>
      </p:sp>
      <p:sp>
        <p:nvSpPr>
          <p:cNvPr id="18" name="Google Shape;319;p41">
            <a:extLst>
              <a:ext uri="{FF2B5EF4-FFF2-40B4-BE49-F238E27FC236}">
                <a16:creationId xmlns:a16="http://schemas.microsoft.com/office/drawing/2014/main" xmlns="" id="{03E197E6-E474-8447-4156-6A60FFD04663}"/>
              </a:ext>
            </a:extLst>
          </p:cNvPr>
          <p:cNvSpPr txBox="1">
            <a:spLocks/>
          </p:cNvSpPr>
          <p:nvPr/>
        </p:nvSpPr>
        <p:spPr>
          <a:xfrm>
            <a:off x="3360387" y="2617853"/>
            <a:ext cx="360388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b.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endParaRPr lang="en-US" sz="1800" dirty="0"/>
          </a:p>
        </p:txBody>
      </p:sp>
      <p:sp>
        <p:nvSpPr>
          <p:cNvPr id="19" name="Google Shape;319;p41">
            <a:extLst>
              <a:ext uri="{FF2B5EF4-FFF2-40B4-BE49-F238E27FC236}">
                <a16:creationId xmlns:a16="http://schemas.microsoft.com/office/drawing/2014/main" xmlns="" id="{8B0E7636-2D8A-7FA6-8633-88D4683C1D57}"/>
              </a:ext>
            </a:extLst>
          </p:cNvPr>
          <p:cNvSpPr txBox="1">
            <a:spLocks/>
          </p:cNvSpPr>
          <p:nvPr/>
        </p:nvSpPr>
        <p:spPr>
          <a:xfrm>
            <a:off x="3357510" y="2977289"/>
            <a:ext cx="360388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c. </a:t>
            </a:r>
            <a:r>
              <a:rPr lang="en-US" sz="1800" dirty="0" err="1"/>
              <a:t>Mengelola</a:t>
            </a:r>
            <a:r>
              <a:rPr lang="en-US" sz="1800" dirty="0"/>
              <a:t> Data </a:t>
            </a:r>
            <a:r>
              <a:rPr lang="en-US" sz="1800" dirty="0" err="1"/>
              <a:t>Proyek</a:t>
            </a:r>
            <a:endParaRPr lang="en-US" sz="1800" dirty="0"/>
          </a:p>
        </p:txBody>
      </p:sp>
      <p:sp>
        <p:nvSpPr>
          <p:cNvPr id="21" name="Google Shape;284;p38">
            <a:extLst>
              <a:ext uri="{FF2B5EF4-FFF2-40B4-BE49-F238E27FC236}">
                <a16:creationId xmlns:a16="http://schemas.microsoft.com/office/drawing/2014/main" xmlns="" id="{D0CAB18E-3646-9122-7A04-E626951CAD6C}"/>
              </a:ext>
            </a:extLst>
          </p:cNvPr>
          <p:cNvSpPr txBox="1">
            <a:spLocks/>
          </p:cNvSpPr>
          <p:nvPr/>
        </p:nvSpPr>
        <p:spPr>
          <a:xfrm>
            <a:off x="735591" y="3463238"/>
            <a:ext cx="193767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5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bril Fatface"/>
              <a:buNone/>
              <a:defRPr sz="3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Supervisor </a:t>
            </a:r>
          </a:p>
        </p:txBody>
      </p:sp>
      <p:sp>
        <p:nvSpPr>
          <p:cNvPr id="22" name="Google Shape;319;p41">
            <a:extLst>
              <a:ext uri="{FF2B5EF4-FFF2-40B4-BE49-F238E27FC236}">
                <a16:creationId xmlns:a16="http://schemas.microsoft.com/office/drawing/2014/main" xmlns="" id="{0960070B-DB7E-881C-6791-DE48AA268774}"/>
              </a:ext>
            </a:extLst>
          </p:cNvPr>
          <p:cNvSpPr txBox="1">
            <a:spLocks/>
          </p:cNvSpPr>
          <p:nvPr/>
        </p:nvSpPr>
        <p:spPr>
          <a:xfrm>
            <a:off x="3204197" y="3412012"/>
            <a:ext cx="3603880" cy="5245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: a. </a:t>
            </a:r>
            <a:r>
              <a:rPr lang="en-US" sz="1800" dirty="0" err="1"/>
              <a:t>Mengelola</a:t>
            </a:r>
            <a:r>
              <a:rPr lang="en-US" sz="1800" dirty="0"/>
              <a:t> Data </a:t>
            </a:r>
            <a:r>
              <a:rPr lang="en-US" sz="1800" dirty="0" err="1"/>
              <a:t>Keuangan</a:t>
            </a:r>
            <a:endParaRPr lang="en-US" sz="1800" dirty="0"/>
          </a:p>
        </p:txBody>
      </p:sp>
      <p:sp>
        <p:nvSpPr>
          <p:cNvPr id="23" name="Google Shape;319;p41">
            <a:extLst>
              <a:ext uri="{FF2B5EF4-FFF2-40B4-BE49-F238E27FC236}">
                <a16:creationId xmlns:a16="http://schemas.microsoft.com/office/drawing/2014/main" xmlns="" id="{CE468E57-4BA3-9B18-8EC7-E7AA06028C93}"/>
              </a:ext>
            </a:extLst>
          </p:cNvPr>
          <p:cNvSpPr txBox="1">
            <a:spLocks/>
          </p:cNvSpPr>
          <p:nvPr/>
        </p:nvSpPr>
        <p:spPr>
          <a:xfrm>
            <a:off x="3323004" y="3736414"/>
            <a:ext cx="360388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b.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endParaRPr lang="en-US" sz="1800" dirty="0"/>
          </a:p>
        </p:txBody>
      </p:sp>
      <p:sp>
        <p:nvSpPr>
          <p:cNvPr id="24" name="Google Shape;319;p41">
            <a:extLst>
              <a:ext uri="{FF2B5EF4-FFF2-40B4-BE49-F238E27FC236}">
                <a16:creationId xmlns:a16="http://schemas.microsoft.com/office/drawing/2014/main" xmlns="" id="{0ACF3732-E4CD-86B3-7641-7069839A7226}"/>
              </a:ext>
            </a:extLst>
          </p:cNvPr>
          <p:cNvSpPr txBox="1">
            <a:spLocks/>
          </p:cNvSpPr>
          <p:nvPr/>
        </p:nvSpPr>
        <p:spPr>
          <a:xfrm>
            <a:off x="3320127" y="4095850"/>
            <a:ext cx="360388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c. </a:t>
            </a:r>
            <a:r>
              <a:rPr lang="en-US" sz="1800" dirty="0" err="1"/>
              <a:t>Mengelola</a:t>
            </a:r>
            <a:r>
              <a:rPr lang="en-US" sz="1800" dirty="0"/>
              <a:t> Data </a:t>
            </a:r>
            <a:r>
              <a:rPr lang="en-US" sz="1800" dirty="0" err="1"/>
              <a:t>Proyek</a:t>
            </a:r>
            <a:endParaRPr lang="en-US" sz="1800" dirty="0"/>
          </a:p>
        </p:txBody>
      </p:sp>
      <p:sp>
        <p:nvSpPr>
          <p:cNvPr id="25" name="Google Shape;319;p41">
            <a:extLst>
              <a:ext uri="{FF2B5EF4-FFF2-40B4-BE49-F238E27FC236}">
                <a16:creationId xmlns:a16="http://schemas.microsoft.com/office/drawing/2014/main" xmlns="" id="{3BD649E7-C4A0-EC6F-62AD-BE16F991E6FD}"/>
              </a:ext>
            </a:extLst>
          </p:cNvPr>
          <p:cNvSpPr txBox="1">
            <a:spLocks/>
          </p:cNvSpPr>
          <p:nvPr/>
        </p:nvSpPr>
        <p:spPr>
          <a:xfrm>
            <a:off x="3317249" y="4438033"/>
            <a:ext cx="6102795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d. </a:t>
            </a:r>
            <a:r>
              <a:rPr lang="en-US" sz="1800" dirty="0" err="1"/>
              <a:t>Menolak</a:t>
            </a:r>
            <a:r>
              <a:rPr lang="en-US" sz="1800" dirty="0"/>
              <a:t> dan </a:t>
            </a:r>
            <a:r>
              <a:rPr lang="en-US" sz="1800" dirty="0" err="1"/>
              <a:t>Menyetujui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 smtClean="0"/>
              <a:t>Keuangan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/>
              <a:t>Rekap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13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36425" y="2378210"/>
            <a:ext cx="257226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Use case diagram</a:t>
            </a:r>
            <a:endParaRPr sz="2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86E1D1-D6DA-E6C1-8CD2-CDE8F261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28" y="0"/>
            <a:ext cx="71426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136425" y="2378210"/>
            <a:ext cx="257226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Class </a:t>
            </a:r>
            <a:br>
              <a:rPr lang="en-US" sz="2800" b="0" dirty="0" smtClean="0"/>
            </a:br>
            <a:r>
              <a:rPr lang="en-US" sz="2800" b="0" dirty="0" smtClean="0"/>
              <a:t>diagram</a:t>
            </a:r>
            <a:endParaRPr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15" y="53165"/>
            <a:ext cx="6985594" cy="495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2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1C80C6-4AFF-FFAD-83DD-CB61495A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0" y="815498"/>
            <a:ext cx="6380429" cy="4084306"/>
          </a:xfrm>
          <a:prstGeom prst="rect">
            <a:avLst/>
          </a:prstGeom>
        </p:spPr>
      </p:pic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327804" y="2571750"/>
            <a:ext cx="207033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/>
              <a:t>Login User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954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5" y="2394345"/>
            <a:ext cx="267418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 err="1"/>
              <a:t>Tambah</a:t>
            </a:r>
            <a:r>
              <a:rPr lang="en-US" sz="2400" b="0" dirty="0"/>
              <a:t> Progress </a:t>
            </a:r>
            <a:r>
              <a:rPr lang="en-US" sz="2400" b="0" dirty="0" err="1"/>
              <a:t>Proyek</a:t>
            </a:r>
            <a:endParaRPr lang="en-US" sz="2400" b="0" dirty="0"/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999D02C-584D-7755-741C-07DA4C9D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90" y="815498"/>
            <a:ext cx="6185140" cy="40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5" y="2394345"/>
            <a:ext cx="267418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 err="1"/>
              <a:t>Melihat</a:t>
            </a:r>
            <a:r>
              <a:rPr lang="en-US" sz="2400" b="0" dirty="0"/>
              <a:t> Data</a:t>
            </a:r>
          </a:p>
          <a:p>
            <a:r>
              <a:rPr lang="en-US" sz="2400" b="0" dirty="0"/>
              <a:t>Dashboard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BF985F-1090-30BB-AA79-270F43D8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85" y="815498"/>
            <a:ext cx="5890611" cy="40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5" y="2394345"/>
            <a:ext cx="267418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 err="1"/>
              <a:t>Tambah</a:t>
            </a:r>
            <a:r>
              <a:rPr lang="en-US" sz="2400" b="0" dirty="0"/>
              <a:t> Data</a:t>
            </a:r>
          </a:p>
          <a:p>
            <a:r>
              <a:rPr lang="en-US" sz="2400" b="0" dirty="0" err="1"/>
              <a:t>Proyek</a:t>
            </a:r>
            <a:endParaRPr lang="en-US" sz="2400" b="0" dirty="0"/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71921C-80B4-C655-FE78-329A51F98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64" y="815498"/>
            <a:ext cx="6274077" cy="42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1257032" y="1533169"/>
            <a:ext cx="279353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Latar Belakang</a:t>
            </a:r>
            <a:endParaRPr sz="2000"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458132" y="1685437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r>
              <a:rPr lang="en" sz="2400" dirty="0"/>
              <a:t>.</a:t>
            </a:r>
            <a:endParaRPr sz="2400" dirty="0"/>
          </a:p>
        </p:txBody>
      </p:sp>
      <p:cxnSp>
        <p:nvCxnSpPr>
          <p:cNvPr id="269" name="Google Shape;269;p36"/>
          <p:cNvCxnSpPr>
            <a:cxnSpLocks/>
          </p:cNvCxnSpPr>
          <p:nvPr/>
        </p:nvCxnSpPr>
        <p:spPr>
          <a:xfrm>
            <a:off x="-331800" y="4868547"/>
            <a:ext cx="8268102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Google Shape;257;p36">
            <a:extLst>
              <a:ext uri="{FF2B5EF4-FFF2-40B4-BE49-F238E27FC236}">
                <a16:creationId xmlns:a16="http://schemas.microsoft.com/office/drawing/2014/main" xmlns="" id="{1C58ADEA-54A7-22C7-3CFF-6AE4A6D53666}"/>
              </a:ext>
            </a:extLst>
          </p:cNvPr>
          <p:cNvSpPr txBox="1">
            <a:spLocks/>
          </p:cNvSpPr>
          <p:nvPr/>
        </p:nvSpPr>
        <p:spPr>
          <a:xfrm>
            <a:off x="5630464" y="1533169"/>
            <a:ext cx="2793536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endParaRPr lang="en-US" sz="2000" dirty="0"/>
          </a:p>
        </p:txBody>
      </p:sp>
      <p:sp>
        <p:nvSpPr>
          <p:cNvPr id="25" name="Google Shape;259;p36">
            <a:extLst>
              <a:ext uri="{FF2B5EF4-FFF2-40B4-BE49-F238E27FC236}">
                <a16:creationId xmlns:a16="http://schemas.microsoft.com/office/drawing/2014/main" xmlns="" id="{DCBDD19F-29DE-5916-A819-5282742A6D75}"/>
              </a:ext>
            </a:extLst>
          </p:cNvPr>
          <p:cNvSpPr txBox="1">
            <a:spLocks/>
          </p:cNvSpPr>
          <p:nvPr/>
        </p:nvSpPr>
        <p:spPr>
          <a:xfrm>
            <a:off x="4831564" y="1685437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 dirty="0"/>
              <a:t>02</a:t>
            </a:r>
            <a:r>
              <a:rPr lang="en" sz="2400" dirty="0"/>
              <a:t>.</a:t>
            </a:r>
          </a:p>
        </p:txBody>
      </p:sp>
      <p:sp>
        <p:nvSpPr>
          <p:cNvPr id="26" name="Google Shape;257;p36">
            <a:extLst>
              <a:ext uri="{FF2B5EF4-FFF2-40B4-BE49-F238E27FC236}">
                <a16:creationId xmlns:a16="http://schemas.microsoft.com/office/drawing/2014/main" xmlns="" id="{DAA1F112-387F-2BB3-8D43-E8CDC307BD1D}"/>
              </a:ext>
            </a:extLst>
          </p:cNvPr>
          <p:cNvSpPr txBox="1">
            <a:spLocks/>
          </p:cNvSpPr>
          <p:nvPr/>
        </p:nvSpPr>
        <p:spPr>
          <a:xfrm>
            <a:off x="1291538" y="2376160"/>
            <a:ext cx="2793536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2000" dirty="0"/>
              <a:t>Batasan </a:t>
            </a:r>
            <a:r>
              <a:rPr lang="en-US" sz="2000" dirty="0" err="1"/>
              <a:t>Masalah</a:t>
            </a:r>
            <a:endParaRPr lang="en-US" sz="2000" dirty="0"/>
          </a:p>
        </p:txBody>
      </p:sp>
      <p:sp>
        <p:nvSpPr>
          <p:cNvPr id="27" name="Google Shape;259;p36">
            <a:extLst>
              <a:ext uri="{FF2B5EF4-FFF2-40B4-BE49-F238E27FC236}">
                <a16:creationId xmlns:a16="http://schemas.microsoft.com/office/drawing/2014/main" xmlns="" id="{0154093F-AC6B-1224-923A-CE7CC24C4D75}"/>
              </a:ext>
            </a:extLst>
          </p:cNvPr>
          <p:cNvSpPr txBox="1">
            <a:spLocks/>
          </p:cNvSpPr>
          <p:nvPr/>
        </p:nvSpPr>
        <p:spPr>
          <a:xfrm>
            <a:off x="492638" y="2528428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 dirty="0"/>
              <a:t>03</a:t>
            </a:r>
            <a:r>
              <a:rPr lang="en" sz="2400" dirty="0"/>
              <a:t>.</a:t>
            </a:r>
          </a:p>
        </p:txBody>
      </p:sp>
      <p:sp>
        <p:nvSpPr>
          <p:cNvPr id="28" name="Google Shape;257;p36">
            <a:extLst>
              <a:ext uri="{FF2B5EF4-FFF2-40B4-BE49-F238E27FC236}">
                <a16:creationId xmlns:a16="http://schemas.microsoft.com/office/drawing/2014/main" xmlns="" id="{3BA33CAF-6C91-0094-8BAD-96052F8CDE3C}"/>
              </a:ext>
            </a:extLst>
          </p:cNvPr>
          <p:cNvSpPr txBox="1">
            <a:spLocks/>
          </p:cNvSpPr>
          <p:nvPr/>
        </p:nvSpPr>
        <p:spPr>
          <a:xfrm>
            <a:off x="5630464" y="2379748"/>
            <a:ext cx="2793536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2000" dirty="0" err="1"/>
              <a:t>Tujuan</a:t>
            </a:r>
            <a:r>
              <a:rPr lang="en-US" sz="2000" dirty="0"/>
              <a:t> dan </a:t>
            </a:r>
            <a:r>
              <a:rPr lang="en-US" sz="2000" dirty="0" err="1"/>
              <a:t>Manfaat</a:t>
            </a:r>
            <a:endParaRPr lang="en-US" sz="2000" dirty="0"/>
          </a:p>
        </p:txBody>
      </p:sp>
      <p:sp>
        <p:nvSpPr>
          <p:cNvPr id="29" name="Google Shape;259;p36">
            <a:extLst>
              <a:ext uri="{FF2B5EF4-FFF2-40B4-BE49-F238E27FC236}">
                <a16:creationId xmlns:a16="http://schemas.microsoft.com/office/drawing/2014/main" xmlns="" id="{130CEE4C-E499-46BD-9AF4-5BE858DC302F}"/>
              </a:ext>
            </a:extLst>
          </p:cNvPr>
          <p:cNvSpPr txBox="1">
            <a:spLocks/>
          </p:cNvSpPr>
          <p:nvPr/>
        </p:nvSpPr>
        <p:spPr>
          <a:xfrm>
            <a:off x="4831564" y="2532016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 dirty="0"/>
              <a:t>04</a:t>
            </a:r>
            <a:r>
              <a:rPr lang="en" sz="2400" dirty="0"/>
              <a:t>.</a:t>
            </a:r>
          </a:p>
        </p:txBody>
      </p:sp>
      <p:sp>
        <p:nvSpPr>
          <p:cNvPr id="30" name="Google Shape;257;p36">
            <a:extLst>
              <a:ext uri="{FF2B5EF4-FFF2-40B4-BE49-F238E27FC236}">
                <a16:creationId xmlns:a16="http://schemas.microsoft.com/office/drawing/2014/main" xmlns="" id="{A29487E4-2FDB-F657-E22D-B1E287E5A5E6}"/>
              </a:ext>
            </a:extLst>
          </p:cNvPr>
          <p:cNvSpPr txBox="1">
            <a:spLocks/>
          </p:cNvSpPr>
          <p:nvPr/>
        </p:nvSpPr>
        <p:spPr>
          <a:xfrm>
            <a:off x="1296703" y="3213187"/>
            <a:ext cx="2793536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2000" dirty="0" err="1"/>
              <a:t>Tinjauan</a:t>
            </a:r>
            <a:r>
              <a:rPr lang="en-US" sz="2000" dirty="0"/>
              <a:t> </a:t>
            </a:r>
            <a:r>
              <a:rPr lang="en-US" sz="2000" dirty="0" err="1" smtClean="0"/>
              <a:t>Pustaka</a:t>
            </a:r>
            <a:endParaRPr lang="en-US" sz="2000" dirty="0"/>
          </a:p>
        </p:txBody>
      </p:sp>
      <p:sp>
        <p:nvSpPr>
          <p:cNvPr id="31" name="Google Shape;259;p36">
            <a:extLst>
              <a:ext uri="{FF2B5EF4-FFF2-40B4-BE49-F238E27FC236}">
                <a16:creationId xmlns:a16="http://schemas.microsoft.com/office/drawing/2014/main" xmlns="" id="{4D3BD24A-1C98-8D43-014E-851E0BAE35AB}"/>
              </a:ext>
            </a:extLst>
          </p:cNvPr>
          <p:cNvSpPr txBox="1">
            <a:spLocks/>
          </p:cNvSpPr>
          <p:nvPr/>
        </p:nvSpPr>
        <p:spPr>
          <a:xfrm>
            <a:off x="497803" y="3365455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 dirty="0"/>
              <a:t>05</a:t>
            </a:r>
            <a:r>
              <a:rPr lang="en" sz="2400" dirty="0"/>
              <a:t>.</a:t>
            </a:r>
          </a:p>
        </p:txBody>
      </p:sp>
      <p:sp>
        <p:nvSpPr>
          <p:cNvPr id="32" name="Google Shape;257;p36">
            <a:extLst>
              <a:ext uri="{FF2B5EF4-FFF2-40B4-BE49-F238E27FC236}">
                <a16:creationId xmlns:a16="http://schemas.microsoft.com/office/drawing/2014/main" xmlns="" id="{A5F7CBE4-4B8C-15C1-5474-9C58C5DD2D87}"/>
              </a:ext>
            </a:extLst>
          </p:cNvPr>
          <p:cNvSpPr txBox="1">
            <a:spLocks/>
          </p:cNvSpPr>
          <p:nvPr/>
        </p:nvSpPr>
        <p:spPr>
          <a:xfrm>
            <a:off x="5630464" y="3173501"/>
            <a:ext cx="2793536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endParaRPr lang="en-US" sz="2000" dirty="0"/>
          </a:p>
        </p:txBody>
      </p:sp>
      <p:sp>
        <p:nvSpPr>
          <p:cNvPr id="33" name="Google Shape;259;p36">
            <a:extLst>
              <a:ext uri="{FF2B5EF4-FFF2-40B4-BE49-F238E27FC236}">
                <a16:creationId xmlns:a16="http://schemas.microsoft.com/office/drawing/2014/main" xmlns="" id="{4EA5709D-049E-2F60-2214-419B6423EE83}"/>
              </a:ext>
            </a:extLst>
          </p:cNvPr>
          <p:cNvSpPr txBox="1">
            <a:spLocks/>
          </p:cNvSpPr>
          <p:nvPr/>
        </p:nvSpPr>
        <p:spPr>
          <a:xfrm>
            <a:off x="4831564" y="3325769"/>
            <a:ext cx="798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26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2000" dirty="0"/>
              <a:t>06</a:t>
            </a:r>
            <a:r>
              <a:rPr lang="en" sz="2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5" y="2394345"/>
            <a:ext cx="2674188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 err="1"/>
              <a:t>Tambah</a:t>
            </a:r>
            <a:r>
              <a:rPr lang="en-US" sz="2400" b="0" dirty="0"/>
              <a:t> Data</a:t>
            </a:r>
          </a:p>
          <a:p>
            <a:r>
              <a:rPr lang="en-US" sz="2400" b="0" dirty="0"/>
              <a:t>Kas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2F99BB-8E14-7D3A-A39E-E0AF9DE0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30" y="815498"/>
            <a:ext cx="6142195" cy="40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5" y="2326105"/>
            <a:ext cx="291784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400" b="0" dirty="0" err="1"/>
              <a:t>Tambah</a:t>
            </a:r>
            <a:r>
              <a:rPr lang="en-US" sz="2400" b="0" dirty="0"/>
              <a:t> Data</a:t>
            </a:r>
          </a:p>
          <a:p>
            <a:r>
              <a:rPr lang="en-US" sz="2400" b="0" dirty="0" err="1" smtClean="0"/>
              <a:t>Laporan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Keuangan</a:t>
            </a:r>
            <a:endParaRPr lang="en-US" sz="2400" b="0" dirty="0" smtClean="0"/>
          </a:p>
          <a:p>
            <a:r>
              <a:rPr lang="en-US" sz="2400" b="0" dirty="0" smtClean="0"/>
              <a:t>( </a:t>
            </a:r>
            <a:r>
              <a:rPr lang="en-US" sz="2400" b="0" dirty="0" err="1" smtClean="0"/>
              <a:t>Rekap</a:t>
            </a:r>
            <a:r>
              <a:rPr lang="en-US" sz="2400" b="0" dirty="0" smtClean="0"/>
              <a:t> )</a:t>
            </a:r>
            <a:endParaRPr lang="en-US" sz="2400" b="0" dirty="0"/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B821D0-D92F-5DE6-A902-7A084FCA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07" y="815498"/>
            <a:ext cx="6119523" cy="40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Sequence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6" y="1999950"/>
            <a:ext cx="2852225" cy="96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200" b="0" dirty="0"/>
              <a:t>Approve </a:t>
            </a:r>
          </a:p>
          <a:p>
            <a:r>
              <a:rPr lang="en-US" sz="2200" b="0" dirty="0" err="1"/>
              <a:t>Laporan</a:t>
            </a:r>
            <a:r>
              <a:rPr lang="en-US" sz="2200" b="0" dirty="0"/>
              <a:t> </a:t>
            </a:r>
            <a:r>
              <a:rPr lang="en-US" sz="2200" b="0" dirty="0" err="1"/>
              <a:t>Keuangan</a:t>
            </a:r>
            <a:r>
              <a:rPr lang="en-US" sz="2200" b="0" dirty="0"/>
              <a:t> </a:t>
            </a:r>
          </a:p>
          <a:p>
            <a:r>
              <a:rPr lang="en-US" sz="2200" b="0" dirty="0"/>
              <a:t>( </a:t>
            </a:r>
            <a:r>
              <a:rPr lang="en-US" sz="2200" b="0" dirty="0" err="1"/>
              <a:t>Rekap</a:t>
            </a:r>
            <a:r>
              <a:rPr lang="en-US" sz="2200" b="0" dirty="0"/>
              <a:t> )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6D53545-A4EE-6987-1773-336EEAC6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30" y="815498"/>
            <a:ext cx="6159447" cy="40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Activity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-14136" y="1999950"/>
            <a:ext cx="2852225" cy="96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200" b="0" dirty="0" err="1"/>
              <a:t>Tambah</a:t>
            </a:r>
            <a:r>
              <a:rPr lang="en-US" sz="2200" b="0" dirty="0"/>
              <a:t> Data</a:t>
            </a:r>
          </a:p>
          <a:p>
            <a:r>
              <a:rPr lang="en-US" sz="2200" b="0" dirty="0" err="1"/>
              <a:t>Laporan</a:t>
            </a:r>
            <a:r>
              <a:rPr lang="en-US" sz="2200" b="0" dirty="0"/>
              <a:t> </a:t>
            </a:r>
            <a:r>
              <a:rPr lang="en-US" sz="2200" b="0" dirty="0" err="1"/>
              <a:t>Keuangan</a:t>
            </a:r>
            <a:endParaRPr lang="en-US" sz="2200" b="0" dirty="0"/>
          </a:p>
          <a:p>
            <a:r>
              <a:rPr lang="en-US" sz="2200" b="0" dirty="0"/>
              <a:t>( </a:t>
            </a:r>
            <a:r>
              <a:rPr lang="en-US" sz="2200" b="0" dirty="0" err="1"/>
              <a:t>Rekap</a:t>
            </a:r>
            <a:r>
              <a:rPr lang="en-US" sz="2200" b="0" dirty="0"/>
              <a:t> )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95110D-4E19-06BF-B4F2-1791A406B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815498"/>
            <a:ext cx="6262778" cy="42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Activity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20370" y="2172480"/>
            <a:ext cx="2852225" cy="96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200" b="0" dirty="0" err="1"/>
              <a:t>Melihat</a:t>
            </a:r>
            <a:r>
              <a:rPr lang="en-US" sz="2200" b="0" dirty="0"/>
              <a:t> Halaman</a:t>
            </a:r>
          </a:p>
          <a:p>
            <a:r>
              <a:rPr lang="en-US" sz="2200" b="0" dirty="0"/>
              <a:t>Dashboard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84217E-1E58-3A38-3957-58047258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89" y="1168808"/>
            <a:ext cx="6098877" cy="37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6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Activity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20370" y="2172480"/>
            <a:ext cx="2852225" cy="96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200" b="0" dirty="0" err="1"/>
              <a:t>Tambah</a:t>
            </a:r>
            <a:r>
              <a:rPr lang="en-US" sz="2200" b="0" dirty="0"/>
              <a:t> Progress</a:t>
            </a:r>
          </a:p>
          <a:p>
            <a:r>
              <a:rPr lang="en-US" sz="2200" b="0" dirty="0" err="1"/>
              <a:t>Proyek</a:t>
            </a:r>
            <a:endParaRPr lang="en-US" sz="2200" b="0" dirty="0"/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55A7E3-74A1-A987-1D7D-C2AA14B27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88" y="815498"/>
            <a:ext cx="6197501" cy="40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2838090" y="243697"/>
            <a:ext cx="3467819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/>
              <a:t>Activity diagram</a:t>
            </a:r>
            <a:endParaRPr sz="2800" b="0" dirty="0"/>
          </a:p>
        </p:txBody>
      </p:sp>
      <p:sp>
        <p:nvSpPr>
          <p:cNvPr id="7" name="Google Shape;240;p34">
            <a:extLst>
              <a:ext uri="{FF2B5EF4-FFF2-40B4-BE49-F238E27FC236}">
                <a16:creationId xmlns:a16="http://schemas.microsoft.com/office/drawing/2014/main" xmlns="" id="{317E32F0-5CE4-EBE4-D714-1EE15231AC30}"/>
              </a:ext>
            </a:extLst>
          </p:cNvPr>
          <p:cNvSpPr txBox="1">
            <a:spLocks/>
          </p:cNvSpPr>
          <p:nvPr/>
        </p:nvSpPr>
        <p:spPr>
          <a:xfrm>
            <a:off x="20370" y="1999950"/>
            <a:ext cx="2852225" cy="96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2200" b="0" dirty="0"/>
              <a:t>Approve </a:t>
            </a:r>
          </a:p>
          <a:p>
            <a:r>
              <a:rPr lang="en-US" sz="2200" b="0" dirty="0" err="1"/>
              <a:t>Laporan</a:t>
            </a:r>
            <a:r>
              <a:rPr lang="en-US" sz="2200" b="0" dirty="0"/>
              <a:t> </a:t>
            </a:r>
            <a:r>
              <a:rPr lang="en-US" sz="2200" b="0" dirty="0" err="1"/>
              <a:t>Keuangan</a:t>
            </a:r>
            <a:endParaRPr lang="en-US" sz="2200" b="0" dirty="0"/>
          </a:p>
          <a:p>
            <a:r>
              <a:rPr lang="en-US" sz="2200" b="0" dirty="0"/>
              <a:t>( </a:t>
            </a:r>
            <a:r>
              <a:rPr lang="en-US" sz="2200" b="0" dirty="0" err="1"/>
              <a:t>Rekap</a:t>
            </a:r>
            <a:r>
              <a:rPr lang="en-US" sz="2200" b="0" dirty="0"/>
              <a:t> )</a:t>
            </a:r>
          </a:p>
        </p:txBody>
      </p: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0303F56B-CE77-2682-9AA9-B8AC6BF8BA72}"/>
              </a:ext>
            </a:extLst>
          </p:cNvPr>
          <p:cNvCxnSpPr/>
          <p:nvPr/>
        </p:nvCxnSpPr>
        <p:spPr>
          <a:xfrm>
            <a:off x="-4662260" y="3143550"/>
            <a:ext cx="66633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19A403-26F3-4BB4-8D2C-90A508AB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89" y="815497"/>
            <a:ext cx="6081624" cy="40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>
            <a:spLocks noGrp="1"/>
          </p:cNvSpPr>
          <p:nvPr>
            <p:ph type="title"/>
          </p:nvPr>
        </p:nvSpPr>
        <p:spPr>
          <a:xfrm>
            <a:off x="138022" y="2285850"/>
            <a:ext cx="1942327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ERD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A7EF21-5252-D22A-5943-327CCF4F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33" y="241540"/>
            <a:ext cx="6676846" cy="46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2205900" y="2357100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TAMPILAN SISTEM</a:t>
            </a:r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82947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8865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9519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Beranda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C04328-2895-0A14-EF96-E9E5BC150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7" y="1621766"/>
            <a:ext cx="7746521" cy="307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20000" y="328336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Latar Belakang</a:t>
            </a:r>
            <a:endParaRPr sz="4000"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1"/>
          </p:nvPr>
        </p:nvSpPr>
        <p:spPr>
          <a:xfrm>
            <a:off x="239350" y="1256401"/>
            <a:ext cx="8677550" cy="3905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	Perusahaan </a:t>
            </a:r>
            <a:r>
              <a:rPr lang="en-US" sz="1400" dirty="0" err="1"/>
              <a:t>kontraktor</a:t>
            </a:r>
            <a:r>
              <a:rPr lang="en-US" sz="1400" dirty="0"/>
              <a:t> yang </a:t>
            </a:r>
            <a:r>
              <a:rPr lang="en-US" sz="1400" dirty="0" err="1"/>
              <a:t>bergerak</a:t>
            </a:r>
            <a:r>
              <a:rPr lang="en-US" sz="1400" dirty="0"/>
              <a:t> </a:t>
            </a:r>
            <a:r>
              <a:rPr lang="en-US" sz="1400" dirty="0" err="1"/>
              <a:t>dibidang</a:t>
            </a:r>
            <a:r>
              <a:rPr lang="en-US" sz="1400" dirty="0"/>
              <a:t> </a:t>
            </a:r>
            <a:r>
              <a:rPr lang="en-US" sz="1400" dirty="0" err="1"/>
              <a:t>konstruksi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PT </a:t>
            </a:r>
            <a:r>
              <a:rPr lang="en-US" sz="1400" dirty="0" err="1"/>
              <a:t>Bangun</a:t>
            </a:r>
            <a:r>
              <a:rPr lang="en-US" sz="1400" dirty="0"/>
              <a:t> Bale Lombok Utama </a:t>
            </a:r>
            <a:r>
              <a:rPr lang="en-US" sz="1400" dirty="0" err="1"/>
              <a:t>merupakan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usaha</a:t>
            </a:r>
            <a:r>
              <a:rPr lang="en-US" sz="1400" dirty="0"/>
              <a:t> pada </a:t>
            </a:r>
            <a:r>
              <a:rPr lang="en-US" sz="1400" dirty="0" err="1"/>
              <a:t>bidang</a:t>
            </a:r>
            <a:r>
              <a:rPr lang="en-US" sz="1400" dirty="0"/>
              <a:t> </a:t>
            </a:r>
            <a:r>
              <a:rPr lang="en-US" sz="1400" dirty="0" err="1"/>
              <a:t>ekonomi</a:t>
            </a:r>
            <a:r>
              <a:rPr lang="en-US" sz="1400" dirty="0"/>
              <a:t> yang </a:t>
            </a:r>
            <a:r>
              <a:rPr lang="en-US" sz="1400" dirty="0" err="1"/>
              <a:t>berhubungan</a:t>
            </a:r>
            <a:r>
              <a:rPr lang="en-US" sz="1400" dirty="0"/>
              <a:t> pada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perencanaan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pelaksanaan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pengawasan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kontruksi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membentuk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bangunan</a:t>
            </a:r>
            <a:r>
              <a:rPr lang="en-US" sz="1400" dirty="0"/>
              <a:t>. PT </a:t>
            </a:r>
            <a:r>
              <a:rPr lang="en-US" sz="1400" dirty="0" err="1"/>
              <a:t>Bangun</a:t>
            </a:r>
            <a:r>
              <a:rPr lang="en-US" sz="1400" dirty="0"/>
              <a:t> Bale Lombok Utama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kegiatan</a:t>
            </a:r>
            <a:r>
              <a:rPr lang="en-US" sz="1400" dirty="0"/>
              <a:t> </a:t>
            </a:r>
            <a:r>
              <a:rPr lang="en-US" sz="1400" dirty="0" err="1"/>
              <a:t>usahanya</a:t>
            </a:r>
            <a:r>
              <a:rPr lang="en-US" sz="1400" dirty="0"/>
              <a:t> </a:t>
            </a:r>
            <a:r>
              <a:rPr lang="en-US" sz="1400" dirty="0" err="1"/>
              <a:t>dibidang</a:t>
            </a:r>
            <a:r>
              <a:rPr lang="en-US" sz="1400" dirty="0"/>
              <a:t> </a:t>
            </a:r>
            <a:r>
              <a:rPr lang="en-US" sz="1400" dirty="0" err="1"/>
              <a:t>kontruksi</a:t>
            </a:r>
            <a:r>
              <a:rPr lang="en-US" sz="1400" dirty="0"/>
              <a:t> </a:t>
            </a:r>
            <a:r>
              <a:rPr lang="en-US" sz="1400" dirty="0" err="1"/>
              <a:t>dituntut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akuntansi</a:t>
            </a:r>
            <a:r>
              <a:rPr lang="en-US" sz="1400" dirty="0"/>
              <a:t> yang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perusahaan</a:t>
            </a:r>
            <a:r>
              <a:rPr lang="en-US" sz="1400" dirty="0"/>
              <a:t>.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dituntut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oleh </a:t>
            </a:r>
            <a:r>
              <a:rPr lang="en-US" sz="1400" dirty="0" err="1"/>
              <a:t>perusahaan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akuntansi</a:t>
            </a:r>
            <a:r>
              <a:rPr lang="en-US" sz="1400" dirty="0"/>
              <a:t> yang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dan </a:t>
            </a:r>
            <a:r>
              <a:rPr lang="en-US" sz="1400" dirty="0" err="1"/>
              <a:t>pengeluaran</a:t>
            </a:r>
            <a:r>
              <a:rPr lang="en-US" sz="1400" dirty="0"/>
              <a:t> kas. Pada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proses </a:t>
            </a:r>
            <a:r>
              <a:rPr lang="en-US" sz="1400" dirty="0" err="1"/>
              <a:t>pengelolaan</a:t>
            </a:r>
            <a:r>
              <a:rPr lang="en-US" sz="1400" dirty="0"/>
              <a:t> dan </a:t>
            </a:r>
            <a:r>
              <a:rPr lang="en-US" sz="1400" dirty="0" err="1"/>
              <a:t>pencatatan</a:t>
            </a:r>
            <a:r>
              <a:rPr lang="en-US" sz="1400" dirty="0"/>
              <a:t> data </a:t>
            </a:r>
            <a:r>
              <a:rPr lang="en-US" sz="1400" dirty="0" err="1"/>
              <a:t>transaksi</a:t>
            </a:r>
            <a:r>
              <a:rPr lang="en-US" sz="1400" dirty="0"/>
              <a:t> di PT </a:t>
            </a:r>
            <a:r>
              <a:rPr lang="en-US" sz="1400" dirty="0" err="1"/>
              <a:t>Bangun</a:t>
            </a:r>
            <a:r>
              <a:rPr lang="en-US" sz="1400" dirty="0"/>
              <a:t> Bale Lombok Utama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manual. </a:t>
            </a:r>
            <a:r>
              <a:rPr lang="en-US" sz="1400" dirty="0" err="1"/>
              <a:t>Berdasarkan</a:t>
            </a:r>
            <a:r>
              <a:rPr lang="en-US" sz="1400" dirty="0"/>
              <a:t> data yang </a:t>
            </a:r>
            <a:r>
              <a:rPr lang="en-US" sz="1400" dirty="0" err="1"/>
              <a:t>didapatkan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wawancara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akuntan</a:t>
            </a:r>
            <a:r>
              <a:rPr lang="en-US" sz="1400" dirty="0"/>
              <a:t> PT </a:t>
            </a:r>
            <a:r>
              <a:rPr lang="en-US" sz="1400" dirty="0" err="1"/>
              <a:t>Bangun</a:t>
            </a:r>
            <a:r>
              <a:rPr lang="en-US" sz="1400" dirty="0"/>
              <a:t> Bale Lombok Utama </a:t>
            </a:r>
            <a:r>
              <a:rPr lang="en-US" sz="1400" dirty="0" err="1"/>
              <a:t>diketahui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mengolah</a:t>
            </a:r>
            <a:r>
              <a:rPr lang="en-US" sz="1400" dirty="0"/>
              <a:t> data yang </a:t>
            </a:r>
            <a:r>
              <a:rPr lang="en-US" sz="1400" dirty="0" err="1"/>
              <a:t>berdampak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 pada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menginput-kan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microsoft</a:t>
            </a:r>
            <a:r>
              <a:rPr lang="en-US" sz="1400" dirty="0"/>
              <a:t> excel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data yang </a:t>
            </a:r>
            <a:r>
              <a:rPr lang="en-US" sz="1400" dirty="0" err="1"/>
              <a:t>terlewat</a:t>
            </a:r>
            <a:r>
              <a:rPr lang="en-US" sz="1400" dirty="0"/>
              <a:t>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menyebabkan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seimbang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adanya</a:t>
            </a:r>
            <a:r>
              <a:rPr lang="en-US" sz="1400" dirty="0"/>
              <a:t> </a:t>
            </a:r>
            <a:r>
              <a:rPr lang="en-US" sz="1400" dirty="0" err="1"/>
              <a:t>kesalahan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transaksi</a:t>
            </a:r>
            <a:r>
              <a:rPr lang="en-US" sz="1400" dirty="0"/>
              <a:t>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menerapkan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akuntansi</a:t>
            </a:r>
            <a:r>
              <a:rPr lang="en-US" sz="1400" dirty="0"/>
              <a:t> kas </a:t>
            </a:r>
            <a:r>
              <a:rPr lang="en-US" sz="1400" dirty="0" err="1"/>
              <a:t>berbasis</a:t>
            </a:r>
            <a:r>
              <a:rPr lang="en-US" sz="1400" dirty="0"/>
              <a:t> website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para </a:t>
            </a:r>
            <a:r>
              <a:rPr lang="en-US" sz="1400" dirty="0" err="1"/>
              <a:t>akuntan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pendataan</a:t>
            </a:r>
            <a:r>
              <a:rPr lang="en-US" sz="1400" dirty="0"/>
              <a:t> pada </a:t>
            </a:r>
            <a:r>
              <a:rPr lang="en-US" sz="1400" dirty="0" err="1"/>
              <a:t>buku</a:t>
            </a:r>
            <a:r>
              <a:rPr lang="en-US" sz="1400" dirty="0"/>
              <a:t> kas. Pada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Agile Modelling </a:t>
            </a:r>
            <a:r>
              <a:rPr lang="en-US" sz="1400" dirty="0" err="1"/>
              <a:t>disebabkan</a:t>
            </a:r>
            <a:r>
              <a:rPr lang="en-US" sz="1400" dirty="0"/>
              <a:t> </a:t>
            </a:r>
            <a:r>
              <a:rPr lang="en-US" sz="1400" dirty="0" err="1"/>
              <a:t>prioritas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penulis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membangun</a:t>
            </a:r>
            <a:r>
              <a:rPr lang="en-US" sz="1400" dirty="0"/>
              <a:t> system yang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PT </a:t>
            </a:r>
            <a:r>
              <a:rPr lang="en-US" sz="1400" dirty="0" err="1"/>
              <a:t>Bangun</a:t>
            </a:r>
            <a:r>
              <a:rPr lang="en-US" sz="1400" dirty="0"/>
              <a:t> Bale Lombok Utama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segi</a:t>
            </a:r>
            <a:r>
              <a:rPr lang="en-US" sz="1400" dirty="0"/>
              <a:t> </a:t>
            </a:r>
            <a:r>
              <a:rPr lang="en-US" sz="1400" dirty="0" err="1"/>
              <a:t>fungsionalitas</a:t>
            </a:r>
            <a:r>
              <a:rPr lang="en-US" sz="1400" dirty="0"/>
              <a:t> </a:t>
            </a:r>
            <a:r>
              <a:rPr lang="en-US" sz="1400" dirty="0" err="1"/>
              <a:t>maupun</a:t>
            </a:r>
            <a:r>
              <a:rPr lang="en-US" sz="1400" dirty="0"/>
              <a:t> </a:t>
            </a:r>
            <a:r>
              <a:rPr lang="en-US" sz="1400" dirty="0" err="1"/>
              <a:t>desain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1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Tambah Progress Proyek 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30A299-12F7-75FC-9C08-15B44FBB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2" y="1673525"/>
            <a:ext cx="7884543" cy="302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Detail Proyek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57416B-C521-6164-51FD-5E17285C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11" y="1662975"/>
            <a:ext cx="7781027" cy="30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5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Buku Kas Umum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7B61E4-D4A9-4C00-0019-B2CCFCDE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7" y="1587260"/>
            <a:ext cx="7677508" cy="3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Tambah Pemasukan Kas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38E0A8-B627-61D4-7054-120E8011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690777"/>
            <a:ext cx="7850038" cy="30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Tambah </a:t>
            </a:r>
            <a:r>
              <a:rPr lang="en" dirty="0" smtClean="0"/>
              <a:t>Pengeluaran </a:t>
            </a:r>
            <a:r>
              <a:rPr lang="en" dirty="0"/>
              <a:t>Kas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CED6AC-845C-AECA-3A13-CA2AEE11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89" y="1690777"/>
            <a:ext cx="7919049" cy="30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2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Halaman Membuat Laporan Keuangan</a:t>
            </a:r>
            <a:endParaRPr sz="3200"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AF1F89-05A5-7F20-23D9-D954C9E5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8" y="1587260"/>
            <a:ext cx="7746520" cy="31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Halaman Mengisi Data Laporan Keuangan</a:t>
            </a:r>
            <a:endParaRPr sz="2800"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33E754-0F67-186D-45F1-089DD99D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1690777"/>
            <a:ext cx="7660257" cy="300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3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Halaman Detail Laporan Keuangan ( Rekap )</a:t>
            </a:r>
            <a:endParaRPr sz="2800"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64AE25-CFF5-B49C-691B-6A1DC89DA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3" y="1639019"/>
            <a:ext cx="7832785" cy="30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Halaman Data Master ( Barang )</a:t>
            </a:r>
            <a:endParaRPr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0008B3-D568-668C-9087-18C536D4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4" y="1570008"/>
            <a:ext cx="7832784" cy="31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6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4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Halaman Approve Laporan Keuangan ( Rekap )</a:t>
            </a:r>
            <a:endParaRPr sz="2800" dirty="0"/>
          </a:p>
        </p:txBody>
      </p:sp>
      <p:sp>
        <p:nvSpPr>
          <p:cNvPr id="440" name="Google Shape;440;p47"/>
          <p:cNvSpPr/>
          <p:nvPr/>
        </p:nvSpPr>
        <p:spPr>
          <a:xfrm>
            <a:off x="720000" y="1433211"/>
            <a:ext cx="8196900" cy="3483846"/>
          </a:xfrm>
          <a:prstGeom prst="roundRect">
            <a:avLst>
              <a:gd name="adj" fmla="val 56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21A633B-E263-1852-550D-5FAE46DA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2" y="1690777"/>
            <a:ext cx="7901796" cy="30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46"/>
          <p:cNvCxnSpPr>
            <a:cxnSpLocks/>
            <a:endCxn id="431" idx="1"/>
          </p:cNvCxnSpPr>
          <p:nvPr/>
        </p:nvCxnSpPr>
        <p:spPr>
          <a:xfrm>
            <a:off x="-331800" y="4868547"/>
            <a:ext cx="824191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46"/>
          <p:cNvSpPr txBox="1"/>
          <p:nvPr/>
        </p:nvSpPr>
        <p:spPr>
          <a:xfrm>
            <a:off x="7910110" y="4630647"/>
            <a:ext cx="100678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06;p40">
            <a:extLst>
              <a:ext uri="{FF2B5EF4-FFF2-40B4-BE49-F238E27FC236}">
                <a16:creationId xmlns:a16="http://schemas.microsoft.com/office/drawing/2014/main" xmlns="" id="{20DD2860-0334-0F27-FEF5-5A20400D8C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5851" y="44748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Rumusan </a:t>
            </a:r>
            <a:br>
              <a:rPr lang="en" sz="4000" dirty="0"/>
            </a:br>
            <a:r>
              <a:rPr lang="en" sz="4000" dirty="0"/>
              <a:t>Masalah</a:t>
            </a:r>
            <a:endParaRPr sz="4000" dirty="0"/>
          </a:p>
        </p:txBody>
      </p:sp>
      <p:sp>
        <p:nvSpPr>
          <p:cNvPr id="7" name="Google Shape;299;p39">
            <a:extLst>
              <a:ext uri="{FF2B5EF4-FFF2-40B4-BE49-F238E27FC236}">
                <a16:creationId xmlns:a16="http://schemas.microsoft.com/office/drawing/2014/main" xmlns="" id="{B94C92FC-F7DD-ABF5-E803-2FC235B266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874" y="1494017"/>
            <a:ext cx="8005312" cy="26618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merancang</a:t>
            </a:r>
            <a:r>
              <a:rPr lang="en-US" sz="1800" dirty="0"/>
              <a:t> dan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akuntansi</a:t>
            </a:r>
            <a:r>
              <a:rPr lang="en-US" sz="1800" dirty="0"/>
              <a:t> kas </a:t>
            </a:r>
            <a:r>
              <a:rPr lang="en-US" sz="1800" dirty="0" err="1"/>
              <a:t>untuk</a:t>
            </a:r>
            <a:r>
              <a:rPr lang="en-US" sz="1800" dirty="0"/>
              <a:t> PT </a:t>
            </a:r>
            <a:r>
              <a:rPr lang="en-US" sz="1800" dirty="0" err="1"/>
              <a:t>Bangun</a:t>
            </a:r>
            <a:r>
              <a:rPr lang="en-US" sz="1800" dirty="0"/>
              <a:t> Bale Lombok Utama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memudahkan</a:t>
            </a:r>
            <a:r>
              <a:rPr lang="en-US" sz="1800" dirty="0"/>
              <a:t> para </a:t>
            </a:r>
            <a:r>
              <a:rPr lang="en-US" sz="1800" dirty="0" err="1"/>
              <a:t>akuntan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pendataan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kas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maupun</a:t>
            </a:r>
            <a:r>
              <a:rPr lang="en-US" sz="1800" dirty="0"/>
              <a:t> kas </a:t>
            </a:r>
            <a:r>
              <a:rPr lang="en-US" sz="1800" dirty="0" err="1"/>
              <a:t>masuk</a:t>
            </a:r>
            <a:r>
              <a:rPr lang="en-US" sz="1800" dirty="0"/>
              <a:t> dan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laporan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tanggal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mengimplementasikan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Agile Modelling?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720000" y="504072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Pengujian Sistem ( Produk )</a:t>
            </a:r>
            <a:endParaRPr sz="4000" dirty="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ubTitle" idx="1"/>
          </p:nvPr>
        </p:nvSpPr>
        <p:spPr>
          <a:xfrm>
            <a:off x="0" y="1814156"/>
            <a:ext cx="8916900" cy="20572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Blackbox Tasting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Blackbox Testing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Blackbox Testing </a:t>
            </a:r>
            <a:r>
              <a:rPr lang="en-US" dirty="0" err="1"/>
              <a:t>pengujian</a:t>
            </a:r>
            <a:r>
              <a:rPr lang="en-US" dirty="0"/>
              <a:t> juga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, </a:t>
            </a:r>
            <a:r>
              <a:rPr lang="en-US" dirty="0" err="1"/>
              <a:t>meliputi</a:t>
            </a:r>
            <a:r>
              <a:rPr lang="en-US" dirty="0"/>
              <a:t> PT </a:t>
            </a:r>
            <a:r>
              <a:rPr lang="en-US" dirty="0" err="1"/>
              <a:t>Bangun</a:t>
            </a:r>
            <a:r>
              <a:rPr lang="en-US" dirty="0"/>
              <a:t> Bale Lombok Utama </a:t>
            </a:r>
            <a:r>
              <a:rPr lang="en-US" dirty="0" err="1"/>
              <a:t>selaku</a:t>
            </a:r>
            <a:r>
              <a:rPr lang="en-US" dirty="0"/>
              <a:t> client.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UAT (User Acceptance Testing)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/>
              <a:t>orang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 PT </a:t>
            </a:r>
            <a:r>
              <a:rPr lang="en-US" dirty="0" err="1"/>
              <a:t>Bangun</a:t>
            </a:r>
            <a:r>
              <a:rPr lang="en-US" dirty="0"/>
              <a:t> Bale Lombok Utama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.</a:t>
            </a:r>
          </a:p>
        </p:txBody>
      </p:sp>
      <p:cxnSp>
        <p:nvCxnSpPr>
          <p:cNvPr id="300" name="Google Shape;300;p39"/>
          <p:cNvCxnSpPr>
            <a:cxnSpLocks/>
            <a:endCxn id="301" idx="1"/>
          </p:cNvCxnSpPr>
          <p:nvPr/>
        </p:nvCxnSpPr>
        <p:spPr>
          <a:xfrm>
            <a:off x="-331800" y="4868547"/>
            <a:ext cx="8284952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39"/>
          <p:cNvSpPr txBox="1"/>
          <p:nvPr/>
        </p:nvSpPr>
        <p:spPr>
          <a:xfrm>
            <a:off x="7953152" y="4630647"/>
            <a:ext cx="96374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7787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8;p39">
            <a:extLst>
              <a:ext uri="{FF2B5EF4-FFF2-40B4-BE49-F238E27FC236}">
                <a16:creationId xmlns:a16="http://schemas.microsoft.com/office/drawing/2014/main" xmlns="" id="{DDD11F70-1F70-5FA4-4246-FDF3B0E2586A}"/>
              </a:ext>
            </a:extLst>
          </p:cNvPr>
          <p:cNvSpPr txBox="1">
            <a:spLocks/>
          </p:cNvSpPr>
          <p:nvPr/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TERIMA KASIH</a:t>
            </a:r>
          </a:p>
        </p:txBody>
      </p:sp>
      <p:cxnSp>
        <p:nvCxnSpPr>
          <p:cNvPr id="3" name="Google Shape;327;p41">
            <a:extLst>
              <a:ext uri="{FF2B5EF4-FFF2-40B4-BE49-F238E27FC236}">
                <a16:creationId xmlns:a16="http://schemas.microsoft.com/office/drawing/2014/main" xmlns="" id="{616F920E-7FE4-5F2E-175D-BD15FD81B75D}"/>
              </a:ext>
            </a:extLst>
          </p:cNvPr>
          <p:cNvCxnSpPr>
            <a:cxnSpLocks/>
          </p:cNvCxnSpPr>
          <p:nvPr/>
        </p:nvCxnSpPr>
        <p:spPr>
          <a:xfrm>
            <a:off x="-414068" y="417603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27;p41">
            <a:extLst>
              <a:ext uri="{FF2B5EF4-FFF2-40B4-BE49-F238E27FC236}">
                <a16:creationId xmlns:a16="http://schemas.microsoft.com/office/drawing/2014/main" xmlns="" id="{919BDE51-BE97-8493-85D2-714ECF4F1008}"/>
              </a:ext>
            </a:extLst>
          </p:cNvPr>
          <p:cNvCxnSpPr>
            <a:cxnSpLocks/>
          </p:cNvCxnSpPr>
          <p:nvPr/>
        </p:nvCxnSpPr>
        <p:spPr>
          <a:xfrm>
            <a:off x="-970777" y="673520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327;p41">
            <a:extLst>
              <a:ext uri="{FF2B5EF4-FFF2-40B4-BE49-F238E27FC236}">
                <a16:creationId xmlns:a16="http://schemas.microsoft.com/office/drawing/2014/main" xmlns="" id="{3254A019-5887-B242-733A-FC8E8D841E85}"/>
              </a:ext>
            </a:extLst>
          </p:cNvPr>
          <p:cNvCxnSpPr>
            <a:cxnSpLocks/>
          </p:cNvCxnSpPr>
          <p:nvPr/>
        </p:nvCxnSpPr>
        <p:spPr>
          <a:xfrm>
            <a:off x="-1331343" y="966818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327;p41">
            <a:extLst>
              <a:ext uri="{FF2B5EF4-FFF2-40B4-BE49-F238E27FC236}">
                <a16:creationId xmlns:a16="http://schemas.microsoft.com/office/drawing/2014/main" xmlns="" id="{263C8113-E0EA-9721-0494-C538CD292A5A}"/>
              </a:ext>
            </a:extLst>
          </p:cNvPr>
          <p:cNvCxnSpPr>
            <a:cxnSpLocks/>
          </p:cNvCxnSpPr>
          <p:nvPr/>
        </p:nvCxnSpPr>
        <p:spPr>
          <a:xfrm>
            <a:off x="6437049" y="4177342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327;p41">
            <a:extLst>
              <a:ext uri="{FF2B5EF4-FFF2-40B4-BE49-F238E27FC236}">
                <a16:creationId xmlns:a16="http://schemas.microsoft.com/office/drawing/2014/main" xmlns="" id="{C6946B1E-B608-FE22-DBCB-8A6A239C2EF0}"/>
              </a:ext>
            </a:extLst>
          </p:cNvPr>
          <p:cNvCxnSpPr>
            <a:cxnSpLocks/>
          </p:cNvCxnSpPr>
          <p:nvPr/>
        </p:nvCxnSpPr>
        <p:spPr>
          <a:xfrm>
            <a:off x="7039155" y="4469980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327;p41">
            <a:extLst>
              <a:ext uri="{FF2B5EF4-FFF2-40B4-BE49-F238E27FC236}">
                <a16:creationId xmlns:a16="http://schemas.microsoft.com/office/drawing/2014/main" xmlns="" id="{D1117110-77A7-F66F-D81B-0A2EDEB77D61}"/>
              </a:ext>
            </a:extLst>
          </p:cNvPr>
          <p:cNvCxnSpPr>
            <a:cxnSpLocks/>
          </p:cNvCxnSpPr>
          <p:nvPr/>
        </p:nvCxnSpPr>
        <p:spPr>
          <a:xfrm>
            <a:off x="7453223" y="4725897"/>
            <a:ext cx="3381554" cy="0"/>
          </a:xfrm>
          <a:prstGeom prst="straightConnector1">
            <a:avLst/>
          </a:prstGeom>
          <a:noFill/>
          <a:ln w="190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0C889AF-043B-9B42-D318-637F3D9B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07" y="136624"/>
            <a:ext cx="579272" cy="569523"/>
          </a:xfrm>
          <a:prstGeom prst="rect">
            <a:avLst/>
          </a:prstGeom>
        </p:spPr>
      </p:pic>
      <p:pic>
        <p:nvPicPr>
          <p:cNvPr id="12" name="Picture 4" descr="logo – Program Studi Teknik Informatika Unram">
            <a:extLst>
              <a:ext uri="{FF2B5EF4-FFF2-40B4-BE49-F238E27FC236}">
                <a16:creationId xmlns:a16="http://schemas.microsoft.com/office/drawing/2014/main" xmlns="" id="{7AA7D882-8DBC-BD0E-9A9B-8B52D1071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000" y="202726"/>
            <a:ext cx="470789" cy="4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47"/>
          <p:cNvCxnSpPr>
            <a:cxnSpLocks/>
            <a:endCxn id="439" idx="1"/>
          </p:cNvCxnSpPr>
          <p:nvPr/>
        </p:nvCxnSpPr>
        <p:spPr>
          <a:xfrm>
            <a:off x="-331800" y="4868547"/>
            <a:ext cx="8284952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7"/>
          <p:cNvSpPr txBox="1"/>
          <p:nvPr/>
        </p:nvSpPr>
        <p:spPr>
          <a:xfrm>
            <a:off x="7953152" y="4630647"/>
            <a:ext cx="963747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06;p40">
            <a:extLst>
              <a:ext uri="{FF2B5EF4-FFF2-40B4-BE49-F238E27FC236}">
                <a16:creationId xmlns:a16="http://schemas.microsoft.com/office/drawing/2014/main" xmlns="" id="{9E6AC9A7-6A36-CE93-8BA1-B3403C0A6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725" y="327971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Batasan Masalah</a:t>
            </a:r>
            <a:endParaRPr sz="4000" dirty="0"/>
          </a:p>
        </p:txBody>
      </p:sp>
      <p:sp>
        <p:nvSpPr>
          <p:cNvPr id="7" name="Google Shape;299;p39">
            <a:extLst>
              <a:ext uri="{FF2B5EF4-FFF2-40B4-BE49-F238E27FC236}">
                <a16:creationId xmlns:a16="http://schemas.microsoft.com/office/drawing/2014/main" xmlns="" id="{93B05491-1221-904A-F47E-40C33A4A6D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341" y="965654"/>
            <a:ext cx="4448355" cy="3975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600" dirty="0"/>
              <a:t>1.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kas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diperuntukan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PT </a:t>
            </a:r>
            <a:r>
              <a:rPr lang="en-US" sz="1600" dirty="0" err="1"/>
              <a:t>Bangun</a:t>
            </a:r>
            <a:r>
              <a:rPr lang="en-US" sz="1600" dirty="0"/>
              <a:t> Bale Lombok Utama.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/>
              <a:t>2.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kas </a:t>
            </a:r>
            <a:r>
              <a:rPr lang="en-US" sz="1600" dirty="0" err="1"/>
              <a:t>ini</a:t>
            </a:r>
            <a:r>
              <a:rPr lang="en-US" sz="1600" dirty="0"/>
              <a:t>      </a:t>
            </a:r>
            <a:r>
              <a:rPr lang="en-US" sz="1600" dirty="0" err="1"/>
              <a:t>mengimplementasikan</a:t>
            </a:r>
            <a:r>
              <a:rPr lang="en-US" sz="1600" dirty="0"/>
              <a:t> platform web based.</a:t>
            </a:r>
          </a:p>
          <a:p>
            <a:pPr marL="0" indent="0" algn="just">
              <a:lnSpc>
                <a:spcPct val="150000"/>
              </a:lnSpc>
            </a:pPr>
            <a:r>
              <a:rPr lang="en-US" sz="1600" dirty="0"/>
              <a:t>3,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kas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</a:t>
            </a:r>
            <a:r>
              <a:rPr lang="en-US" sz="1600" dirty="0" err="1"/>
              <a:t>koneksi</a:t>
            </a:r>
            <a:r>
              <a:rPr lang="en-US" sz="1600" dirty="0"/>
              <a:t> internet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endParaRPr lang="en-US" sz="1600" dirty="0"/>
          </a:p>
          <a:p>
            <a:pPr marL="0" indent="0" algn="just">
              <a:lnSpc>
                <a:spcPct val="150000"/>
              </a:lnSpc>
            </a:pPr>
            <a:r>
              <a:rPr lang="en-US" sz="1600" dirty="0" err="1"/>
              <a:t>diakses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8" name="Google Shape;299;p39">
            <a:extLst>
              <a:ext uri="{FF2B5EF4-FFF2-40B4-BE49-F238E27FC236}">
                <a16:creationId xmlns:a16="http://schemas.microsoft.com/office/drawing/2014/main" xmlns="" id="{F3B4C828-6589-83F7-32E0-56162B6C9F71}"/>
              </a:ext>
            </a:extLst>
          </p:cNvPr>
          <p:cNvSpPr txBox="1">
            <a:spLocks/>
          </p:cNvSpPr>
          <p:nvPr/>
        </p:nvSpPr>
        <p:spPr>
          <a:xfrm>
            <a:off x="4771539" y="793290"/>
            <a:ext cx="4337955" cy="39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sv-SE" sz="1600" dirty="0"/>
              <a:t>4. Sistem informasi akuntansi kas ini </a:t>
            </a:r>
            <a:r>
              <a:rPr lang="sv-SE" sz="1600" dirty="0" smtClean="0"/>
              <a:t>hanya dapat </a:t>
            </a:r>
            <a:r>
              <a:rPr lang="sv-SE" sz="1600" dirty="0"/>
              <a:t>diakses oleh akuntan, supervisor, orang lapangan dan direksi pada PT Bangun Bale Lombok Utama.</a:t>
            </a:r>
          </a:p>
          <a:p>
            <a:pPr marL="0" indent="0" algn="just">
              <a:lnSpc>
                <a:spcPct val="150000"/>
              </a:lnSpc>
            </a:pPr>
            <a:r>
              <a:rPr lang="sv-SE" sz="1600" dirty="0"/>
              <a:t>5. Sistem informasi akuntansi kas ini hanya menampilkan data kas keluar dan masuk.</a:t>
            </a:r>
          </a:p>
          <a:p>
            <a:pPr marL="0" indent="0" algn="just">
              <a:lnSpc>
                <a:spcPct val="150000"/>
              </a:lnSpc>
            </a:pPr>
            <a:r>
              <a:rPr lang="sv-SE" sz="1600" dirty="0"/>
              <a:t>6. Tidak membahas tentang aspek keamanan pada sistem informasi akuntansi kas.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 idx="4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Tujuan</a:t>
            </a:r>
            <a:r>
              <a:rPr lang="en-US" b="0" dirty="0"/>
              <a:t> </a:t>
            </a:r>
            <a:r>
              <a:rPr lang="en-US" b="0" dirty="0" err="1"/>
              <a:t>Penelitian</a:t>
            </a:r>
            <a:endParaRPr b="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subTitle" idx="3"/>
          </p:nvPr>
        </p:nvSpPr>
        <p:spPr>
          <a:xfrm>
            <a:off x="720000" y="1524890"/>
            <a:ext cx="7704000" cy="13648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Merancang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kas </a:t>
            </a:r>
            <a:r>
              <a:rPr lang="en-US" sz="1600" dirty="0" err="1"/>
              <a:t>untuk</a:t>
            </a:r>
            <a:r>
              <a:rPr lang="en-US" sz="1600" dirty="0"/>
              <a:t> PT </a:t>
            </a:r>
            <a:r>
              <a:rPr lang="en-US" sz="1600" dirty="0" err="1"/>
              <a:t>Bangun</a:t>
            </a:r>
            <a:r>
              <a:rPr lang="en-US" sz="1600" dirty="0"/>
              <a:t> Bale Lombok Utama 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memudahkan</a:t>
            </a:r>
            <a:r>
              <a:rPr lang="en-US" sz="1600" dirty="0"/>
              <a:t> </a:t>
            </a:r>
            <a:r>
              <a:rPr lang="en-US" sz="1600" dirty="0" err="1"/>
              <a:t>akuntan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pendataan</a:t>
            </a:r>
            <a:r>
              <a:rPr lang="en-US" sz="1600" dirty="0"/>
              <a:t> kas </a:t>
            </a:r>
            <a:r>
              <a:rPr lang="en-US" sz="1600" dirty="0" err="1"/>
              <a:t>keluar</a:t>
            </a:r>
            <a:r>
              <a:rPr lang="en-US" sz="1600" dirty="0"/>
              <a:t> dan </a:t>
            </a:r>
            <a:r>
              <a:rPr lang="en-US" sz="1600" dirty="0" err="1"/>
              <a:t>masuk</a:t>
            </a:r>
            <a:r>
              <a:rPr lang="en-US" sz="1600" dirty="0"/>
              <a:t>, </a:t>
            </a:r>
            <a:r>
              <a:rPr lang="en-US" sz="1600" dirty="0" err="1"/>
              <a:t>mendata</a:t>
            </a:r>
            <a:r>
              <a:rPr lang="en-US" sz="1600" dirty="0"/>
              <a:t> </a:t>
            </a:r>
            <a:r>
              <a:rPr lang="en-US" sz="1600" dirty="0" err="1"/>
              <a:t>proyek</a:t>
            </a:r>
            <a:r>
              <a:rPr lang="en-US" sz="1600" dirty="0"/>
              <a:t> yang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PT </a:t>
            </a:r>
            <a:r>
              <a:rPr lang="en-US" sz="1600" dirty="0" err="1"/>
              <a:t>Bangun</a:t>
            </a:r>
            <a:r>
              <a:rPr lang="en-US" sz="1600" dirty="0"/>
              <a:t> Bale Lombok Utama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memanfaatkan</a:t>
            </a:r>
            <a:r>
              <a:rPr lang="en-US" sz="1600" dirty="0"/>
              <a:t> platform web based. </a:t>
            </a:r>
            <a:endParaRPr sz="1600" dirty="0"/>
          </a:p>
        </p:txBody>
      </p:sp>
      <p:cxnSp>
        <p:nvCxnSpPr>
          <p:cNvPr id="327" name="Google Shape;327;p41"/>
          <p:cNvCxnSpPr>
            <a:cxnSpLocks/>
            <a:endCxn id="328" idx="1"/>
          </p:cNvCxnSpPr>
          <p:nvPr/>
        </p:nvCxnSpPr>
        <p:spPr>
          <a:xfrm>
            <a:off x="-384963" y="4860175"/>
            <a:ext cx="8284954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7899991" y="4622275"/>
            <a:ext cx="963746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19;p41">
            <a:extLst>
              <a:ext uri="{FF2B5EF4-FFF2-40B4-BE49-F238E27FC236}">
                <a16:creationId xmlns:a16="http://schemas.microsoft.com/office/drawing/2014/main" xmlns="" id="{7EA410B2-A838-489E-8E15-FF280F1F15E6}"/>
              </a:ext>
            </a:extLst>
          </p:cNvPr>
          <p:cNvSpPr txBox="1">
            <a:spLocks/>
          </p:cNvSpPr>
          <p:nvPr/>
        </p:nvSpPr>
        <p:spPr>
          <a:xfrm>
            <a:off x="305932" y="1231089"/>
            <a:ext cx="142642" cy="88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/>
              <a:t>1.</a:t>
            </a:r>
          </a:p>
        </p:txBody>
      </p:sp>
      <p:sp>
        <p:nvSpPr>
          <p:cNvPr id="10" name="Google Shape;319;p41">
            <a:extLst>
              <a:ext uri="{FF2B5EF4-FFF2-40B4-BE49-F238E27FC236}">
                <a16:creationId xmlns:a16="http://schemas.microsoft.com/office/drawing/2014/main" xmlns="" id="{67F24B2B-46C5-CABF-13A0-DC0004A93B79}"/>
              </a:ext>
            </a:extLst>
          </p:cNvPr>
          <p:cNvSpPr txBox="1">
            <a:spLocks/>
          </p:cNvSpPr>
          <p:nvPr/>
        </p:nvSpPr>
        <p:spPr>
          <a:xfrm>
            <a:off x="264498" y="3143208"/>
            <a:ext cx="142642" cy="88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/>
              <a:t>2</a:t>
            </a:r>
          </a:p>
        </p:txBody>
      </p:sp>
      <p:sp>
        <p:nvSpPr>
          <p:cNvPr id="11" name="Google Shape;319;p41">
            <a:extLst>
              <a:ext uri="{FF2B5EF4-FFF2-40B4-BE49-F238E27FC236}">
                <a16:creationId xmlns:a16="http://schemas.microsoft.com/office/drawing/2014/main" xmlns="" id="{E73924B3-BA69-BACA-C75F-BBD6B37C419B}"/>
              </a:ext>
            </a:extLst>
          </p:cNvPr>
          <p:cNvSpPr txBox="1">
            <a:spLocks/>
          </p:cNvSpPr>
          <p:nvPr/>
        </p:nvSpPr>
        <p:spPr>
          <a:xfrm>
            <a:off x="720000" y="3059946"/>
            <a:ext cx="7704000" cy="136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 err="1"/>
              <a:t>Merancang</a:t>
            </a:r>
            <a:r>
              <a:rPr lang="en-US" sz="1600" dirty="0"/>
              <a:t> dan </a:t>
            </a:r>
            <a:r>
              <a:rPr lang="en-US" sz="1600" dirty="0" err="1"/>
              <a:t>membangun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akuntansi</a:t>
            </a:r>
            <a:r>
              <a:rPr lang="en-US" sz="1600" dirty="0"/>
              <a:t> kas </a:t>
            </a:r>
            <a:r>
              <a:rPr lang="en-US" sz="1600" dirty="0" err="1"/>
              <a:t>untuk</a:t>
            </a:r>
            <a:r>
              <a:rPr lang="en-US" sz="1600" dirty="0"/>
              <a:t> PT </a:t>
            </a:r>
            <a:r>
              <a:rPr lang="en-US" sz="1600" dirty="0" err="1"/>
              <a:t>Bangun</a:t>
            </a:r>
            <a:r>
              <a:rPr lang="en-US" sz="1600" dirty="0"/>
              <a:t> Bale Lombok Utama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mengimplementasikan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Agile  Modelling.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 idx="4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Manfaat</a:t>
            </a:r>
            <a:r>
              <a:rPr lang="en-US" b="0" dirty="0"/>
              <a:t> </a:t>
            </a:r>
            <a:r>
              <a:rPr lang="en-US" b="0" dirty="0" err="1"/>
              <a:t>Penelitian</a:t>
            </a:r>
            <a:endParaRPr b="0" dirty="0"/>
          </a:p>
        </p:txBody>
      </p:sp>
      <p:sp>
        <p:nvSpPr>
          <p:cNvPr id="319" name="Google Shape;319;p41"/>
          <p:cNvSpPr txBox="1">
            <a:spLocks noGrp="1"/>
          </p:cNvSpPr>
          <p:nvPr>
            <p:ph type="subTitle" idx="3"/>
          </p:nvPr>
        </p:nvSpPr>
        <p:spPr>
          <a:xfrm>
            <a:off x="720000" y="1316101"/>
            <a:ext cx="7704000" cy="735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Proses </a:t>
            </a:r>
            <a:r>
              <a:rPr lang="en-US" sz="1600" dirty="0" err="1"/>
              <a:t>pendataan</a:t>
            </a:r>
            <a:r>
              <a:rPr lang="en-US" sz="1600" dirty="0"/>
              <a:t> kas </a:t>
            </a:r>
            <a:r>
              <a:rPr lang="en-US" sz="1600" dirty="0" err="1"/>
              <a:t>masuk</a:t>
            </a:r>
            <a:r>
              <a:rPr lang="en-US" sz="1600" dirty="0"/>
              <a:t> dan </a:t>
            </a:r>
            <a:r>
              <a:rPr lang="en-US" sz="1600" dirty="0" err="1"/>
              <a:t>keluar</a:t>
            </a:r>
            <a:r>
              <a:rPr lang="en-US" sz="1600" dirty="0"/>
              <a:t> pada PT </a:t>
            </a:r>
            <a:r>
              <a:rPr lang="en-US" sz="1600" dirty="0" err="1"/>
              <a:t>Bangun</a:t>
            </a:r>
            <a:r>
              <a:rPr lang="en-US" sz="1600" dirty="0"/>
              <a:t> Bale Lombok Utama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mudah</a:t>
            </a:r>
            <a:r>
              <a:rPr lang="en-US" sz="1600" dirty="0"/>
              <a:t>, </a:t>
            </a:r>
            <a:r>
              <a:rPr lang="en-US" sz="1600" dirty="0" err="1"/>
              <a:t>efisien</a:t>
            </a:r>
            <a:r>
              <a:rPr lang="en-US" sz="1600" dirty="0"/>
              <a:t> dan </a:t>
            </a:r>
            <a:r>
              <a:rPr lang="en-US" sz="1600" dirty="0" err="1"/>
              <a:t>terstruktur</a:t>
            </a:r>
            <a:r>
              <a:rPr lang="en-US" sz="1600" dirty="0"/>
              <a:t>.</a:t>
            </a:r>
          </a:p>
        </p:txBody>
      </p:sp>
      <p:cxnSp>
        <p:nvCxnSpPr>
          <p:cNvPr id="327" name="Google Shape;327;p41"/>
          <p:cNvCxnSpPr>
            <a:cxnSpLocks/>
            <a:endCxn id="328" idx="1"/>
          </p:cNvCxnSpPr>
          <p:nvPr/>
        </p:nvCxnSpPr>
        <p:spPr>
          <a:xfrm>
            <a:off x="-331800" y="4868547"/>
            <a:ext cx="823179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41"/>
          <p:cNvSpPr txBox="1"/>
          <p:nvPr/>
        </p:nvSpPr>
        <p:spPr>
          <a:xfrm>
            <a:off x="7899990" y="4630647"/>
            <a:ext cx="101690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319;p41">
            <a:extLst>
              <a:ext uri="{FF2B5EF4-FFF2-40B4-BE49-F238E27FC236}">
                <a16:creationId xmlns:a16="http://schemas.microsoft.com/office/drawing/2014/main" xmlns="" id="{7EA410B2-A838-489E-8E15-FF280F1F15E6}"/>
              </a:ext>
            </a:extLst>
          </p:cNvPr>
          <p:cNvSpPr txBox="1">
            <a:spLocks/>
          </p:cNvSpPr>
          <p:nvPr/>
        </p:nvSpPr>
        <p:spPr>
          <a:xfrm>
            <a:off x="305932" y="1231089"/>
            <a:ext cx="142642" cy="88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/>
              <a:t>1.</a:t>
            </a:r>
          </a:p>
        </p:txBody>
      </p:sp>
      <p:sp>
        <p:nvSpPr>
          <p:cNvPr id="10" name="Google Shape;319;p41">
            <a:extLst>
              <a:ext uri="{FF2B5EF4-FFF2-40B4-BE49-F238E27FC236}">
                <a16:creationId xmlns:a16="http://schemas.microsoft.com/office/drawing/2014/main" xmlns="" id="{67F24B2B-46C5-CABF-13A0-DC0004A93B79}"/>
              </a:ext>
            </a:extLst>
          </p:cNvPr>
          <p:cNvSpPr txBox="1">
            <a:spLocks/>
          </p:cNvSpPr>
          <p:nvPr/>
        </p:nvSpPr>
        <p:spPr>
          <a:xfrm>
            <a:off x="264497" y="3281232"/>
            <a:ext cx="179457" cy="88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/>
              <a:t>3</a:t>
            </a:r>
          </a:p>
        </p:txBody>
      </p:sp>
      <p:sp>
        <p:nvSpPr>
          <p:cNvPr id="11" name="Google Shape;319;p41">
            <a:extLst>
              <a:ext uri="{FF2B5EF4-FFF2-40B4-BE49-F238E27FC236}">
                <a16:creationId xmlns:a16="http://schemas.microsoft.com/office/drawing/2014/main" xmlns="" id="{E73924B3-BA69-BACA-C75F-BBD6B37C419B}"/>
              </a:ext>
            </a:extLst>
          </p:cNvPr>
          <p:cNvSpPr txBox="1">
            <a:spLocks/>
          </p:cNvSpPr>
          <p:nvPr/>
        </p:nvSpPr>
        <p:spPr>
          <a:xfrm>
            <a:off x="720000" y="3019233"/>
            <a:ext cx="7704000" cy="136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 err="1"/>
              <a:t>Meminimalisir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data </a:t>
            </a:r>
            <a:r>
              <a:rPr lang="en-US" sz="1600" dirty="0" err="1"/>
              <a:t>transaksi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.</a:t>
            </a:r>
          </a:p>
        </p:txBody>
      </p:sp>
      <p:sp>
        <p:nvSpPr>
          <p:cNvPr id="2" name="Google Shape;319;p41">
            <a:extLst>
              <a:ext uri="{FF2B5EF4-FFF2-40B4-BE49-F238E27FC236}">
                <a16:creationId xmlns:a16="http://schemas.microsoft.com/office/drawing/2014/main" xmlns="" id="{D09F7572-5C72-6241-F632-1235B6C26204}"/>
              </a:ext>
            </a:extLst>
          </p:cNvPr>
          <p:cNvSpPr txBox="1">
            <a:spLocks/>
          </p:cNvSpPr>
          <p:nvPr/>
        </p:nvSpPr>
        <p:spPr>
          <a:xfrm>
            <a:off x="301313" y="2025329"/>
            <a:ext cx="142642" cy="88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/>
              <a:t>2</a:t>
            </a:r>
          </a:p>
        </p:txBody>
      </p:sp>
      <p:sp>
        <p:nvSpPr>
          <p:cNvPr id="3" name="Google Shape;319;p41">
            <a:extLst>
              <a:ext uri="{FF2B5EF4-FFF2-40B4-BE49-F238E27FC236}">
                <a16:creationId xmlns:a16="http://schemas.microsoft.com/office/drawing/2014/main" xmlns="" id="{87611DE7-34A3-7FE4-FB14-A9D5EBE99BCE}"/>
              </a:ext>
            </a:extLst>
          </p:cNvPr>
          <p:cNvSpPr txBox="1">
            <a:spLocks/>
          </p:cNvSpPr>
          <p:nvPr/>
        </p:nvSpPr>
        <p:spPr>
          <a:xfrm>
            <a:off x="720000" y="2464191"/>
            <a:ext cx="7704000" cy="73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keuangan</a:t>
            </a:r>
            <a:r>
              <a:rPr lang="en-US" sz="1600" dirty="0"/>
              <a:t> PT </a:t>
            </a:r>
            <a:r>
              <a:rPr lang="en-US" sz="1600" dirty="0" err="1"/>
              <a:t>Bangun</a:t>
            </a:r>
            <a:r>
              <a:rPr lang="en-US" sz="1600" dirty="0"/>
              <a:t> Bale Lombok Utama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akurat</a:t>
            </a:r>
            <a:r>
              <a:rPr lang="en-US" sz="1600" dirty="0"/>
              <a:t>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kekeliriuan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data yang </a:t>
            </a:r>
            <a:r>
              <a:rPr lang="en-US" sz="1600" dirty="0" err="1"/>
              <a:t>tertinggal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tercatat</a:t>
            </a:r>
            <a:r>
              <a:rPr lang="en-US" sz="1600" dirty="0"/>
              <a:t> 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diawasi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oleh </a:t>
            </a:r>
            <a:r>
              <a:rPr lang="en-US" sz="1600" dirty="0" err="1"/>
              <a:t>atasan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3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>
            <a:spLocks noGrp="1"/>
          </p:cNvSpPr>
          <p:nvPr>
            <p:ph type="title"/>
          </p:nvPr>
        </p:nvSpPr>
        <p:spPr>
          <a:xfrm>
            <a:off x="662850" y="2164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Tinjauan Pustaka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9D424C-A069-B92D-A30E-02D478275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890449"/>
            <a:ext cx="8667750" cy="40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 idx="2"/>
          </p:nvPr>
        </p:nvSpPr>
        <p:spPr>
          <a:xfrm>
            <a:off x="2205900" y="2357100"/>
            <a:ext cx="5067600" cy="10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PENELITIAN</a:t>
            </a:r>
            <a:endParaRPr dirty="0"/>
          </a:p>
        </p:txBody>
      </p:sp>
      <p:cxnSp>
        <p:nvCxnSpPr>
          <p:cNvPr id="278" name="Google Shape;278;p37"/>
          <p:cNvCxnSpPr>
            <a:cxnSpLocks/>
          </p:cNvCxnSpPr>
          <p:nvPr/>
        </p:nvCxnSpPr>
        <p:spPr>
          <a:xfrm>
            <a:off x="-331800" y="4868547"/>
            <a:ext cx="8294700" cy="0"/>
          </a:xfrm>
          <a:prstGeom prst="straightConnector1">
            <a:avLst/>
          </a:prstGeom>
          <a:noFill/>
          <a:ln w="19050" cap="flat" cmpd="sng">
            <a:solidFill>
              <a:srgbClr val="30292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7"/>
          <p:cNvSpPr txBox="1"/>
          <p:nvPr/>
        </p:nvSpPr>
        <p:spPr>
          <a:xfrm>
            <a:off x="638865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02926"/>
                </a:solidFill>
                <a:latin typeface="Nunito"/>
                <a:ea typeface="Nunito"/>
                <a:cs typeface="Nunito"/>
                <a:sym typeface="Nunito"/>
              </a:rPr>
              <a:t>2022/2023</a:t>
            </a:r>
            <a:endParaRPr sz="1200" dirty="0">
              <a:solidFill>
                <a:srgbClr val="30292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1120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562</Words>
  <Application>Microsoft Office PowerPoint</Application>
  <PresentationFormat>On-screen Show (16:9)</PresentationFormat>
  <Paragraphs>128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Nunito</vt:lpstr>
      <vt:lpstr>Playfair Display</vt:lpstr>
      <vt:lpstr>Proxima Nova</vt:lpstr>
      <vt:lpstr>Abril Fatface</vt:lpstr>
      <vt:lpstr>Roboto Condensed Light</vt:lpstr>
      <vt:lpstr>Proxima Nova Semibold</vt:lpstr>
      <vt:lpstr>Elegant Lines Pitch Deck by Slidesgo</vt:lpstr>
      <vt:lpstr>Slidesgo Final Pages</vt:lpstr>
      <vt:lpstr>RANCANG BANGUN SISTEM INFORMASI AKUNTANSI KAS BERBASIS WEBSITE MENGGUNAKAN METODE AGILE  MODELLING (STUDI KASUS PT  BANGUN  BALE  LOMBOK UTAMA) </vt:lpstr>
      <vt:lpstr>AGENDA</vt:lpstr>
      <vt:lpstr>Latar Belakang</vt:lpstr>
      <vt:lpstr>Rumusan  Masalah</vt:lpstr>
      <vt:lpstr>Batasan Masalah</vt:lpstr>
      <vt:lpstr>Tujuan Penelitian</vt:lpstr>
      <vt:lpstr>Manfaat Penelitian</vt:lpstr>
      <vt:lpstr>Tinjauan Pustaka</vt:lpstr>
      <vt:lpstr>METODE PENELITIAN</vt:lpstr>
      <vt:lpstr>Agile Modelling</vt:lpstr>
      <vt:lpstr>Sistem yang berjalan</vt:lpstr>
      <vt:lpstr>Sistem yang diajukan</vt:lpstr>
      <vt:lpstr>Analisa Fungsional Sistem</vt:lpstr>
      <vt:lpstr>Use case diagram</vt:lpstr>
      <vt:lpstr>Class 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Activity diagram</vt:lpstr>
      <vt:lpstr>Activity diagram</vt:lpstr>
      <vt:lpstr>Activity diagram</vt:lpstr>
      <vt:lpstr>Activity diagram</vt:lpstr>
      <vt:lpstr>ERD</vt:lpstr>
      <vt:lpstr>TAMPILAN SISTEM</vt:lpstr>
      <vt:lpstr>Beranda</vt:lpstr>
      <vt:lpstr>Halaman Tambah Progress Proyek </vt:lpstr>
      <vt:lpstr>Halaman Detail Proyek</vt:lpstr>
      <vt:lpstr>Halaman Buku Kas Umum</vt:lpstr>
      <vt:lpstr>Halaman Tambah Pemasukan Kas</vt:lpstr>
      <vt:lpstr>Halaman Tambah Pengeluaran Kas</vt:lpstr>
      <vt:lpstr>Halaman Membuat Laporan Keuangan</vt:lpstr>
      <vt:lpstr>Halaman Mengisi Data Laporan Keuangan</vt:lpstr>
      <vt:lpstr>Halaman Detail Laporan Keuangan ( Rekap )</vt:lpstr>
      <vt:lpstr>Halaman Data Master ( Barang )</vt:lpstr>
      <vt:lpstr>Halaman Approve Laporan Keuangan ( Rekap )</vt:lpstr>
      <vt:lpstr>Pengujian Sistem ( Produk 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AKUNTANSI KAS BERBASIS WEBSITE MENGGUNAKAN METODE AGILE  MODELLING (STUDI KASUS PT  BANGUN  BALE  LOMBOK UTAMA) </dc:title>
  <dc:creator>wiRa</dc:creator>
  <cp:lastModifiedBy>Agil Trieanto</cp:lastModifiedBy>
  <cp:revision>10</cp:revision>
  <dcterms:modified xsi:type="dcterms:W3CDTF">2022-10-20T15:44:19Z</dcterms:modified>
</cp:coreProperties>
</file>