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Ubuntu"/>
      <p:regular r:id="rId51"/>
      <p:bold r:id="rId52"/>
      <p:italic r:id="rId53"/>
      <p:boldItalic r:id="rId54"/>
    </p:embeddedFont>
    <p:embeddedFont>
      <p:font typeface="Roboto"/>
      <p:regular r:id="rId55"/>
      <p:bold r:id="rId56"/>
      <p:italic r:id="rId57"/>
      <p:boldItalic r:id="rId58"/>
    </p:embeddedFont>
    <p:embeddedFont>
      <p:font typeface="Merriweather"/>
      <p:regular r:id="rId59"/>
      <p:bold r:id="rId60"/>
      <p:italic r:id="rId61"/>
      <p:boldItalic r:id="rId62"/>
    </p:embeddedFont>
    <p:embeddedFont>
      <p:font typeface="Comfortaa"/>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598E72-3EB8-4DB8-947E-839EBA54F84A}">
  <a:tblStyle styleId="{5E598E72-3EB8-4DB8-947E-839EBA54F84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06CBC7-0EEE-4EDA-AC66-D8CAFBACD8A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erriweather-boldItalic.fntdata"/><Relationship Id="rId61" Type="http://schemas.openxmlformats.org/officeDocument/2006/relationships/font" Target="fonts/Merriweather-italic.fntdata"/><Relationship Id="rId20" Type="http://schemas.openxmlformats.org/officeDocument/2006/relationships/slide" Target="slides/slide14.xml"/><Relationship Id="rId64" Type="http://schemas.openxmlformats.org/officeDocument/2006/relationships/font" Target="fonts/Comfortaa-bold.fntdata"/><Relationship Id="rId63" Type="http://schemas.openxmlformats.org/officeDocument/2006/relationships/font" Target="fonts/Comforta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erriweather-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Ubuntu-regular.fntdata"/><Relationship Id="rId50" Type="http://schemas.openxmlformats.org/officeDocument/2006/relationships/slide" Target="slides/slide44.xml"/><Relationship Id="rId53" Type="http://schemas.openxmlformats.org/officeDocument/2006/relationships/font" Target="fonts/Ubuntu-italic.fntdata"/><Relationship Id="rId52" Type="http://schemas.openxmlformats.org/officeDocument/2006/relationships/font" Target="fonts/Ubuntu-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Ubuntu-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Merriweather-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bd487f4cb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bd487f4cb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bd487f4c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bd487f4c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bd487f4cb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bd487f4cb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bd487f4cb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bd487f4cb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d487f4c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bd487f4c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bd487f4c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bd487f4c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bd487f4cb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bd487f4cb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bd487f4cb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bd487f4cb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bd487f4cb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bd487f4cb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bd487f4cb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bd487f4cb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bd487f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bd487f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bd487f4cb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bd487f4cb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bd487f4cb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bd487f4cb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bd487f4cb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bd487f4cb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bd487f4c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bd487f4c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bd487f4cb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bd487f4cb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bd487f4c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bd487f4cb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bd487f4cb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bd487f4cb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bd487f4cb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bd487f4cb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bd487f4cb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bd487f4cb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bd487f4cb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bd487f4cb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d487f4cb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d487f4cb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bd487f4cb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bd487f4cb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bd487f4cb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bd487f4cb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bd487f4cb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bd487f4cb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bd487f4cb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bd487f4cb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bd487f4cb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bd487f4cb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bd487f4cb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bd487f4cb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bd487f4cb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bd487f4cb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bd487f4cb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bd487f4cb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bd487f4cb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bd487f4cb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bd487f4cb_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bd487f4cb_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bd487f4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bd487f4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bd487f4cb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bd487f4cb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bd487f4cb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2bd487f4cb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bd487f4cb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bd487f4cb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bd487f4cb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bd487f4cb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bd487f4cb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bd487f4cb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bd487f4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bd487f4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bd487f4c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bd487f4c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bd487f4c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bd487f4c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bd487f4c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bd487f4c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bd487f4c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bd487f4c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Presentasi Final Project</a:t>
            </a:r>
            <a:endParaRPr/>
          </a:p>
        </p:txBody>
      </p:sp>
      <p:sp>
        <p:nvSpPr>
          <p:cNvPr id="65" name="Google Shape;65;p13"/>
          <p:cNvSpPr txBox="1"/>
          <p:nvPr>
            <p:ph idx="1" type="subTitle"/>
          </p:nvPr>
        </p:nvSpPr>
        <p:spPr>
          <a:xfrm>
            <a:off x="311700" y="121088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chemeClr val="dk2"/>
                </a:solidFill>
              </a:rPr>
              <a:t>Aplikasi </a:t>
            </a:r>
            <a:r>
              <a:rPr lang="en-GB" sz="2100">
                <a:solidFill>
                  <a:schemeClr val="dk2"/>
                </a:solidFill>
              </a:rPr>
              <a:t>Yuk Panen</a:t>
            </a:r>
            <a:endParaRPr sz="2100">
              <a:solidFill>
                <a:schemeClr val="dk2"/>
              </a:solidFill>
            </a:endParaRPr>
          </a:p>
        </p:txBody>
      </p:sp>
      <p:sp>
        <p:nvSpPr>
          <p:cNvPr id="66" name="Google Shape;66;p13"/>
          <p:cNvSpPr txBox="1"/>
          <p:nvPr>
            <p:ph idx="1" type="subTitle"/>
          </p:nvPr>
        </p:nvSpPr>
        <p:spPr>
          <a:xfrm>
            <a:off x="5266200" y="4279951"/>
            <a:ext cx="3566100" cy="633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GB" sz="1500"/>
              <a:t>Kelompok 2 </a:t>
            </a:r>
            <a:endParaRPr sz="1500"/>
          </a:p>
          <a:p>
            <a:pPr indent="0" lvl="0" marL="0" rtl="0" algn="l">
              <a:lnSpc>
                <a:spcPct val="80000"/>
              </a:lnSpc>
              <a:spcBef>
                <a:spcPts val="0"/>
              </a:spcBef>
              <a:spcAft>
                <a:spcPts val="0"/>
              </a:spcAft>
              <a:buNone/>
            </a:pPr>
            <a:r>
              <a:rPr lang="en-GB" sz="1500"/>
              <a:t>Interaksi Manusia dan Komputer B</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 Summary</a:t>
            </a:r>
            <a:endParaRPr/>
          </a:p>
          <a:p>
            <a:pPr indent="0" lvl="0" marL="0" rtl="0" algn="l">
              <a:spcBef>
                <a:spcPts val="0"/>
              </a:spcBef>
              <a:spcAft>
                <a:spcPts val="0"/>
              </a:spcAft>
              <a:buNone/>
            </a:pPr>
            <a:r>
              <a:t/>
            </a:r>
            <a:endParaRPr/>
          </a:p>
        </p:txBody>
      </p:sp>
      <p:sp>
        <p:nvSpPr>
          <p:cNvPr id="119" name="Google Shape;119;p22"/>
          <p:cNvSpPr txBox="1"/>
          <p:nvPr/>
        </p:nvSpPr>
        <p:spPr>
          <a:xfrm>
            <a:off x="494225" y="1589875"/>
            <a:ext cx="7820700" cy="1639200"/>
          </a:xfrm>
          <a:prstGeom prst="rect">
            <a:avLst/>
          </a:prstGeom>
          <a:noFill/>
          <a:ln>
            <a:noFill/>
          </a:ln>
        </p:spPr>
        <p:txBody>
          <a:bodyPr anchorCtr="0" anchor="t" bIns="91425" lIns="91425" spcFirstLastPara="1" rIns="91425" wrap="square" tIns="91425">
            <a:spAutoFit/>
          </a:bodyPr>
          <a:lstStyle/>
          <a:p>
            <a:pPr indent="361950" lvl="0" marL="269999" rtl="0" algn="just">
              <a:lnSpc>
                <a:spcPct val="115000"/>
              </a:lnSpc>
              <a:spcBef>
                <a:spcPts val="0"/>
              </a:spcBef>
              <a:spcAft>
                <a:spcPts val="0"/>
              </a:spcAft>
              <a:buNone/>
            </a:pPr>
            <a:r>
              <a:rPr lang="en-GB"/>
              <a:t>Sholeh membutuhkan aplikasi yang bisa memasarkan produk palawijanya dengan baik. Dia memerlukan promosi agar barang penjualannya bisa laku lebih banyak lagi dan meraup untung yang banyak. Aplikasi yang dibutuhkan oleh Sholeh yaitu aplikasi yang bisa memuat produk-produk palawija dengan jelas beserta harga yang sudah disesuaikan dan bisa digunakan untuk mengiklankan produknya itu.</a:t>
            </a:r>
            <a:endParaRPr/>
          </a:p>
          <a:p>
            <a:pPr indent="0" lvl="0" marL="0" rtl="0" algn="just">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Pemetaan Requirement</a:t>
            </a:r>
            <a:endParaRPr b="1" sz="2400">
              <a:solidFill>
                <a:srgbClr val="FFFFFF"/>
              </a:solidFill>
              <a:latin typeface="Comfortaa"/>
              <a:ea typeface="Comfortaa"/>
              <a:cs typeface="Comfortaa"/>
              <a:sym typeface="Comfortaa"/>
            </a:endParaRPr>
          </a:p>
        </p:txBody>
      </p:sp>
      <p:graphicFrame>
        <p:nvGraphicFramePr>
          <p:cNvPr id="125" name="Google Shape;125;p23"/>
          <p:cNvGraphicFramePr/>
          <p:nvPr/>
        </p:nvGraphicFramePr>
        <p:xfrm>
          <a:off x="560375" y="1516075"/>
          <a:ext cx="3000000" cy="3000000"/>
        </p:xfrm>
        <a:graphic>
          <a:graphicData uri="http://schemas.openxmlformats.org/drawingml/2006/table">
            <a:tbl>
              <a:tblPr>
                <a:noFill/>
                <a:tableStyleId>{5E598E72-3EB8-4DB8-947E-839EBA54F84A}</a:tableStyleId>
              </a:tblPr>
              <a:tblGrid>
                <a:gridCol w="4019425"/>
                <a:gridCol w="4019425"/>
              </a:tblGrid>
              <a:tr h="1668750">
                <a:tc>
                  <a:txBody>
                    <a:bodyPr/>
                    <a:lstStyle/>
                    <a:p>
                      <a:pPr indent="0" lvl="0" marL="0" rtl="0" algn="l">
                        <a:spcBef>
                          <a:spcPts val="0"/>
                        </a:spcBef>
                        <a:spcAft>
                          <a:spcPts val="0"/>
                        </a:spcAft>
                        <a:buNone/>
                      </a:pPr>
                      <a:r>
                        <a:rPr b="1" lang="en-GB" sz="1200"/>
                        <a:t>Usability Goals and Solution</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Aplikasi yang user friendly supaya mudah digunakan.</a:t>
                      </a:r>
                      <a:endParaRPr sz="1200"/>
                    </a:p>
                    <a:p>
                      <a:pPr indent="-304800" lvl="0" marL="457200" rtl="0" algn="l">
                        <a:spcBef>
                          <a:spcPts val="0"/>
                        </a:spcBef>
                        <a:spcAft>
                          <a:spcPts val="0"/>
                        </a:spcAft>
                        <a:buSzPts val="1200"/>
                        <a:buChar char="-"/>
                      </a:pPr>
                      <a:r>
                        <a:rPr lang="en-GB" sz="1200"/>
                        <a:t>Aplikasi yang dapat membantu memasarkan produk yang dibuat.</a:t>
                      </a:r>
                      <a:endParaRPr sz="1200"/>
                    </a:p>
                    <a:p>
                      <a:pPr indent="-304800" lvl="0" marL="457200" rtl="0" algn="l">
                        <a:spcBef>
                          <a:spcPts val="0"/>
                        </a:spcBef>
                        <a:spcAft>
                          <a:spcPts val="0"/>
                        </a:spcAft>
                        <a:buSzPts val="1200"/>
                        <a:buChar char="-"/>
                      </a:pPr>
                      <a:r>
                        <a:rPr lang="en-GB" sz="1200"/>
                        <a:t>Aplikasi yang menarik minat pembeli serta dapat meng-highlight produk.</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200"/>
                        <a:t>Pain Relievers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Fitur penjualan yang menarik.</a:t>
                      </a:r>
                      <a:endParaRPr sz="1200"/>
                    </a:p>
                    <a:p>
                      <a:pPr indent="-304800" lvl="0" marL="457200" rtl="0" algn="l">
                        <a:spcBef>
                          <a:spcPts val="0"/>
                        </a:spcBef>
                        <a:spcAft>
                          <a:spcPts val="0"/>
                        </a:spcAft>
                        <a:buSzPts val="1200"/>
                        <a:buChar char="-"/>
                      </a:pPr>
                      <a:r>
                        <a:rPr lang="en-GB" sz="1200"/>
                        <a:t>Fitur jual beli produk yang aman dan terpercaya.</a:t>
                      </a:r>
                      <a:endParaRPr sz="1200"/>
                    </a:p>
                    <a:p>
                      <a:pPr indent="-304800" lvl="0" marL="457200" rtl="0" algn="l">
                        <a:spcBef>
                          <a:spcPts val="0"/>
                        </a:spcBef>
                        <a:spcAft>
                          <a:spcPts val="0"/>
                        </a:spcAft>
                        <a:buSzPts val="1200"/>
                        <a:buChar char="-"/>
                      </a:pPr>
                      <a:r>
                        <a:rPr lang="en-GB" sz="1200"/>
                        <a:t>Fitur katalog penjualan produk.</a:t>
                      </a:r>
                      <a:endParaRPr sz="1200"/>
                    </a:p>
                    <a:p>
                      <a:pPr indent="0" lvl="0" marL="0" rtl="0" algn="l">
                        <a:spcBef>
                          <a:spcPts val="0"/>
                        </a:spcBef>
                        <a:spcAft>
                          <a:spcPts val="0"/>
                        </a:spcAft>
                        <a:buNone/>
                      </a:pPr>
                      <a:r>
                        <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68750">
                <a:tc>
                  <a:txBody>
                    <a:bodyPr/>
                    <a:lstStyle/>
                    <a:p>
                      <a:pPr indent="0" lvl="0" marL="0" rtl="0" algn="l">
                        <a:spcBef>
                          <a:spcPts val="0"/>
                        </a:spcBef>
                        <a:spcAft>
                          <a:spcPts val="0"/>
                        </a:spcAft>
                        <a:buNone/>
                      </a:pPr>
                      <a:r>
                        <a:rPr b="1" lang="en-GB" sz="1200"/>
                        <a:t>Functionality and Improvements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User disarankan untuk memahami fungsi dari fitur yang disediakan oleh sistem dan memanfaatkannya dengan baik.</a:t>
                      </a:r>
                      <a:endParaRPr sz="1200"/>
                    </a:p>
                    <a:p>
                      <a:pPr indent="-304800" lvl="0" marL="457200" rtl="0" algn="l">
                        <a:spcBef>
                          <a:spcPts val="0"/>
                        </a:spcBef>
                        <a:spcAft>
                          <a:spcPts val="0"/>
                        </a:spcAft>
                        <a:buSzPts val="1200"/>
                        <a:buChar char="-"/>
                      </a:pPr>
                      <a:r>
                        <a:rPr lang="en-GB" sz="1200"/>
                        <a:t>Pengolahan, pengecekan serta perbaikan rutin terhadap sistem untuk mengatasi masalah-masalah yang mungkin terjadi.</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200"/>
                        <a:t>Potential Partners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Pabrik pengolahan palawija.</a:t>
                      </a:r>
                      <a:endParaRPr sz="1200"/>
                    </a:p>
                    <a:p>
                      <a:pPr indent="-304800" lvl="0" marL="457200" rtl="0" algn="l">
                        <a:spcBef>
                          <a:spcPts val="0"/>
                        </a:spcBef>
                        <a:spcAft>
                          <a:spcPts val="0"/>
                        </a:spcAft>
                        <a:buSzPts val="1200"/>
                        <a:buChar char="-"/>
                      </a:pPr>
                      <a:r>
                        <a:rPr lang="en-GB" sz="1200"/>
                        <a:t>Badan Industri Kreatif.</a:t>
                      </a:r>
                      <a:endParaRPr sz="1200"/>
                    </a:p>
                    <a:p>
                      <a:pPr indent="-304800" lvl="0" marL="457200" rtl="0" algn="l">
                        <a:spcBef>
                          <a:spcPts val="0"/>
                        </a:spcBef>
                        <a:spcAft>
                          <a:spcPts val="0"/>
                        </a:spcAft>
                        <a:buSzPts val="1200"/>
                        <a:buChar char="-"/>
                      </a:pPr>
                      <a:r>
                        <a:rPr lang="en-GB" sz="1200"/>
                        <a:t>Pengusaha besar.</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521650"/>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Requirement Exploration Canvas</a:t>
            </a:r>
            <a:endParaRPr b="1" sz="2400">
              <a:solidFill>
                <a:srgbClr val="FFFFFF"/>
              </a:solidFill>
              <a:latin typeface="Comfortaa"/>
              <a:ea typeface="Comfortaa"/>
              <a:cs typeface="Comfortaa"/>
              <a:sym typeface="Comfortaa"/>
            </a:endParaRPr>
          </a:p>
        </p:txBody>
      </p:sp>
      <p:pic>
        <p:nvPicPr>
          <p:cNvPr id="131" name="Google Shape;131;p24"/>
          <p:cNvPicPr preferRelativeResize="0"/>
          <p:nvPr/>
        </p:nvPicPr>
        <p:blipFill>
          <a:blip r:embed="rId3">
            <a:alphaModFix/>
          </a:blip>
          <a:stretch>
            <a:fillRect/>
          </a:stretch>
        </p:blipFill>
        <p:spPr>
          <a:xfrm>
            <a:off x="90175" y="1671050"/>
            <a:ext cx="4419600" cy="3083239"/>
          </a:xfrm>
          <a:prstGeom prst="rect">
            <a:avLst/>
          </a:prstGeom>
          <a:noFill/>
          <a:ln>
            <a:noFill/>
          </a:ln>
        </p:spPr>
      </p:pic>
      <p:pic>
        <p:nvPicPr>
          <p:cNvPr id="132" name="Google Shape;132;p24"/>
          <p:cNvPicPr preferRelativeResize="0"/>
          <p:nvPr/>
        </p:nvPicPr>
        <p:blipFill>
          <a:blip r:embed="rId4">
            <a:alphaModFix/>
          </a:blip>
          <a:stretch>
            <a:fillRect/>
          </a:stretch>
        </p:blipFill>
        <p:spPr>
          <a:xfrm>
            <a:off x="4554850" y="1671050"/>
            <a:ext cx="4502243" cy="308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235525" y="2392025"/>
            <a:ext cx="8688300" cy="117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000">
                <a:latin typeface="Ubuntu"/>
                <a:ea typeface="Ubuntu"/>
                <a:cs typeface="Ubuntu"/>
                <a:sym typeface="Ubuntu"/>
              </a:rPr>
              <a:t>Template 2</a:t>
            </a:r>
            <a:endParaRPr b="1" sz="3000">
              <a:latin typeface="Ubuntu"/>
              <a:ea typeface="Ubuntu"/>
              <a:cs typeface="Ubuntu"/>
              <a:sym typeface="Ubuntu"/>
            </a:endParaRPr>
          </a:p>
          <a:p>
            <a:pPr indent="0" lvl="0" marL="0" rtl="0" algn="ctr">
              <a:lnSpc>
                <a:spcPct val="115000"/>
              </a:lnSpc>
              <a:spcBef>
                <a:spcPts val="0"/>
              </a:spcBef>
              <a:spcAft>
                <a:spcPts val="0"/>
              </a:spcAft>
              <a:buNone/>
            </a:pPr>
            <a:r>
              <a:rPr b="1" lang="en-GB" sz="3000">
                <a:latin typeface="Ubuntu"/>
                <a:ea typeface="Ubuntu"/>
                <a:cs typeface="Ubuntu"/>
                <a:sym typeface="Ubuntu"/>
              </a:rPr>
              <a:t>User Research and Persona</a:t>
            </a:r>
            <a:r>
              <a:rPr b="1" lang="en-GB" sz="2600">
                <a:latin typeface="Ubuntu"/>
                <a:ea typeface="Ubuntu"/>
                <a:cs typeface="Ubuntu"/>
                <a:sym typeface="Ubuntu"/>
              </a:rPr>
              <a:t> </a:t>
            </a:r>
            <a:endParaRPr sz="16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3075" y="386850"/>
            <a:ext cx="8520600" cy="623700"/>
          </a:xfrm>
          <a:prstGeom prst="rect">
            <a:avLst/>
          </a:prstGeom>
        </p:spPr>
        <p:txBody>
          <a:bodyPr anchorCtr="0" anchor="t" bIns="91425" lIns="91425" spcFirstLastPara="1" rIns="91425" wrap="square" tIns="91425">
            <a:noAutofit/>
          </a:bodyPr>
          <a:lstStyle/>
          <a:p>
            <a:pPr indent="-381000" lvl="0" marL="269875" rtl="0" algn="l">
              <a:lnSpc>
                <a:spcPct val="115000"/>
              </a:lnSpc>
              <a:spcBef>
                <a:spcPts val="0"/>
              </a:spcBef>
              <a:spcAft>
                <a:spcPts val="0"/>
              </a:spcAft>
              <a:buSzPts val="2400"/>
              <a:buFont typeface="Comfortaa"/>
              <a:buAutoNum type="arabicPeriod"/>
            </a:pPr>
            <a:r>
              <a:rPr b="1" lang="en-GB" sz="2400">
                <a:latin typeface="Comfortaa"/>
                <a:ea typeface="Comfortaa"/>
                <a:cs typeface="Comfortaa"/>
                <a:sym typeface="Comfortaa"/>
              </a:rPr>
              <a:t>Sebelum Wawancara</a:t>
            </a:r>
            <a:endParaRPr b="1" sz="2400">
              <a:latin typeface="Comfortaa"/>
              <a:ea typeface="Comfortaa"/>
              <a:cs typeface="Comfortaa"/>
              <a:sym typeface="Comfortaa"/>
            </a:endParaRPr>
          </a:p>
          <a:p>
            <a:pPr indent="0" lvl="0" marL="0" rtl="0" algn="l">
              <a:lnSpc>
                <a:spcPct val="115000"/>
              </a:lnSpc>
              <a:spcBef>
                <a:spcPts val="0"/>
              </a:spcBef>
              <a:spcAft>
                <a:spcPts val="0"/>
              </a:spcAft>
              <a:buNone/>
            </a:pPr>
            <a:r>
              <a:rPr b="1" lang="en-GB" sz="1400">
                <a:latin typeface="Comfortaa"/>
                <a:ea typeface="Comfortaa"/>
                <a:cs typeface="Comfortaa"/>
                <a:sym typeface="Comfortaa"/>
              </a:rPr>
              <a:t>      Merumuskan Tujuan Wawancara/Riset</a:t>
            </a:r>
            <a:endParaRPr b="1" sz="1400">
              <a:latin typeface="Comfortaa"/>
              <a:ea typeface="Comfortaa"/>
              <a:cs typeface="Comfortaa"/>
              <a:sym typeface="Comfortaa"/>
            </a:endParaRPr>
          </a:p>
        </p:txBody>
      </p:sp>
      <p:sp>
        <p:nvSpPr>
          <p:cNvPr id="143" name="Google Shape;143;p26"/>
          <p:cNvSpPr txBox="1"/>
          <p:nvPr/>
        </p:nvSpPr>
        <p:spPr>
          <a:xfrm>
            <a:off x="161125" y="1412925"/>
            <a:ext cx="8824500" cy="3147600"/>
          </a:xfrm>
          <a:prstGeom prst="rect">
            <a:avLst/>
          </a:prstGeom>
          <a:noFill/>
          <a:ln>
            <a:noFill/>
          </a:ln>
        </p:spPr>
        <p:txBody>
          <a:bodyPr anchorCtr="0" anchor="t" bIns="91425" lIns="91425" spcFirstLastPara="1" rIns="91425" wrap="square" tIns="91425">
            <a:spAutoFit/>
          </a:bodyPr>
          <a:lstStyle/>
          <a:p>
            <a:pPr indent="-298450" lvl="0" marL="457200" rtl="0" algn="just">
              <a:lnSpc>
                <a:spcPct val="150000"/>
              </a:lnSpc>
              <a:spcBef>
                <a:spcPts val="0"/>
              </a:spcBef>
              <a:spcAft>
                <a:spcPts val="0"/>
              </a:spcAft>
              <a:buSzPts val="1100"/>
              <a:buAutoNum type="arabicPeriod"/>
            </a:pPr>
            <a:r>
              <a:rPr lang="en-GB" sz="1100"/>
              <a:t>Mengidentifikasi fitur search produk diperlukan pada aplikasi Yuk Panen.</a:t>
            </a:r>
            <a:endParaRPr sz="1100"/>
          </a:p>
          <a:p>
            <a:pPr indent="-228600" lvl="0" marL="1143000" rtl="0" algn="just">
              <a:lnSpc>
                <a:spcPct val="150000"/>
              </a:lnSpc>
              <a:spcBef>
                <a:spcPts val="0"/>
              </a:spcBef>
              <a:spcAft>
                <a:spcPts val="0"/>
              </a:spcAft>
              <a:buNone/>
            </a:pPr>
            <a:r>
              <a:rPr lang="en-GB" sz="1100"/>
              <a:t>a.</a:t>
            </a:r>
            <a:r>
              <a:rPr lang="en-GB" sz="700"/>
              <a:t>    </a:t>
            </a:r>
            <a:r>
              <a:rPr lang="en-GB" sz="1100"/>
              <a:t>Apakah anda pernah melakukan pencarian dan sorting terhadap produk yang ada pada aplikasi Yuk Panen?</a:t>
            </a:r>
            <a:endParaRPr sz="1100"/>
          </a:p>
          <a:p>
            <a:pPr indent="-228600" lvl="0" marL="1143000" rtl="0" algn="just">
              <a:lnSpc>
                <a:spcPct val="150000"/>
              </a:lnSpc>
              <a:spcBef>
                <a:spcPts val="0"/>
              </a:spcBef>
              <a:spcAft>
                <a:spcPts val="0"/>
              </a:spcAft>
              <a:buNone/>
            </a:pPr>
            <a:r>
              <a:rPr lang="en-GB" sz="1100"/>
              <a:t>b.</a:t>
            </a:r>
            <a:r>
              <a:rPr lang="en-GB" sz="700"/>
              <a:t>    </a:t>
            </a:r>
            <a:r>
              <a:rPr lang="en-GB" sz="1100"/>
              <a:t>Jika pernah, bagaimana pendapat anda terhadap fitur tersebut?, apakah fitur tersebut membantu anda dalam mencari produk yang anda inginkan?</a:t>
            </a:r>
            <a:endParaRPr sz="1100"/>
          </a:p>
          <a:p>
            <a:pPr indent="-228600" lvl="0" marL="1143000" rtl="0" algn="just">
              <a:lnSpc>
                <a:spcPct val="150000"/>
              </a:lnSpc>
              <a:spcBef>
                <a:spcPts val="0"/>
              </a:spcBef>
              <a:spcAft>
                <a:spcPts val="0"/>
              </a:spcAft>
              <a:buNone/>
            </a:pPr>
            <a:r>
              <a:rPr lang="en-GB" sz="1100"/>
              <a:t>c.</a:t>
            </a:r>
            <a:r>
              <a:rPr lang="en-GB" sz="700"/>
              <a:t> </a:t>
            </a:r>
            <a:r>
              <a:rPr lang="en-GB" sz="1100"/>
              <a:t>Apakah fitur yang dibuat sudah sesuai dan berjalan sebagaimana mestinya, atau memerlukan perbaikan pada fitur agar berjalan lebih baik?</a:t>
            </a:r>
            <a:endParaRPr sz="1100"/>
          </a:p>
          <a:p>
            <a:pPr indent="-298450" lvl="0" marL="457200" rtl="0" algn="just">
              <a:lnSpc>
                <a:spcPct val="150000"/>
              </a:lnSpc>
              <a:spcBef>
                <a:spcPts val="0"/>
              </a:spcBef>
              <a:spcAft>
                <a:spcPts val="0"/>
              </a:spcAft>
              <a:buSzPts val="1100"/>
              <a:buAutoNum type="arabicPeriod"/>
            </a:pPr>
            <a:r>
              <a:rPr lang="en-GB" sz="1100"/>
              <a:t>Mengidentifikasi fitur promosi produk pada aplikasi Yuk Panen.</a:t>
            </a:r>
            <a:endParaRPr sz="1100"/>
          </a:p>
          <a:p>
            <a:pPr indent="-228600" lvl="0" marL="1143000" rtl="0" algn="just">
              <a:lnSpc>
                <a:spcPct val="150000"/>
              </a:lnSpc>
              <a:spcBef>
                <a:spcPts val="0"/>
              </a:spcBef>
              <a:spcAft>
                <a:spcPts val="0"/>
              </a:spcAft>
              <a:buNone/>
            </a:pPr>
            <a:r>
              <a:rPr lang="en-GB" sz="1100"/>
              <a:t>a.</a:t>
            </a:r>
            <a:r>
              <a:rPr lang="en-GB" sz="700"/>
              <a:t> </a:t>
            </a:r>
            <a:r>
              <a:rPr lang="en-GB" sz="1100"/>
              <a:t>Apakah anda pernah melihat iklan promosi produk pada aplikasi Yuk Panen?</a:t>
            </a:r>
            <a:endParaRPr sz="1100"/>
          </a:p>
          <a:p>
            <a:pPr indent="-228600" lvl="0" marL="1143000" rtl="0" algn="just">
              <a:lnSpc>
                <a:spcPct val="150000"/>
              </a:lnSpc>
              <a:spcBef>
                <a:spcPts val="0"/>
              </a:spcBef>
              <a:spcAft>
                <a:spcPts val="0"/>
              </a:spcAft>
              <a:buNone/>
            </a:pPr>
            <a:r>
              <a:rPr lang="en-GB" sz="1100"/>
              <a:t>b.</a:t>
            </a:r>
            <a:r>
              <a:rPr lang="en-GB" sz="700"/>
              <a:t>  </a:t>
            </a:r>
            <a:r>
              <a:rPr lang="en-GB" sz="1100"/>
              <a:t>Bagaimana tanggapan anda terhadap iklan tersebut?, apakah anda pernah tertarik untuk mengunjungi toko dari produk yang diiklankan?</a:t>
            </a:r>
            <a:endParaRPr sz="1100"/>
          </a:p>
          <a:p>
            <a:pPr indent="-228600" lvl="0" marL="1143000" rtl="0" algn="just">
              <a:lnSpc>
                <a:spcPct val="150000"/>
              </a:lnSpc>
              <a:spcBef>
                <a:spcPts val="0"/>
              </a:spcBef>
              <a:spcAft>
                <a:spcPts val="0"/>
              </a:spcAft>
              <a:buNone/>
            </a:pPr>
            <a:r>
              <a:rPr lang="en-GB" sz="1100"/>
              <a:t>c.</a:t>
            </a:r>
            <a:r>
              <a:rPr lang="en-GB" sz="700"/>
              <a:t>    </a:t>
            </a:r>
            <a:r>
              <a:rPr lang="en-GB" sz="1100"/>
              <a:t>Apakan anda pernah terpikirkan untuk membeli produk yang diiklankan?</a:t>
            </a:r>
            <a:endParaRPr sz="1100"/>
          </a:p>
          <a:p>
            <a:pPr indent="-228600" lvl="0" marL="1143000" rtl="0" algn="just">
              <a:lnSpc>
                <a:spcPct val="150000"/>
              </a:lnSpc>
              <a:spcBef>
                <a:spcPts val="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161125" y="1412925"/>
            <a:ext cx="8824500" cy="289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100"/>
              <a:t>3.	</a:t>
            </a:r>
            <a:r>
              <a:rPr lang="en-GB" sz="1100"/>
              <a:t>Mengidentifikasi fitur penjualan produk pada aplikasi Yuk Panen.</a:t>
            </a:r>
            <a:endParaRPr sz="1100"/>
          </a:p>
          <a:p>
            <a:pPr indent="-228600" lvl="0" marL="1143000" rtl="0" algn="just">
              <a:lnSpc>
                <a:spcPct val="150000"/>
              </a:lnSpc>
              <a:spcBef>
                <a:spcPts val="0"/>
              </a:spcBef>
              <a:spcAft>
                <a:spcPts val="0"/>
              </a:spcAft>
              <a:buNone/>
            </a:pPr>
            <a:r>
              <a:rPr lang="en-GB" sz="1100"/>
              <a:t>a.</a:t>
            </a:r>
            <a:r>
              <a:rPr lang="en-GB" sz="700"/>
              <a:t>	</a:t>
            </a:r>
            <a:r>
              <a:rPr lang="en-GB" sz="1100"/>
              <a:t>Apakah anda pernah membuka toko online untuk menjual produk anda pada aplikasi Yuk Panen?</a:t>
            </a:r>
            <a:endParaRPr sz="1100"/>
          </a:p>
          <a:p>
            <a:pPr indent="-228600" lvl="0" marL="1143000" rtl="0" algn="just">
              <a:lnSpc>
                <a:spcPct val="150000"/>
              </a:lnSpc>
              <a:spcBef>
                <a:spcPts val="0"/>
              </a:spcBef>
              <a:spcAft>
                <a:spcPts val="0"/>
              </a:spcAft>
              <a:buNone/>
            </a:pPr>
            <a:r>
              <a:rPr lang="en-GB" sz="1100"/>
              <a:t>b.</a:t>
            </a:r>
            <a:r>
              <a:rPr lang="en-GB" sz="700"/>
              <a:t>	</a:t>
            </a:r>
            <a:r>
              <a:rPr lang="en-GB" sz="1100"/>
              <a:t>Jika pernah, apakah proses registrasinya mudah untuk dilakukan?, anda dapat menceritakan kendala apa saja yang dialami dalam proses registrasi toko online.</a:t>
            </a:r>
            <a:endParaRPr sz="1100"/>
          </a:p>
          <a:p>
            <a:pPr indent="-228600" lvl="0" marL="1143000" rtl="0" algn="just">
              <a:lnSpc>
                <a:spcPct val="150000"/>
              </a:lnSpc>
              <a:spcBef>
                <a:spcPts val="0"/>
              </a:spcBef>
              <a:spcAft>
                <a:spcPts val="0"/>
              </a:spcAft>
              <a:buNone/>
            </a:pPr>
            <a:r>
              <a:rPr lang="en-GB" sz="1100"/>
              <a:t>c.</a:t>
            </a:r>
            <a:r>
              <a:rPr lang="en-GB" sz="700"/>
              <a:t>	</a:t>
            </a:r>
            <a:r>
              <a:rPr lang="en-GB" sz="1100"/>
              <a:t>Informasi apa saja yang anda sertakan saat memposting produk yang akan dipajang dan dijual pada toko online anda?</a:t>
            </a:r>
            <a:endParaRPr sz="1100"/>
          </a:p>
          <a:p>
            <a:pPr indent="-228600" lvl="0" marL="1143000" rtl="0" algn="just">
              <a:lnSpc>
                <a:spcPct val="150000"/>
              </a:lnSpc>
              <a:spcBef>
                <a:spcPts val="0"/>
              </a:spcBef>
              <a:spcAft>
                <a:spcPts val="0"/>
              </a:spcAft>
              <a:buNone/>
            </a:pPr>
            <a:r>
              <a:rPr lang="en-GB" sz="1100"/>
              <a:t>d.</a:t>
            </a:r>
            <a:r>
              <a:rPr lang="en-GB" sz="700"/>
              <a:t>  </a:t>
            </a:r>
            <a:r>
              <a:rPr lang="en-GB" sz="1100"/>
              <a:t>Bagaimana strategi anda dalam mempromosikan barang jualan anda pada aplikasi Yuk Panen?</a:t>
            </a:r>
            <a:endParaRPr sz="1100"/>
          </a:p>
          <a:p>
            <a:pPr indent="0" lvl="0" marL="0" rtl="0" algn="just">
              <a:lnSpc>
                <a:spcPct val="150000"/>
              </a:lnSpc>
              <a:spcBef>
                <a:spcPts val="0"/>
              </a:spcBef>
              <a:spcAft>
                <a:spcPts val="0"/>
              </a:spcAft>
              <a:buNone/>
            </a:pPr>
            <a:r>
              <a:rPr lang="en-GB" sz="1100"/>
              <a:t>4.	Mengidentifikasi fitur pembelian produk pada aplikasi Yuk Panen.</a:t>
            </a:r>
            <a:endParaRPr sz="1100"/>
          </a:p>
          <a:p>
            <a:pPr indent="-228600" lvl="0" marL="1143000" rtl="0" algn="just">
              <a:lnSpc>
                <a:spcPct val="150000"/>
              </a:lnSpc>
              <a:spcBef>
                <a:spcPts val="0"/>
              </a:spcBef>
              <a:spcAft>
                <a:spcPts val="0"/>
              </a:spcAft>
              <a:buNone/>
            </a:pPr>
            <a:r>
              <a:rPr lang="en-GB" sz="1100"/>
              <a:t>a.</a:t>
            </a:r>
            <a:r>
              <a:rPr lang="en-GB" sz="700"/>
              <a:t>   </a:t>
            </a:r>
            <a:r>
              <a:rPr lang="en-GB" sz="1100"/>
              <a:t>Pernahkah anda melakukan pembelian produk industri rumahan secara online pada aplikasi Yuk Panen?</a:t>
            </a:r>
            <a:endParaRPr sz="1100"/>
          </a:p>
          <a:p>
            <a:pPr indent="-228600" lvl="0" marL="1143000" rtl="0" algn="just">
              <a:lnSpc>
                <a:spcPct val="150000"/>
              </a:lnSpc>
              <a:spcBef>
                <a:spcPts val="0"/>
              </a:spcBef>
              <a:spcAft>
                <a:spcPts val="0"/>
              </a:spcAft>
              <a:buNone/>
            </a:pPr>
            <a:r>
              <a:rPr lang="en-GB" sz="1100"/>
              <a:t>b.</a:t>
            </a:r>
            <a:r>
              <a:rPr lang="en-GB" sz="700"/>
              <a:t>	</a:t>
            </a:r>
            <a:r>
              <a:rPr lang="en-GB" sz="1100"/>
              <a:t>Jika sudah, ceritakan pengalaman anda saat melakukan aktivitas transaksi pada aplikasi Yuk Panen, anda juga dapat menceritakan kendala apa saja yang dialami ketika melakukan transaksi.</a:t>
            </a:r>
            <a:endParaRPr sz="1100"/>
          </a:p>
          <a:p>
            <a:pPr indent="-228600" lvl="0" marL="1143000" rtl="0" algn="just">
              <a:lnSpc>
                <a:spcPct val="150000"/>
              </a:lnSpc>
              <a:spcBef>
                <a:spcPts val="0"/>
              </a:spcBef>
              <a:spcAft>
                <a:spcPts val="0"/>
              </a:spcAft>
              <a:buNone/>
            </a:pPr>
            <a:r>
              <a:rPr lang="en-GB" sz="1100"/>
              <a:t>c.</a:t>
            </a:r>
            <a:r>
              <a:rPr lang="en-GB" sz="700"/>
              <a:t>	</a:t>
            </a:r>
            <a:r>
              <a:rPr lang="en-GB" sz="1100"/>
              <a:t>Faktor apa saja yang anda pertimbangkan saat membeli suatu produk?</a:t>
            </a:r>
            <a:endParaRPr sz="1100"/>
          </a:p>
        </p:txBody>
      </p:sp>
      <p:sp>
        <p:nvSpPr>
          <p:cNvPr id="149" name="Google Shape;149;p27"/>
          <p:cNvSpPr txBox="1"/>
          <p:nvPr>
            <p:ph type="title"/>
          </p:nvPr>
        </p:nvSpPr>
        <p:spPr>
          <a:xfrm>
            <a:off x="313075" y="386850"/>
            <a:ext cx="8520600" cy="623700"/>
          </a:xfrm>
          <a:prstGeom prst="rect">
            <a:avLst/>
          </a:prstGeom>
        </p:spPr>
        <p:txBody>
          <a:bodyPr anchorCtr="0" anchor="t" bIns="91425" lIns="91425" spcFirstLastPara="1" rIns="91425" wrap="square" tIns="91425">
            <a:noAutofit/>
          </a:bodyPr>
          <a:lstStyle/>
          <a:p>
            <a:pPr indent="-381000" lvl="0" marL="269875" rtl="0" algn="l">
              <a:lnSpc>
                <a:spcPct val="115000"/>
              </a:lnSpc>
              <a:spcBef>
                <a:spcPts val="0"/>
              </a:spcBef>
              <a:spcAft>
                <a:spcPts val="0"/>
              </a:spcAft>
              <a:buSzPts val="2400"/>
              <a:buFont typeface="Comfortaa"/>
              <a:buAutoNum type="arabicPeriod"/>
            </a:pPr>
            <a:r>
              <a:rPr b="1" lang="en-GB" sz="2400">
                <a:latin typeface="Comfortaa"/>
                <a:ea typeface="Comfortaa"/>
                <a:cs typeface="Comfortaa"/>
                <a:sym typeface="Comfortaa"/>
              </a:rPr>
              <a:t>Sebelum Wawancara</a:t>
            </a:r>
            <a:endParaRPr b="1" sz="2400">
              <a:latin typeface="Comfortaa"/>
              <a:ea typeface="Comfortaa"/>
              <a:cs typeface="Comfortaa"/>
              <a:sym typeface="Comfortaa"/>
            </a:endParaRPr>
          </a:p>
          <a:p>
            <a:pPr indent="0" lvl="0" marL="0" rtl="0" algn="l">
              <a:lnSpc>
                <a:spcPct val="115000"/>
              </a:lnSpc>
              <a:spcBef>
                <a:spcPts val="0"/>
              </a:spcBef>
              <a:spcAft>
                <a:spcPts val="0"/>
              </a:spcAft>
              <a:buNone/>
            </a:pPr>
            <a:r>
              <a:rPr b="1" lang="en-GB" sz="1400">
                <a:latin typeface="Comfortaa"/>
                <a:ea typeface="Comfortaa"/>
                <a:cs typeface="Comfortaa"/>
                <a:sym typeface="Comfortaa"/>
              </a:rPr>
              <a:t>      Merumuskan Tujuan Wawancara/Riset</a:t>
            </a:r>
            <a:endParaRPr b="1" sz="14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173525" y="1425300"/>
            <a:ext cx="8787300" cy="1877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GB" sz="1100"/>
              <a:t>5.	</a:t>
            </a:r>
            <a:r>
              <a:rPr lang="en-GB" sz="1100"/>
              <a:t>Mengidentifikasi fitur barang terpopuler produk pada aplikasi Yuk Panen.</a:t>
            </a:r>
            <a:endParaRPr b="1" sz="1100">
              <a:solidFill>
                <a:srgbClr val="FF0000"/>
              </a:solidFill>
            </a:endParaRPr>
          </a:p>
          <a:p>
            <a:pPr indent="-228600" lvl="0" marL="1143000" rtl="0" algn="just">
              <a:lnSpc>
                <a:spcPct val="150000"/>
              </a:lnSpc>
              <a:spcBef>
                <a:spcPts val="0"/>
              </a:spcBef>
              <a:spcAft>
                <a:spcPts val="0"/>
              </a:spcAft>
              <a:buNone/>
            </a:pPr>
            <a:r>
              <a:rPr lang="en-GB" sz="1100"/>
              <a:t>a.</a:t>
            </a:r>
            <a:r>
              <a:rPr lang="en-GB" sz="700"/>
              <a:t>  </a:t>
            </a:r>
            <a:r>
              <a:rPr lang="en-GB" sz="1100"/>
              <a:t>Apakah anda pernah melihat daftar rating produk pada aplikasi Yuk Panen?, Jika iya, apakah menurut anda fitur tersebut membantu anda saat memilih produk?</a:t>
            </a:r>
            <a:endParaRPr sz="1100"/>
          </a:p>
          <a:p>
            <a:pPr indent="-228600" lvl="0" marL="1143000" rtl="0" algn="just">
              <a:lnSpc>
                <a:spcPct val="150000"/>
              </a:lnSpc>
              <a:spcBef>
                <a:spcPts val="0"/>
              </a:spcBef>
              <a:spcAft>
                <a:spcPts val="0"/>
              </a:spcAft>
              <a:buNone/>
            </a:pPr>
            <a:r>
              <a:rPr lang="en-GB" sz="1100"/>
              <a:t>b.</a:t>
            </a:r>
            <a:r>
              <a:rPr lang="en-GB" sz="700"/>
              <a:t>    </a:t>
            </a:r>
            <a:r>
              <a:rPr lang="en-GB" sz="1100"/>
              <a:t>Apakah anda pernah membeli produk berdasarkan rating yang ada?, Jika iya, dapat diceritakan pengalamannya. Apakah kualitas produk yang didapat sesuai dengan rating yang ada?</a:t>
            </a:r>
            <a:endParaRPr sz="1100"/>
          </a:p>
          <a:p>
            <a:pPr indent="-228600" lvl="0" marL="1143000" rtl="0" algn="just">
              <a:lnSpc>
                <a:spcPct val="150000"/>
              </a:lnSpc>
              <a:spcBef>
                <a:spcPts val="0"/>
              </a:spcBef>
              <a:spcAft>
                <a:spcPts val="0"/>
              </a:spcAft>
              <a:buNone/>
            </a:pPr>
            <a:r>
              <a:rPr lang="en-GB" sz="1100"/>
              <a:t>c.</a:t>
            </a:r>
            <a:r>
              <a:rPr lang="en-GB" sz="700"/>
              <a:t>    </a:t>
            </a:r>
            <a:r>
              <a:rPr lang="en-GB" sz="1100"/>
              <a:t>Apakah anda pernah memberikan rating terhadap produk yang anda beli pada aplikasi Yuk Panen?</a:t>
            </a:r>
            <a:endParaRPr sz="1100"/>
          </a:p>
          <a:p>
            <a:pPr indent="-228600" lvl="0" marL="1143000" rtl="0" algn="just">
              <a:lnSpc>
                <a:spcPct val="150000"/>
              </a:lnSpc>
              <a:spcBef>
                <a:spcPts val="0"/>
              </a:spcBef>
              <a:spcAft>
                <a:spcPts val="0"/>
              </a:spcAft>
              <a:buNone/>
            </a:pPr>
            <a:r>
              <a:rPr lang="en-GB" sz="1100"/>
              <a:t>d.</a:t>
            </a:r>
            <a:r>
              <a:rPr lang="en-GB" sz="700"/>
              <a:t>   </a:t>
            </a:r>
            <a:r>
              <a:rPr lang="en-GB" sz="1100"/>
              <a:t>Apakah fitur ini penting ada pada aplikasi Yuk Panen?, jika iya jelaskan alasannya.</a:t>
            </a:r>
            <a:endParaRPr>
              <a:latin typeface="Roboto"/>
              <a:ea typeface="Roboto"/>
              <a:cs typeface="Roboto"/>
              <a:sym typeface="Roboto"/>
            </a:endParaRPr>
          </a:p>
        </p:txBody>
      </p:sp>
      <p:sp>
        <p:nvSpPr>
          <p:cNvPr id="155" name="Google Shape;155;p28"/>
          <p:cNvSpPr txBox="1"/>
          <p:nvPr>
            <p:ph type="title"/>
          </p:nvPr>
        </p:nvSpPr>
        <p:spPr>
          <a:xfrm>
            <a:off x="313075" y="386850"/>
            <a:ext cx="8520600" cy="623700"/>
          </a:xfrm>
          <a:prstGeom prst="rect">
            <a:avLst/>
          </a:prstGeom>
        </p:spPr>
        <p:txBody>
          <a:bodyPr anchorCtr="0" anchor="t" bIns="91425" lIns="91425" spcFirstLastPara="1" rIns="91425" wrap="square" tIns="91425">
            <a:noAutofit/>
          </a:bodyPr>
          <a:lstStyle/>
          <a:p>
            <a:pPr indent="-381000" lvl="0" marL="269875" rtl="0" algn="l">
              <a:lnSpc>
                <a:spcPct val="115000"/>
              </a:lnSpc>
              <a:spcBef>
                <a:spcPts val="0"/>
              </a:spcBef>
              <a:spcAft>
                <a:spcPts val="0"/>
              </a:spcAft>
              <a:buSzPts val="2400"/>
              <a:buFont typeface="Comfortaa"/>
              <a:buAutoNum type="arabicPeriod"/>
            </a:pPr>
            <a:r>
              <a:rPr b="1" lang="en-GB" sz="2400">
                <a:latin typeface="Comfortaa"/>
                <a:ea typeface="Comfortaa"/>
                <a:cs typeface="Comfortaa"/>
                <a:sym typeface="Comfortaa"/>
              </a:rPr>
              <a:t>Sebelum Wawancara</a:t>
            </a:r>
            <a:endParaRPr b="1" sz="2400">
              <a:latin typeface="Comfortaa"/>
              <a:ea typeface="Comfortaa"/>
              <a:cs typeface="Comfortaa"/>
              <a:sym typeface="Comfortaa"/>
            </a:endParaRPr>
          </a:p>
          <a:p>
            <a:pPr indent="0" lvl="0" marL="0" rtl="0" algn="l">
              <a:lnSpc>
                <a:spcPct val="115000"/>
              </a:lnSpc>
              <a:spcBef>
                <a:spcPts val="0"/>
              </a:spcBef>
              <a:spcAft>
                <a:spcPts val="0"/>
              </a:spcAft>
              <a:buNone/>
            </a:pPr>
            <a:r>
              <a:rPr b="1" lang="en-GB" sz="1400">
                <a:latin typeface="Comfortaa"/>
                <a:ea typeface="Comfortaa"/>
                <a:cs typeface="Comfortaa"/>
                <a:sym typeface="Comfortaa"/>
              </a:rPr>
              <a:t>      Merumuskan Tujuan Wawancara/Riset</a:t>
            </a:r>
            <a:endParaRPr b="1" sz="1400">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
        <p:nvSpPr>
          <p:cNvPr id="161" name="Google Shape;161;p29"/>
          <p:cNvSpPr txBox="1"/>
          <p:nvPr/>
        </p:nvSpPr>
        <p:spPr>
          <a:xfrm>
            <a:off x="198300" y="1437700"/>
            <a:ext cx="8762700" cy="398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AutoNum type="arabicPeriod"/>
            </a:pPr>
            <a:r>
              <a:rPr b="1" lang="en-GB" sz="1100"/>
              <a:t>Hasil Wawancara Narasumber 1</a:t>
            </a:r>
            <a:br>
              <a:rPr lang="en-GB" sz="1100"/>
            </a:br>
            <a:r>
              <a:rPr b="1" lang="en-GB" sz="1100"/>
              <a:t>Profil Singkat:</a:t>
            </a:r>
            <a:endParaRPr sz="1100"/>
          </a:p>
          <a:p>
            <a:pPr indent="359999" lvl="0" marL="450000" rtl="0" algn="l">
              <a:lnSpc>
                <a:spcPct val="115000"/>
              </a:lnSpc>
              <a:spcBef>
                <a:spcPts val="0"/>
              </a:spcBef>
              <a:spcAft>
                <a:spcPts val="0"/>
              </a:spcAft>
              <a:buNone/>
            </a:pPr>
            <a:r>
              <a:rPr lang="en-GB" sz="900"/>
              <a:t>(meliputi jenis kelamin, umur, kesibukan sehari-hari, pekerjaan, kebiasaan menggunakan internet, kebutuhan terhadap aplikasi).</a:t>
            </a:r>
            <a:endParaRPr sz="900"/>
          </a:p>
          <a:p>
            <a:pPr indent="359999" lvl="0" marL="450000" rtl="0" algn="just">
              <a:lnSpc>
                <a:spcPct val="115000"/>
              </a:lnSpc>
              <a:spcBef>
                <a:spcPts val="0"/>
              </a:spcBef>
              <a:spcAft>
                <a:spcPts val="0"/>
              </a:spcAft>
              <a:buNone/>
            </a:pPr>
            <a:r>
              <a:rPr lang="en-GB" sz="1100"/>
              <a:t>Bu Ayu (Wanita paruh baya berumur 27 tahun) adalah wanita yang sangat optimis dengan perkembangan teknologi saat ini, ia ingin menjadi salah satu orang sukses dalam hal berwirausaha. Bu Ayu bercerita, ingin sekali memperkenalkan produk miliknya dan memperjual belikannya melalui marketplace online Bu Ayu masih sedikit up to date tentang dunia internet tetapi dia masih bisa mengoperasikan beberapa aplikasi karena Bu Ayu mengerti bagaimana cara menggunakan smartphone.</a:t>
            </a:r>
            <a:endParaRPr sz="1100"/>
          </a:p>
          <a:p>
            <a:pPr indent="457200" lvl="0" marL="0" rtl="0" algn="l">
              <a:lnSpc>
                <a:spcPct val="115000"/>
              </a:lnSpc>
              <a:spcBef>
                <a:spcPts val="0"/>
              </a:spcBef>
              <a:spcAft>
                <a:spcPts val="0"/>
              </a:spcAft>
              <a:buNone/>
            </a:pPr>
            <a:r>
              <a:t/>
            </a:r>
            <a:endParaRPr sz="900"/>
          </a:p>
          <a:p>
            <a:pPr indent="0" lvl="0" marL="0" rtl="0" algn="just">
              <a:lnSpc>
                <a:spcPct val="115000"/>
              </a:lnSpc>
              <a:spcBef>
                <a:spcPts val="0"/>
              </a:spcBef>
              <a:spcAft>
                <a:spcPts val="0"/>
              </a:spcAft>
              <a:buNone/>
            </a:pPr>
            <a:r>
              <a:rPr lang="en-GB" sz="1100"/>
              <a:t>	</a:t>
            </a:r>
            <a:r>
              <a:rPr b="1" lang="en-GB" sz="1100"/>
              <a:t>Tanggal Wawancara : 17 April 2022</a:t>
            </a:r>
            <a:endParaRPr b="1"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Apakah narasumber pernah memakai aplikasi tersebut? Jika iya, berapa lama?</a:t>
            </a:r>
            <a:endParaRPr b="1" sz="1100"/>
          </a:p>
          <a:p>
            <a:pPr indent="0" lvl="0" marL="0" rtl="0" algn="just">
              <a:lnSpc>
                <a:spcPct val="115000"/>
              </a:lnSpc>
              <a:spcBef>
                <a:spcPts val="0"/>
              </a:spcBef>
              <a:spcAft>
                <a:spcPts val="0"/>
              </a:spcAft>
              <a:buNone/>
            </a:pPr>
            <a:r>
              <a:rPr lang="en-GB" sz="1100"/>
              <a:t>	Sudah pernah menggunakan, kurang lebih 8 bulan. </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1 : </a:t>
            </a:r>
            <a:br>
              <a:rPr lang="en-GB" sz="1100"/>
            </a:br>
            <a:r>
              <a:rPr lang="en-GB" sz="1100"/>
              <a:t>	Jawaban Narasumber :</a:t>
            </a:r>
            <a:endParaRPr sz="1100"/>
          </a:p>
          <a:p>
            <a:pPr indent="0" lvl="0" marL="457200" rtl="0" algn="just">
              <a:lnSpc>
                <a:spcPct val="115000"/>
              </a:lnSpc>
              <a:spcBef>
                <a:spcPts val="0"/>
              </a:spcBef>
              <a:spcAft>
                <a:spcPts val="0"/>
              </a:spcAft>
              <a:buNone/>
            </a:pPr>
            <a:r>
              <a:rPr lang="en-GB" sz="1100"/>
              <a:t>Pernah, saya menjual produk yang saya miliki. Menurut saya dengan adanya sebuah aplikasi untuk menjual secara online membuat saya lebih fleksibel dan menghemat waktu. Dikarenakan saat melakukan aktivitas  tersebut saya hanya perlu dengan sekali klik saja. Dan pemasukan saya lebih menguntungkan daripada menjual secara offline.</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86750" y="1375725"/>
            <a:ext cx="8973300" cy="33210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2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saya pernah melihat iklan pada aplikasi Yuk Panen. Pada iklan tersebut membuat saya tertarik untuk mengunjungi toko tersebut. Hampir pernah dikarenakan iklan tersebut sangat menarik bagi saya.</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3 :</a:t>
            </a:r>
            <a:br>
              <a:rPr lang="en-GB" sz="1100"/>
            </a:br>
            <a:r>
              <a:rPr lang="en-GB" sz="1100"/>
              <a:t>	Jawaban Narasumber : </a:t>
            </a:r>
            <a:endParaRPr sz="1100"/>
          </a:p>
          <a:p>
            <a:pPr indent="0" lvl="0" marL="457200" rtl="0" algn="just">
              <a:lnSpc>
                <a:spcPct val="115000"/>
              </a:lnSpc>
              <a:spcBef>
                <a:spcPts val="0"/>
              </a:spcBef>
              <a:spcAft>
                <a:spcPts val="0"/>
              </a:spcAft>
              <a:buNone/>
            </a:pPr>
            <a:r>
              <a:rPr lang="en-GB" sz="1100"/>
              <a:t>Pernah</a:t>
            </a:r>
            <a:endParaRPr sz="1100"/>
          </a:p>
          <a:p>
            <a:pPr indent="0" lvl="0" marL="457200" rtl="0" algn="just">
              <a:lnSpc>
                <a:spcPct val="115000"/>
              </a:lnSpc>
              <a:spcBef>
                <a:spcPts val="0"/>
              </a:spcBef>
              <a:spcAft>
                <a:spcPts val="0"/>
              </a:spcAft>
              <a:buNone/>
            </a:pPr>
            <a:r>
              <a:rPr lang="en-GB" sz="1100"/>
              <a:t>Untuk registrasi mudah dilakukan cara registrasi pun sangat familiar bagi saya dikarenakan seperti registrasi pada aplikasi pada umumnya. </a:t>
            </a:r>
            <a:endParaRPr sz="1100"/>
          </a:p>
          <a:p>
            <a:pPr indent="0" lvl="0" marL="457200" rtl="0" algn="just">
              <a:lnSpc>
                <a:spcPct val="115000"/>
              </a:lnSpc>
              <a:spcBef>
                <a:spcPts val="0"/>
              </a:spcBef>
              <a:spcAft>
                <a:spcPts val="0"/>
              </a:spcAft>
              <a:buNone/>
            </a:pPr>
            <a:r>
              <a:rPr lang="en-GB" sz="1100"/>
              <a:t>Saya harus mencantumkan informasi lengkap untuk produk yang akan saya jual dikarenakan informasi yang lengkap memudahkan untuk menarik perhatian bagi pembeli. </a:t>
            </a:r>
            <a:endParaRPr sz="1100"/>
          </a:p>
          <a:p>
            <a:pPr indent="0" lvl="0" marL="457200" rtl="0" algn="just">
              <a:lnSpc>
                <a:spcPct val="115000"/>
              </a:lnSpc>
              <a:spcBef>
                <a:spcPts val="0"/>
              </a:spcBef>
              <a:spcAft>
                <a:spcPts val="0"/>
              </a:spcAft>
              <a:buNone/>
            </a:pPr>
            <a:r>
              <a:rPr lang="en-GB" sz="1100"/>
              <a:t>Untuk menarik perhatian pembeli saya memiliki strategi dengan memberikan foto produk yang paling menarik agar pembeli merasa produk inilah paling bagus diantara lain.</a:t>
            </a:r>
            <a:endParaRPr sz="1100"/>
          </a:p>
          <a:p>
            <a:pPr indent="0" lvl="0" marL="457200" rtl="0" algn="just">
              <a:lnSpc>
                <a:spcPct val="115000"/>
              </a:lnSpc>
              <a:spcBef>
                <a:spcPts val="0"/>
              </a:spcBef>
              <a:spcAft>
                <a:spcPts val="0"/>
              </a:spcAft>
              <a:buNone/>
            </a:pPr>
            <a:r>
              <a:t/>
            </a:r>
            <a:endParaRPr sz="1100"/>
          </a:p>
          <a:p>
            <a:pPr indent="0" lvl="0" marL="0" rtl="0" algn="l">
              <a:spcBef>
                <a:spcPts val="0"/>
              </a:spcBef>
              <a:spcAft>
                <a:spcPts val="0"/>
              </a:spcAft>
              <a:buNone/>
            </a:pPr>
            <a:r>
              <a:t/>
            </a:r>
            <a:endParaRPr>
              <a:latin typeface="Roboto"/>
              <a:ea typeface="Roboto"/>
              <a:cs typeface="Roboto"/>
              <a:sym typeface="Roboto"/>
            </a:endParaRPr>
          </a:p>
        </p:txBody>
      </p:sp>
      <p:sp>
        <p:nvSpPr>
          <p:cNvPr id="167" name="Google Shape;167;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nvSpPr>
        <p:spPr>
          <a:xfrm>
            <a:off x="86750" y="1375725"/>
            <a:ext cx="8973300" cy="24957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4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Memakai aplikasi Yuk Panen ini sangat bermacam macam fitur nya seperti saya dapat menemukan fitur pencarian barang, pencarian barang berdasarkan rating bahkan saya dapat melihat barang berdasarkan harga termurah sampai termahal dan ini sangat membantu saya dalam hal memilih produk yang akan saya beli. Dengan fitur tersebut membuat saya mudah untuk menentukan suatu barang yang akan saya beli seperti berdasarkan rating, dan harga.</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5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Fitur tersebut sangat membantu saya. Rating menampilkan kualitas barang tersebut, apabila rating barang tinggi maka barang tersebut paling laku di antara barang lain dan produk yang saya dapat sesuai dengan rating tersebut. Fitur ini sangat penting karena kita tidak perlu mencari satu satu produk secara acak.</a:t>
            </a:r>
            <a:endParaRPr>
              <a:latin typeface="Roboto"/>
              <a:ea typeface="Roboto"/>
              <a:cs typeface="Roboto"/>
              <a:sym typeface="Roboto"/>
            </a:endParaRPr>
          </a:p>
        </p:txBody>
      </p:sp>
      <p:sp>
        <p:nvSpPr>
          <p:cNvPr id="173" name="Google Shape;173;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186675" y="1950750"/>
            <a:ext cx="4044300" cy="1242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GB" sz="3300">
                <a:solidFill>
                  <a:srgbClr val="D9D2E9"/>
                </a:solidFill>
                <a:latin typeface="Comfortaa"/>
                <a:ea typeface="Comfortaa"/>
                <a:cs typeface="Comfortaa"/>
                <a:sym typeface="Comfortaa"/>
              </a:rPr>
              <a:t>Anggota </a:t>
            </a:r>
            <a:endParaRPr b="1" sz="3300">
              <a:solidFill>
                <a:srgbClr val="D9D2E9"/>
              </a:solidFill>
              <a:latin typeface="Comfortaa"/>
              <a:ea typeface="Comfortaa"/>
              <a:cs typeface="Comfortaa"/>
              <a:sym typeface="Comfortaa"/>
            </a:endParaRPr>
          </a:p>
          <a:p>
            <a:pPr indent="0" lvl="0" marL="0" rtl="0" algn="ctr">
              <a:lnSpc>
                <a:spcPct val="115000"/>
              </a:lnSpc>
              <a:spcBef>
                <a:spcPts val="0"/>
              </a:spcBef>
              <a:spcAft>
                <a:spcPts val="0"/>
              </a:spcAft>
              <a:buSzPts val="990"/>
              <a:buNone/>
            </a:pPr>
            <a:r>
              <a:rPr b="1" lang="en-GB" sz="3300">
                <a:solidFill>
                  <a:srgbClr val="D9D2E9"/>
                </a:solidFill>
                <a:latin typeface="Comfortaa"/>
                <a:ea typeface="Comfortaa"/>
                <a:cs typeface="Comfortaa"/>
                <a:sym typeface="Comfortaa"/>
              </a:rPr>
              <a:t>Kelompok 2</a:t>
            </a:r>
            <a:endParaRPr b="1" sz="4830">
              <a:solidFill>
                <a:srgbClr val="D9D2E9"/>
              </a:solidFill>
              <a:latin typeface="Comfortaa"/>
              <a:ea typeface="Comfortaa"/>
              <a:cs typeface="Comfortaa"/>
              <a:sym typeface="Comfortaa"/>
            </a:endParaRPr>
          </a:p>
        </p:txBody>
      </p:sp>
      <p:sp>
        <p:nvSpPr>
          <p:cNvPr id="72" name="Google Shape;72;p14"/>
          <p:cNvSpPr txBox="1"/>
          <p:nvPr>
            <p:ph idx="1" type="body"/>
          </p:nvPr>
        </p:nvSpPr>
        <p:spPr>
          <a:xfrm>
            <a:off x="4572000" y="1950750"/>
            <a:ext cx="4242300" cy="1360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475">
                <a:solidFill>
                  <a:srgbClr val="000000"/>
                </a:solidFill>
                <a:latin typeface="Arial"/>
                <a:ea typeface="Arial"/>
                <a:cs typeface="Arial"/>
                <a:sym typeface="Arial"/>
              </a:rPr>
              <a:t>Imam Galih Setiono 		(190411100024)</a:t>
            </a:r>
            <a:endParaRPr sz="147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475">
                <a:solidFill>
                  <a:srgbClr val="000000"/>
                </a:solidFill>
                <a:latin typeface="Arial"/>
                <a:ea typeface="Arial"/>
                <a:cs typeface="Arial"/>
                <a:sym typeface="Arial"/>
              </a:rPr>
              <a:t>M. Al-Fayed Mada F.		(190411100033)</a:t>
            </a:r>
            <a:endParaRPr sz="147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475">
                <a:solidFill>
                  <a:srgbClr val="000000"/>
                </a:solidFill>
                <a:latin typeface="Arial"/>
                <a:ea typeface="Arial"/>
                <a:cs typeface="Arial"/>
                <a:sym typeface="Arial"/>
              </a:rPr>
              <a:t>M. Dicky Febriansyah 	(190411100063)</a:t>
            </a:r>
            <a:endParaRPr sz="147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475">
                <a:solidFill>
                  <a:srgbClr val="000000"/>
                </a:solidFill>
                <a:latin typeface="Arial"/>
                <a:ea typeface="Arial"/>
                <a:cs typeface="Arial"/>
                <a:sym typeface="Arial"/>
              </a:rPr>
              <a:t>Wisnu Anggara P. 		(190411100153)</a:t>
            </a:r>
            <a:endParaRPr sz="147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GB" sz="1475">
                <a:solidFill>
                  <a:srgbClr val="000000"/>
                </a:solidFill>
                <a:latin typeface="Arial"/>
                <a:ea typeface="Arial"/>
                <a:cs typeface="Arial"/>
                <a:sym typeface="Arial"/>
              </a:rPr>
              <a:t>Hasna Fayza Prasanti 	(190411100001)</a:t>
            </a:r>
            <a:endParaRPr sz="1729">
              <a:solidFill>
                <a:srgbClr val="000000"/>
              </a:solidFill>
              <a:latin typeface="Arial"/>
              <a:ea typeface="Arial"/>
              <a:cs typeface="Arial"/>
              <a:sym typeface="Arial"/>
            </a:endParaRPr>
          </a:p>
          <a:p>
            <a:pPr indent="0" lvl="0" marL="0" rtl="0" algn="l">
              <a:lnSpc>
                <a:spcPct val="95000"/>
              </a:lnSpc>
              <a:spcBef>
                <a:spcPts val="0"/>
              </a:spcBef>
              <a:spcAft>
                <a:spcPts val="1200"/>
              </a:spcAft>
              <a:buSzPts val="935"/>
              <a:buNone/>
            </a:pPr>
            <a:r>
              <a:t/>
            </a:r>
            <a:endParaRPr sz="164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nvSpPr>
        <p:spPr>
          <a:xfrm>
            <a:off x="86750" y="1375725"/>
            <a:ext cx="8973300" cy="371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100"/>
              <a:t>2</a:t>
            </a:r>
            <a:r>
              <a:rPr b="1" lang="en-GB" sz="1100"/>
              <a:t>. 	Hasil Wawancara Narasumber 2</a:t>
            </a:r>
            <a:br>
              <a:rPr lang="en-GB" sz="1100"/>
            </a:br>
            <a:r>
              <a:rPr lang="en-GB" sz="1100"/>
              <a:t>	</a:t>
            </a:r>
            <a:r>
              <a:rPr b="1" lang="en-GB" sz="1100"/>
              <a:t>Profil Singkat:</a:t>
            </a:r>
            <a:endParaRPr sz="1100"/>
          </a:p>
          <a:p>
            <a:pPr indent="352799" lvl="0" marL="457200" rtl="0" algn="just">
              <a:lnSpc>
                <a:spcPct val="115000"/>
              </a:lnSpc>
              <a:spcBef>
                <a:spcPts val="0"/>
              </a:spcBef>
              <a:spcAft>
                <a:spcPts val="0"/>
              </a:spcAft>
              <a:buNone/>
            </a:pPr>
            <a:r>
              <a:rPr lang="en-GB" sz="1100"/>
              <a:t>Siska merupakan seorang ibu rumah tangga berusia 25, ia merupakan seorang yang konsumtif dan sering melakukan pembelian barang secara online melalui marketplace. Untuk masalah pembelian produk berupa olahan makanan produksi industri rumahan ia memilih aplikasi Yuk Panen sebagai tempat untuk mencari dan membeli produk yang ia inginkan.</a:t>
            </a:r>
            <a:endParaRPr sz="1100"/>
          </a:p>
          <a:p>
            <a:pPr indent="0" lvl="0" marL="0" rtl="0" algn="just">
              <a:lnSpc>
                <a:spcPct val="115000"/>
              </a:lnSpc>
              <a:spcBef>
                <a:spcPts val="0"/>
              </a:spcBef>
              <a:spcAft>
                <a:spcPts val="0"/>
              </a:spcAft>
              <a:buNone/>
            </a:pPr>
            <a:r>
              <a:t/>
            </a:r>
            <a:endParaRPr sz="1100"/>
          </a:p>
          <a:p>
            <a:pPr indent="0" lvl="0" marL="450000" rtl="0" algn="just">
              <a:lnSpc>
                <a:spcPct val="115000"/>
              </a:lnSpc>
              <a:spcBef>
                <a:spcPts val="0"/>
              </a:spcBef>
              <a:spcAft>
                <a:spcPts val="0"/>
              </a:spcAft>
              <a:buNone/>
            </a:pPr>
            <a:r>
              <a:rPr b="1" lang="en-GB" sz="1100"/>
              <a:t>Tanggal Wawancara : 19 April 2022</a:t>
            </a:r>
            <a:endParaRPr b="1"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Apakah narasumber pernah memakai aplikasi tersebut? Jika iya, berapa lama?</a:t>
            </a:r>
            <a:endParaRPr sz="1100"/>
          </a:p>
          <a:p>
            <a:pPr indent="0" lvl="0" marL="0" rtl="0" algn="just">
              <a:lnSpc>
                <a:spcPct val="115000"/>
              </a:lnSpc>
              <a:spcBef>
                <a:spcPts val="0"/>
              </a:spcBef>
              <a:spcAft>
                <a:spcPts val="0"/>
              </a:spcAft>
              <a:buNone/>
            </a:pPr>
            <a:r>
              <a:rPr lang="en-GB" sz="1100"/>
              <a:t>	</a:t>
            </a:r>
            <a:endParaRPr sz="1100"/>
          </a:p>
          <a:p>
            <a:pPr indent="0" lvl="0" marL="0" rtl="0" algn="just">
              <a:lnSpc>
                <a:spcPct val="115000"/>
              </a:lnSpc>
              <a:spcBef>
                <a:spcPts val="0"/>
              </a:spcBef>
              <a:spcAft>
                <a:spcPts val="0"/>
              </a:spcAft>
              <a:buNone/>
            </a:pPr>
            <a:r>
              <a:rPr lang="en-GB" sz="1100"/>
              <a:t>	</a:t>
            </a:r>
            <a:r>
              <a:rPr b="1" lang="en-GB" sz="1100"/>
              <a:t>Pertanyaan 1 :</a:t>
            </a:r>
            <a:br>
              <a:rPr lang="en-GB" sz="1100"/>
            </a:br>
            <a:r>
              <a:rPr lang="en-GB" sz="1100"/>
              <a:t>	Jawaban Narasumber : Sudah menggunakan sekitar 3 bulan.</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2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Sangat membantu dalam hal memilih barang mudah dilakukan dan mudah untuk mendapatkan hasil barang yang ingin dicari. Fitur ini sudah cukup baik dan berjalan dengan sebagaimana digunakan.</a:t>
            </a:r>
            <a:endParaRPr sz="1100"/>
          </a:p>
          <a:p>
            <a:pPr indent="0" lvl="0" marL="0" rtl="0" algn="l">
              <a:spcBef>
                <a:spcPts val="0"/>
              </a:spcBef>
              <a:spcAft>
                <a:spcPts val="0"/>
              </a:spcAft>
              <a:buNone/>
            </a:pPr>
            <a:r>
              <a:t/>
            </a:r>
            <a:endParaRPr>
              <a:latin typeface="Roboto"/>
              <a:ea typeface="Roboto"/>
              <a:cs typeface="Roboto"/>
              <a:sym typeface="Roboto"/>
            </a:endParaRPr>
          </a:p>
        </p:txBody>
      </p:sp>
      <p:sp>
        <p:nvSpPr>
          <p:cNvPr id="179" name="Google Shape;179;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nvSpPr>
        <p:spPr>
          <a:xfrm>
            <a:off x="86750" y="1375725"/>
            <a:ext cx="8973300" cy="33210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3 :</a:t>
            </a:r>
            <a:br>
              <a:rPr lang="en-GB" sz="1100"/>
            </a:br>
            <a:r>
              <a:rPr lang="en-GB" sz="1100"/>
              <a:t>	Jawaban Narasumber : </a:t>
            </a:r>
            <a:endParaRPr sz="1100"/>
          </a:p>
          <a:p>
            <a:pPr indent="0" lvl="0" marL="457200" rtl="0" algn="just">
              <a:lnSpc>
                <a:spcPct val="115000"/>
              </a:lnSpc>
              <a:spcBef>
                <a:spcPts val="0"/>
              </a:spcBef>
              <a:spcAft>
                <a:spcPts val="0"/>
              </a:spcAft>
              <a:buNone/>
            </a:pPr>
            <a:r>
              <a:rPr lang="en-GB" sz="1100"/>
              <a:t>Pernah, sangat bagus dan menarik adanya fitur tersebut dapat membantu pemilik toko agar produk yang dipasang lebih banyak dilihat oleh orang lain dan membuat saya mengunjungi produk tersebut. Bahkan saya pernah membeli suatu produk hanya karena melihat produk tersebut.</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4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Belum pernah.</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5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membantu bagi saya saat memilih produk. Membeli produk berdasarkan rating juga membantu saya untuk memilih barang mana yang berkualitas dari segi banyak terjual. Saya juga pernah memberikan rating pada produk yang saya beri agar pembeli lain mengerti produk ini seperti apa. Fitur ini sangat penting karena termasuk fitur inti dari suatu marketplace. </a:t>
            </a:r>
            <a:endParaRPr b="1" sz="1100"/>
          </a:p>
          <a:p>
            <a:pPr indent="0" lvl="0" marL="0" rtl="0" algn="l">
              <a:spcBef>
                <a:spcPts val="0"/>
              </a:spcBef>
              <a:spcAft>
                <a:spcPts val="0"/>
              </a:spcAft>
              <a:buNone/>
            </a:pPr>
            <a:r>
              <a:t/>
            </a:r>
            <a:endParaRPr>
              <a:latin typeface="Roboto"/>
              <a:ea typeface="Roboto"/>
              <a:cs typeface="Roboto"/>
              <a:sym typeface="Roboto"/>
            </a:endParaRPr>
          </a:p>
        </p:txBody>
      </p:sp>
      <p:sp>
        <p:nvSpPr>
          <p:cNvPr id="185" name="Google Shape;185;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198300" y="1412925"/>
            <a:ext cx="8787300" cy="385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100"/>
              <a:t>3.	Hasil wawancara narasumber 3</a:t>
            </a:r>
            <a:endParaRPr b="1" sz="1100"/>
          </a:p>
          <a:p>
            <a:pPr indent="0" lvl="0" marL="457200" rtl="0" algn="just">
              <a:lnSpc>
                <a:spcPct val="115000"/>
              </a:lnSpc>
              <a:spcBef>
                <a:spcPts val="0"/>
              </a:spcBef>
              <a:spcAft>
                <a:spcPts val="0"/>
              </a:spcAft>
              <a:buNone/>
            </a:pPr>
            <a:r>
              <a:rPr b="1" lang="en-GB" sz="1100"/>
              <a:t>Profil singkat :</a:t>
            </a:r>
            <a:endParaRPr b="1" sz="1100"/>
          </a:p>
          <a:p>
            <a:pPr indent="352799" lvl="0" marL="457200" rtl="0" algn="just">
              <a:lnSpc>
                <a:spcPct val="115000"/>
              </a:lnSpc>
              <a:spcBef>
                <a:spcPts val="0"/>
              </a:spcBef>
              <a:spcAft>
                <a:spcPts val="0"/>
              </a:spcAft>
              <a:buNone/>
            </a:pPr>
            <a:r>
              <a:rPr lang="en-GB" sz="1100"/>
              <a:t>Ibu Suhartini merupakan seorang ibu rumah tangga berusia 47 tahun dan juga seorang penggelut usaha kecil rumahan yang berfokus pada produk olahan singkong, ia kerap kali memasarkan dan mendistribusikan produknya pada tempat wisata terdekat, namun dikarenakan adanya pandemi penjualan secara offline kurang menguntungkan bahkan bisa dibilang rugi. Sejak saat itu Ibu Suhartini mulai memilih memasarkan produknya secara online melalui aplikasi Yuk Panen. </a:t>
            </a:r>
            <a:endParaRPr sz="1100"/>
          </a:p>
          <a:p>
            <a:pPr indent="0" lvl="0" marL="457200" rtl="0" algn="just">
              <a:lnSpc>
                <a:spcPct val="115000"/>
              </a:lnSpc>
              <a:spcBef>
                <a:spcPts val="0"/>
              </a:spcBef>
              <a:spcAft>
                <a:spcPts val="0"/>
              </a:spcAft>
              <a:buNone/>
            </a:pPr>
            <a:r>
              <a:t/>
            </a:r>
            <a:endParaRPr sz="1100"/>
          </a:p>
          <a:p>
            <a:pPr indent="0" lvl="0" marL="450000" rtl="0" algn="just">
              <a:lnSpc>
                <a:spcPct val="115000"/>
              </a:lnSpc>
              <a:spcBef>
                <a:spcPts val="0"/>
              </a:spcBef>
              <a:spcAft>
                <a:spcPts val="0"/>
              </a:spcAft>
              <a:buNone/>
            </a:pPr>
            <a:r>
              <a:rPr b="1" lang="en-GB" sz="1100"/>
              <a:t>Tanggal Wawancara : 22 April 2022</a:t>
            </a:r>
            <a:endParaRPr b="1"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Apakah narasumber pernah memakai aplikasi tersebut? Jika iya, berapa lama?</a:t>
            </a:r>
            <a:endParaRPr sz="1100"/>
          </a:p>
          <a:p>
            <a:pPr indent="0" lvl="0" marL="0" rtl="0" algn="just">
              <a:lnSpc>
                <a:spcPct val="115000"/>
              </a:lnSpc>
              <a:spcBef>
                <a:spcPts val="0"/>
              </a:spcBef>
              <a:spcAft>
                <a:spcPts val="0"/>
              </a:spcAft>
              <a:buNone/>
            </a:pPr>
            <a:r>
              <a:rPr lang="en-GB" sz="1100"/>
              <a:t>	Pernah, kurang lebih 1 bulan.</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1 :</a:t>
            </a:r>
            <a:br>
              <a:rPr lang="en-GB" sz="1100"/>
            </a:br>
            <a:r>
              <a:rPr lang="en-GB" sz="1100"/>
              <a:t>	Jawaban Narasumber :</a:t>
            </a:r>
            <a:endParaRPr sz="1100"/>
          </a:p>
          <a:p>
            <a:pPr indent="0" lvl="0" marL="457200" rtl="0" algn="just">
              <a:lnSpc>
                <a:spcPct val="115000"/>
              </a:lnSpc>
              <a:spcBef>
                <a:spcPts val="0"/>
              </a:spcBef>
              <a:spcAft>
                <a:spcPts val="0"/>
              </a:spcAft>
              <a:buNone/>
            </a:pPr>
            <a:r>
              <a:rPr lang="en-GB" sz="1100"/>
              <a:t>Pernah, fitur ini membantu dan memudahkan saya untuk mencari produk yang akan saya beli, menurut saya fitur pencarian sudah sesuai dan mudah digunakan bagi pengguna baru seperti saya. </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endParaRPr>
              <a:latin typeface="Roboto"/>
              <a:ea typeface="Roboto"/>
              <a:cs typeface="Roboto"/>
              <a:sym typeface="Roboto"/>
            </a:endParaRPr>
          </a:p>
        </p:txBody>
      </p:sp>
      <p:sp>
        <p:nvSpPr>
          <p:cNvPr id="191" name="Google Shape;191;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nvSpPr>
        <p:spPr>
          <a:xfrm>
            <a:off x="198300" y="1412925"/>
            <a:ext cx="8787300" cy="36642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2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Ya, saya pernah melihat iklan promosi aplikasi Yuk Panen. Saya tertarik untuk mengunjungi toko sebab produk yang ditawarkan beragam dan saya pernah membeli produk yang diiklankan.</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3 :</a:t>
            </a:r>
            <a:br>
              <a:rPr lang="en-GB" sz="1100"/>
            </a:br>
            <a:r>
              <a:rPr lang="en-GB" sz="1100"/>
              <a:t>	Jawaban Narasumber :</a:t>
            </a:r>
            <a:endParaRPr sz="1100"/>
          </a:p>
          <a:p>
            <a:pPr indent="0" lvl="0" marL="457200" rtl="0" algn="just">
              <a:lnSpc>
                <a:spcPct val="115000"/>
              </a:lnSpc>
              <a:spcBef>
                <a:spcPts val="0"/>
              </a:spcBef>
              <a:spcAft>
                <a:spcPts val="0"/>
              </a:spcAft>
              <a:buNone/>
            </a:pPr>
            <a:r>
              <a:rPr lang="en-GB" sz="1100"/>
              <a:t>Pernah, registrasi sangat mudah dan prosesnya hampir sama dengan aplikasi lainnya. Saat memposting produk saya mencantumkan gambar dan keterangan seperti nama, harga, manfaat, dan berat produk sehingga pembeli dapat memastikan produk sebelum membelinya.</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4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proses transaksi tidak membutuhkan waktu yang lama. Sebelum memutuskan untuk membeli produk, saya mempertimbangkan faktor kualitas dan harga pada produk.</a:t>
            </a:r>
            <a:endParaRPr sz="1100"/>
          </a:p>
          <a:p>
            <a:pPr indent="0" lvl="0" marL="0" rtl="0" algn="just">
              <a:lnSpc>
                <a:spcPct val="115000"/>
              </a:lnSpc>
              <a:spcBef>
                <a:spcPts val="0"/>
              </a:spcBef>
              <a:spcAft>
                <a:spcPts val="0"/>
              </a:spcAft>
              <a:buNone/>
            </a:pPr>
            <a:r>
              <a:t/>
            </a:r>
            <a:endParaRPr b="1"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endParaRPr>
              <a:latin typeface="Roboto"/>
              <a:ea typeface="Roboto"/>
              <a:cs typeface="Roboto"/>
              <a:sym typeface="Roboto"/>
            </a:endParaRPr>
          </a:p>
        </p:txBody>
      </p:sp>
      <p:sp>
        <p:nvSpPr>
          <p:cNvPr id="197" name="Google Shape;197;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nvSpPr>
        <p:spPr>
          <a:xfrm>
            <a:off x="198300" y="1412925"/>
            <a:ext cx="8787300" cy="13275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5 :</a:t>
            </a:r>
            <a:endParaRPr b="1" sz="1100"/>
          </a:p>
          <a:p>
            <a:pPr indent="0" lvl="0" marL="0" rtl="0" algn="just">
              <a:lnSpc>
                <a:spcPct val="115000"/>
              </a:lnSpc>
              <a:spcBef>
                <a:spcPts val="0"/>
              </a:spcBef>
              <a:spcAft>
                <a:spcPts val="0"/>
              </a:spcAft>
              <a:buNone/>
            </a:pPr>
            <a:r>
              <a:rPr lang="en-GB" sz="1100"/>
              <a:t>	Jawaban Narasumber : </a:t>
            </a:r>
            <a:endParaRPr sz="1100"/>
          </a:p>
          <a:p>
            <a:pPr indent="0" lvl="0" marL="457200" rtl="0" algn="just">
              <a:lnSpc>
                <a:spcPct val="115000"/>
              </a:lnSpc>
              <a:spcBef>
                <a:spcPts val="0"/>
              </a:spcBef>
              <a:spcAft>
                <a:spcPts val="0"/>
              </a:spcAft>
              <a:buNone/>
            </a:pPr>
            <a:r>
              <a:rPr lang="en-GB" sz="1100"/>
              <a:t>Pernah, fitur rating memudahkan pengguna untuk melihat kualitas produk sebelum memutuskan untuk membelinya. Tidak, saya membeli produk berdasar apa yang sedang saya butuhkan namun saya melihat fitur rating untuk memutuskan akan membelinya atau tidak. Ya, saya pernah memberikan rating terhadap produk yang saya beli sebab produk sesuai dengan yang ada pada postingan. Menurut saya fitur ini penting karena selain memudahkan pengguna, juga dapat menguntungkan penjual.</a:t>
            </a:r>
            <a:endParaRPr b="1" sz="1100"/>
          </a:p>
        </p:txBody>
      </p:sp>
      <p:sp>
        <p:nvSpPr>
          <p:cNvPr id="203" name="Google Shape;203;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nvSpPr>
        <p:spPr>
          <a:xfrm>
            <a:off x="259500" y="1348075"/>
            <a:ext cx="8625000" cy="366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100"/>
              <a:t>4.	</a:t>
            </a:r>
            <a:r>
              <a:rPr b="1" lang="en-GB" sz="1100"/>
              <a:t>Hasil wawancara narasumber 4</a:t>
            </a:r>
            <a:endParaRPr b="1" sz="1100"/>
          </a:p>
          <a:p>
            <a:pPr indent="0" lvl="0" marL="457200" rtl="0" algn="just">
              <a:lnSpc>
                <a:spcPct val="115000"/>
              </a:lnSpc>
              <a:spcBef>
                <a:spcPts val="0"/>
              </a:spcBef>
              <a:spcAft>
                <a:spcPts val="0"/>
              </a:spcAft>
              <a:buNone/>
            </a:pPr>
            <a:r>
              <a:rPr b="1" lang="en-GB" sz="1100"/>
              <a:t>Profil singkat :</a:t>
            </a:r>
            <a:endParaRPr b="1" sz="1100"/>
          </a:p>
          <a:p>
            <a:pPr indent="352799" lvl="0" marL="457200" rtl="0" algn="just">
              <a:lnSpc>
                <a:spcPct val="115000"/>
              </a:lnSpc>
              <a:spcBef>
                <a:spcPts val="0"/>
              </a:spcBef>
              <a:spcAft>
                <a:spcPts val="0"/>
              </a:spcAft>
              <a:buNone/>
            </a:pPr>
            <a:r>
              <a:rPr lang="en-GB" sz="1100"/>
              <a:t>Dicky merupakan seorang mahasiswa semester akhir yang sedang menunggu waktu kelulusannya, ia merupakan seorang yang sangat update dengan teknologi masa kini termasuk marketplace. Ia sangat sering melakukan pembelian barang secara online, tak hanya itu ia juga kerap membeli produk olahan rumah tangga pada aplikasi Yuk Panen yang ia jadikan sebagai buah tangan saat mengunjungi kerabat ataupun temannya.</a:t>
            </a:r>
            <a:endParaRPr sz="1100"/>
          </a:p>
          <a:p>
            <a:pPr indent="0" lvl="0" marL="457200" rtl="0" algn="just">
              <a:lnSpc>
                <a:spcPct val="115000"/>
              </a:lnSpc>
              <a:spcBef>
                <a:spcPts val="0"/>
              </a:spcBef>
              <a:spcAft>
                <a:spcPts val="0"/>
              </a:spcAft>
              <a:buNone/>
            </a:pPr>
            <a:r>
              <a:t/>
            </a:r>
            <a:endParaRPr sz="1100"/>
          </a:p>
          <a:p>
            <a:pPr indent="0" lvl="0" marL="450000" rtl="0" algn="just">
              <a:lnSpc>
                <a:spcPct val="115000"/>
              </a:lnSpc>
              <a:spcBef>
                <a:spcPts val="0"/>
              </a:spcBef>
              <a:spcAft>
                <a:spcPts val="0"/>
              </a:spcAft>
              <a:buNone/>
            </a:pPr>
            <a:r>
              <a:rPr b="1" lang="en-GB" sz="1100"/>
              <a:t>Tanggal Wawancara : 22 April 2022</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Apakah narasumber pernah memakai aplikasi tersebut? Jika iya, berapa lama?</a:t>
            </a:r>
            <a:endParaRPr sz="1100"/>
          </a:p>
          <a:p>
            <a:pPr indent="0" lvl="0" marL="450000" rtl="0" algn="just">
              <a:lnSpc>
                <a:spcPct val="115000"/>
              </a:lnSpc>
              <a:spcBef>
                <a:spcPts val="0"/>
              </a:spcBef>
              <a:spcAft>
                <a:spcPts val="0"/>
              </a:spcAft>
              <a:buNone/>
            </a:pPr>
            <a:r>
              <a:rPr lang="en-GB" sz="1100"/>
              <a:t>	Pernah, saya menggunakan aplikasi tersebut kurang lebih 2 tahun ketika ada pandemi</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1 :</a:t>
            </a:r>
            <a:br>
              <a:rPr lang="en-GB" sz="1100"/>
            </a:br>
            <a:r>
              <a:rPr lang="en-GB" sz="1100"/>
              <a:t>	Jawaban Narasumber : </a:t>
            </a:r>
            <a:endParaRPr sz="1100"/>
          </a:p>
          <a:p>
            <a:pPr indent="0" lvl="0" marL="450000" rtl="0" algn="just">
              <a:lnSpc>
                <a:spcPct val="115000"/>
              </a:lnSpc>
              <a:spcBef>
                <a:spcPts val="0"/>
              </a:spcBef>
              <a:spcAft>
                <a:spcPts val="0"/>
              </a:spcAft>
              <a:buNone/>
            </a:pPr>
            <a:r>
              <a:rPr lang="en-GB" sz="1100"/>
              <a:t>Pernah, sebagai pengguna aplikasi tentunya saya pernah menggunakan fitur pencarian, adanya fitur pencarian itu cukup membantu saya dalam menggunakan aplikasi, supaya mempercepat proses pencarian supaya tidak memakan waktu lama untuk scrolling. Saya rasa sudah cukup, dikarenakan dari sebuah fitur pencarian tidak ada yang dapat diharapkan lagi, yang penting sudah sesuai fungsi, jika bisa ditambah mungkin bisa ditambahkan filter pencarian.</a:t>
            </a:r>
            <a:endParaRPr/>
          </a:p>
        </p:txBody>
      </p:sp>
      <p:sp>
        <p:nvSpPr>
          <p:cNvPr id="209" name="Google Shape;209;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nvSpPr>
        <p:spPr>
          <a:xfrm>
            <a:off x="311725" y="1358450"/>
            <a:ext cx="8596200" cy="346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100"/>
              <a:t>	</a:t>
            </a:r>
            <a:r>
              <a:rPr b="1" lang="en-GB" sz="1100"/>
              <a:t>Pertanyaan 2 :</a:t>
            </a:r>
            <a:endParaRPr b="1" sz="1100"/>
          </a:p>
          <a:p>
            <a:pPr indent="0" lvl="0" marL="0" rtl="0" algn="just">
              <a:lnSpc>
                <a:spcPct val="115000"/>
              </a:lnSpc>
              <a:spcBef>
                <a:spcPts val="0"/>
              </a:spcBef>
              <a:spcAft>
                <a:spcPts val="0"/>
              </a:spcAft>
              <a:buNone/>
            </a:pPr>
            <a:r>
              <a:rPr lang="en-GB" sz="1100"/>
              <a:t>	Jawaban Narasumber : </a:t>
            </a:r>
            <a:endParaRPr sz="1100"/>
          </a:p>
          <a:p>
            <a:pPr indent="0" lvl="0" marL="450000" rtl="0" algn="just">
              <a:lnSpc>
                <a:spcPct val="115000"/>
              </a:lnSpc>
              <a:spcBef>
                <a:spcPts val="0"/>
              </a:spcBef>
              <a:spcAft>
                <a:spcPts val="0"/>
              </a:spcAft>
              <a:buNone/>
            </a:pPr>
            <a:r>
              <a:rPr lang="en-GB" sz="1100"/>
              <a:t>Pernah, saya pribadi tidak begitu suka dengan fitur iklan ini, karena saya orangnya lebih suka mencari barang yang saya butuhkan secara langsung, tidak suka jika ditawari.</a:t>
            </a:r>
            <a:endParaRPr sz="1100"/>
          </a:p>
          <a:p>
            <a:pPr indent="0" lvl="0" marL="450000" rtl="0" algn="just">
              <a:lnSpc>
                <a:spcPct val="115000"/>
              </a:lnSpc>
              <a:spcBef>
                <a:spcPts val="0"/>
              </a:spcBef>
              <a:spcAft>
                <a:spcPts val="0"/>
              </a:spcAft>
              <a:buNone/>
            </a:pPr>
            <a:r>
              <a:rPr lang="en-GB" sz="1100"/>
              <a:t>Tidak tertarik</a:t>
            </a:r>
            <a:endParaRPr sz="1100"/>
          </a:p>
          <a:p>
            <a:pPr indent="0" lvl="0" marL="450000" rtl="0" algn="just">
              <a:lnSpc>
                <a:spcPct val="115000"/>
              </a:lnSpc>
              <a:spcBef>
                <a:spcPts val="0"/>
              </a:spcBef>
              <a:spcAft>
                <a:spcPts val="0"/>
              </a:spcAft>
              <a:buNone/>
            </a:pPr>
            <a:r>
              <a:rPr lang="en-GB" sz="1100"/>
              <a:t>Tidak pernah</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3 :</a:t>
            </a:r>
            <a:br>
              <a:rPr lang="en-GB" sz="1100"/>
            </a:br>
            <a:r>
              <a:rPr lang="en-GB" sz="1100"/>
              <a:t>	Jawaban Narasumber :</a:t>
            </a:r>
            <a:endParaRPr sz="1100"/>
          </a:p>
          <a:p>
            <a:pPr indent="0" lvl="0" marL="450000" rtl="0" algn="just">
              <a:lnSpc>
                <a:spcPct val="115000"/>
              </a:lnSpc>
              <a:spcBef>
                <a:spcPts val="0"/>
              </a:spcBef>
              <a:spcAft>
                <a:spcPts val="0"/>
              </a:spcAft>
              <a:buNone/>
            </a:pPr>
            <a:r>
              <a:rPr lang="en-GB" sz="1100"/>
              <a:t>Tidak pernah, saya termasuk pengguna yang hanya melakukan pembelian saja</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4 :</a:t>
            </a:r>
            <a:endParaRPr b="1" sz="1100"/>
          </a:p>
          <a:p>
            <a:pPr indent="0" lvl="0" marL="0" rtl="0" algn="just">
              <a:lnSpc>
                <a:spcPct val="115000"/>
              </a:lnSpc>
              <a:spcBef>
                <a:spcPts val="0"/>
              </a:spcBef>
              <a:spcAft>
                <a:spcPts val="0"/>
              </a:spcAft>
              <a:buNone/>
            </a:pPr>
            <a:r>
              <a:rPr lang="en-GB" sz="1100"/>
              <a:t>	Jawaban Narasumber : </a:t>
            </a:r>
            <a:endParaRPr sz="1100"/>
          </a:p>
          <a:p>
            <a:pPr indent="0" lvl="0" marL="450000" rtl="0" algn="just">
              <a:lnSpc>
                <a:spcPct val="115000"/>
              </a:lnSpc>
              <a:spcBef>
                <a:spcPts val="0"/>
              </a:spcBef>
              <a:spcAft>
                <a:spcPts val="0"/>
              </a:spcAft>
              <a:buNone/>
            </a:pPr>
            <a:r>
              <a:rPr lang="en-GB" sz="1100"/>
              <a:t>Pernah, proses pembelian barang di aplikasi ini cukup mudah dilakukan dan tidak jauh berbeda dengan pembelian barang di e-commerce lain, dengan produk yang hanya terkhusus pada kebutuhan rumah tangga itu menjadi suatu keunggulan tersendiri bagi aplikasi ini. Sebelum melakukan pembelian barang di aplikasi ini tentunya saya harus mempertimbangkan kualitas, rating produk dan juga harga dari produk tersebut.</a:t>
            </a:r>
            <a:endParaRPr/>
          </a:p>
        </p:txBody>
      </p:sp>
      <p:sp>
        <p:nvSpPr>
          <p:cNvPr id="215" name="Google Shape;215;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nvSpPr>
        <p:spPr>
          <a:xfrm>
            <a:off x="311725" y="1431075"/>
            <a:ext cx="8520600" cy="21063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5 :</a:t>
            </a:r>
            <a:endParaRPr b="1" sz="1100"/>
          </a:p>
          <a:p>
            <a:pPr indent="0" lvl="0" marL="0" rtl="0" algn="just">
              <a:lnSpc>
                <a:spcPct val="115000"/>
              </a:lnSpc>
              <a:spcBef>
                <a:spcPts val="0"/>
              </a:spcBef>
              <a:spcAft>
                <a:spcPts val="0"/>
              </a:spcAft>
              <a:buNone/>
            </a:pPr>
            <a:r>
              <a:rPr lang="en-GB" sz="1100"/>
              <a:t>	Jawaban Narasumber :</a:t>
            </a:r>
            <a:endParaRPr sz="1100"/>
          </a:p>
          <a:p>
            <a:pPr indent="0" lvl="0" marL="450000" rtl="0" algn="just">
              <a:lnSpc>
                <a:spcPct val="115000"/>
              </a:lnSpc>
              <a:spcBef>
                <a:spcPts val="0"/>
              </a:spcBef>
              <a:spcAft>
                <a:spcPts val="0"/>
              </a:spcAft>
              <a:buNone/>
            </a:pPr>
            <a:r>
              <a:rPr lang="en-GB" sz="1100"/>
              <a:t>Pernah, fitur rating termasuk salah satu fitur yang saya andalkan karena hal tersebut sangat membantu saya dalam hal memutuskan apakah saya akan membeli barang tersebut atau tidak</a:t>
            </a:r>
            <a:endParaRPr sz="1100"/>
          </a:p>
          <a:p>
            <a:pPr indent="0" lvl="0" marL="450000" rtl="0" algn="just">
              <a:lnSpc>
                <a:spcPct val="115000"/>
              </a:lnSpc>
              <a:spcBef>
                <a:spcPts val="0"/>
              </a:spcBef>
              <a:spcAft>
                <a:spcPts val="0"/>
              </a:spcAft>
              <a:buNone/>
            </a:pPr>
            <a:r>
              <a:rPr lang="en-GB" sz="1100"/>
              <a:t>Iya, kualitas produk seringkali tidak jauh beda dengan rating, namun yang namanya rating terkadang terdapat rating yang dirasa tidak jujur sehingga barang tidak sesuai, biasanya saya akan mempertimbangkan barang sesuai dengan rating terbanyaknya seperti apa.</a:t>
            </a:r>
            <a:endParaRPr sz="1100"/>
          </a:p>
          <a:p>
            <a:pPr indent="0" lvl="0" marL="450000" rtl="0" algn="just">
              <a:lnSpc>
                <a:spcPct val="115000"/>
              </a:lnSpc>
              <a:spcBef>
                <a:spcPts val="0"/>
              </a:spcBef>
              <a:spcAft>
                <a:spcPts val="0"/>
              </a:spcAft>
              <a:buNone/>
            </a:pPr>
            <a:r>
              <a:rPr lang="en-GB" sz="1100"/>
              <a:t>Pernah namun tidak sering</a:t>
            </a:r>
            <a:endParaRPr sz="1100"/>
          </a:p>
          <a:p>
            <a:pPr indent="0" lvl="0" marL="450000" rtl="0" algn="just">
              <a:lnSpc>
                <a:spcPct val="115000"/>
              </a:lnSpc>
              <a:spcBef>
                <a:spcPts val="0"/>
              </a:spcBef>
              <a:spcAft>
                <a:spcPts val="0"/>
              </a:spcAft>
              <a:buNone/>
            </a:pPr>
            <a:r>
              <a:rPr lang="en-GB" sz="1100"/>
              <a:t>Penting, seperti yang saya singgung sebelumnya bahwa saya memilih barang berdasarkan salah satunya adalah rating, jadi dengan adanya rating akan membantu meyakinkan saya akan barang saya beli.</a:t>
            </a:r>
            <a:endParaRPr/>
          </a:p>
        </p:txBody>
      </p:sp>
      <p:sp>
        <p:nvSpPr>
          <p:cNvPr id="221" name="Google Shape;221;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nvSpPr>
        <p:spPr>
          <a:xfrm>
            <a:off x="198300" y="1412925"/>
            <a:ext cx="8787300" cy="385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100"/>
              <a:t>5.	Hasil wawancara narasumber 5</a:t>
            </a:r>
            <a:endParaRPr b="1" sz="1100"/>
          </a:p>
          <a:p>
            <a:pPr indent="0" lvl="0" marL="457200" rtl="0" algn="just">
              <a:lnSpc>
                <a:spcPct val="115000"/>
              </a:lnSpc>
              <a:spcBef>
                <a:spcPts val="0"/>
              </a:spcBef>
              <a:spcAft>
                <a:spcPts val="0"/>
              </a:spcAft>
              <a:buNone/>
            </a:pPr>
            <a:r>
              <a:rPr b="1" lang="en-GB" sz="1100"/>
              <a:t>Profil singkat :</a:t>
            </a:r>
            <a:endParaRPr b="1" sz="1100"/>
          </a:p>
          <a:p>
            <a:pPr indent="352799" lvl="0" marL="457200" rtl="0" algn="just">
              <a:lnSpc>
                <a:spcPct val="115000"/>
              </a:lnSpc>
              <a:spcBef>
                <a:spcPts val="0"/>
              </a:spcBef>
              <a:spcAft>
                <a:spcPts val="0"/>
              </a:spcAft>
              <a:buNone/>
            </a:pPr>
            <a:r>
              <a:rPr lang="en-GB" sz="1100"/>
              <a:t>Pak Hermawan (laki-laki, 50 tahun) merupakan seorang petani kecil dengan hasil tani berupa ubi, ia kerap kali mengalami kerugian dikarenakan pendistribusian hasil panen yang sulit dan ubi yang dipanen kerap kali rusak/busuk. Maka dari itu ia memulai membuka usaha kecil-kecilan untuk mengolah hasil ubinya dengan dibantu dengan anaknya ia memasarkan produk olahannya secara online pada aplikasi Yuk Panen.</a:t>
            </a:r>
            <a:endParaRPr sz="1100"/>
          </a:p>
          <a:p>
            <a:pPr indent="0" lvl="0" marL="457200" rtl="0" algn="just">
              <a:lnSpc>
                <a:spcPct val="115000"/>
              </a:lnSpc>
              <a:spcBef>
                <a:spcPts val="0"/>
              </a:spcBef>
              <a:spcAft>
                <a:spcPts val="0"/>
              </a:spcAft>
              <a:buNone/>
            </a:pPr>
            <a:r>
              <a:t/>
            </a:r>
            <a:endParaRPr sz="1100"/>
          </a:p>
          <a:p>
            <a:pPr indent="0" lvl="0" marL="450000" rtl="0" algn="just">
              <a:lnSpc>
                <a:spcPct val="115000"/>
              </a:lnSpc>
              <a:spcBef>
                <a:spcPts val="0"/>
              </a:spcBef>
              <a:spcAft>
                <a:spcPts val="0"/>
              </a:spcAft>
              <a:buNone/>
            </a:pPr>
            <a:r>
              <a:rPr b="1" lang="en-GB" sz="1100"/>
              <a:t>Tanggal Wawancara : 23 April 2022</a:t>
            </a:r>
            <a:endParaRPr b="1"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Apakah narasumber pernah memakai aplikasi tersebut? Jika iya, berapa lama?</a:t>
            </a:r>
            <a:endParaRPr sz="1100"/>
          </a:p>
          <a:p>
            <a:pPr indent="0" lvl="0" marL="0" rtl="0" algn="just">
              <a:lnSpc>
                <a:spcPct val="115000"/>
              </a:lnSpc>
              <a:spcBef>
                <a:spcPts val="0"/>
              </a:spcBef>
              <a:spcAft>
                <a:spcPts val="0"/>
              </a:spcAft>
              <a:buNone/>
            </a:pPr>
            <a:r>
              <a:rPr lang="en-GB" sz="1100"/>
              <a:t>	Pernah, kurang lebih 4 tahun</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1 :</a:t>
            </a:r>
            <a:br>
              <a:rPr lang="en-GB" sz="1100"/>
            </a:br>
            <a:r>
              <a:rPr lang="en-GB" sz="1100"/>
              <a:t>	Jawaban Narasumber :</a:t>
            </a:r>
            <a:endParaRPr sz="1100"/>
          </a:p>
          <a:p>
            <a:pPr indent="0" lvl="0" marL="450000" rtl="0" algn="just">
              <a:lnSpc>
                <a:spcPct val="115000"/>
              </a:lnSpc>
              <a:spcBef>
                <a:spcPts val="0"/>
              </a:spcBef>
              <a:spcAft>
                <a:spcPts val="0"/>
              </a:spcAft>
              <a:buNone/>
            </a:pPr>
            <a:r>
              <a:rPr lang="en-GB" sz="1100"/>
              <a:t>Pernah </a:t>
            </a:r>
            <a:endParaRPr sz="1100"/>
          </a:p>
          <a:p>
            <a:pPr indent="0" lvl="0" marL="450000" rtl="0" algn="just">
              <a:lnSpc>
                <a:spcPct val="115000"/>
              </a:lnSpc>
              <a:spcBef>
                <a:spcPts val="0"/>
              </a:spcBef>
              <a:spcAft>
                <a:spcPts val="0"/>
              </a:spcAft>
              <a:buNone/>
            </a:pPr>
            <a:r>
              <a:rPr lang="en-GB" sz="1100"/>
              <a:t>Saya seringkali meminta anak saya untuk mencarikan produk apa yang ramai dijual di Yuk Panen, sehingga saya harus membuat produk lain untuk saya jual yang berbeda dengan penjual lain. Fitur tersebut dapat menemukan barang-barang yang saya inginkan</a:t>
            </a:r>
            <a:endParaRPr sz="1100"/>
          </a:p>
          <a:p>
            <a:pPr indent="0" lvl="0" marL="450000" rtl="0" algn="just">
              <a:lnSpc>
                <a:spcPct val="115000"/>
              </a:lnSpc>
              <a:spcBef>
                <a:spcPts val="0"/>
              </a:spcBef>
              <a:spcAft>
                <a:spcPts val="0"/>
              </a:spcAft>
              <a:buNone/>
            </a:pPr>
            <a:r>
              <a:rPr lang="en-GB" sz="1100"/>
              <a:t>saya tidak begitu paham fitur-fitur seperti itu, jadi mungkin sudah baik</a:t>
            </a:r>
            <a:endParaRPr sz="1100"/>
          </a:p>
          <a:p>
            <a:pPr indent="0" lvl="0" marL="450000" rtl="0" algn="just">
              <a:lnSpc>
                <a:spcPct val="115000"/>
              </a:lnSpc>
              <a:spcBef>
                <a:spcPts val="0"/>
              </a:spcBef>
              <a:spcAft>
                <a:spcPts val="0"/>
              </a:spcAft>
              <a:buNone/>
            </a:pPr>
            <a:r>
              <a:t/>
            </a:r>
            <a:endParaRPr b="1" sz="1100"/>
          </a:p>
        </p:txBody>
      </p:sp>
      <p:sp>
        <p:nvSpPr>
          <p:cNvPr id="227" name="Google Shape;227;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nvSpPr>
        <p:spPr>
          <a:xfrm>
            <a:off x="198300" y="1412925"/>
            <a:ext cx="8787300" cy="366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100"/>
              <a:t>	</a:t>
            </a:r>
            <a:r>
              <a:rPr b="1" lang="en-GB" sz="1100"/>
              <a:t>Pertanyaan 2 :</a:t>
            </a:r>
            <a:endParaRPr b="1" sz="1100"/>
          </a:p>
          <a:p>
            <a:pPr indent="0" lvl="0" marL="0" rtl="0" algn="just">
              <a:lnSpc>
                <a:spcPct val="115000"/>
              </a:lnSpc>
              <a:spcBef>
                <a:spcPts val="0"/>
              </a:spcBef>
              <a:spcAft>
                <a:spcPts val="0"/>
              </a:spcAft>
              <a:buNone/>
            </a:pPr>
            <a:r>
              <a:rPr lang="en-GB" sz="1100"/>
              <a:t>	Jawaban Narasumber : </a:t>
            </a:r>
            <a:endParaRPr sz="1100"/>
          </a:p>
          <a:p>
            <a:pPr indent="0" lvl="0" marL="450000" rtl="0" algn="just">
              <a:lnSpc>
                <a:spcPct val="115000"/>
              </a:lnSpc>
              <a:spcBef>
                <a:spcPts val="0"/>
              </a:spcBef>
              <a:spcAft>
                <a:spcPts val="0"/>
              </a:spcAft>
              <a:buNone/>
            </a:pPr>
            <a:r>
              <a:rPr lang="en-GB" sz="1100"/>
              <a:t>Pernah</a:t>
            </a:r>
            <a:endParaRPr sz="1100"/>
          </a:p>
          <a:p>
            <a:pPr indent="0" lvl="0" marL="450000" rtl="0" algn="just">
              <a:lnSpc>
                <a:spcPct val="115000"/>
              </a:lnSpc>
              <a:spcBef>
                <a:spcPts val="0"/>
              </a:spcBef>
              <a:spcAft>
                <a:spcPts val="0"/>
              </a:spcAft>
              <a:buNone/>
            </a:pPr>
            <a:r>
              <a:rPr lang="en-GB" sz="1100"/>
              <a:t>Saya tidak begitu memperhatikan hal tersebut, namun hal tersebut sangat membantu saya dalam hal mempromosikan jualan saya</a:t>
            </a:r>
            <a:endParaRPr sz="1100"/>
          </a:p>
          <a:p>
            <a:pPr indent="0" lvl="0" marL="450000" rtl="0" algn="just">
              <a:lnSpc>
                <a:spcPct val="115000"/>
              </a:lnSpc>
              <a:spcBef>
                <a:spcPts val="0"/>
              </a:spcBef>
              <a:spcAft>
                <a:spcPts val="0"/>
              </a:spcAft>
              <a:buNone/>
            </a:pPr>
            <a:r>
              <a:rPr lang="en-GB" sz="1100"/>
              <a:t>Tidak</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3 :</a:t>
            </a:r>
            <a:br>
              <a:rPr lang="en-GB" sz="1100"/>
            </a:br>
            <a:r>
              <a:rPr lang="en-GB" sz="1100"/>
              <a:t>	Jawaban Narasumber :</a:t>
            </a:r>
            <a:endParaRPr sz="1100"/>
          </a:p>
          <a:p>
            <a:pPr indent="0" lvl="0" marL="450000" rtl="0" algn="just">
              <a:lnSpc>
                <a:spcPct val="115000"/>
              </a:lnSpc>
              <a:spcBef>
                <a:spcPts val="0"/>
              </a:spcBef>
              <a:spcAft>
                <a:spcPts val="0"/>
              </a:spcAft>
              <a:buNone/>
            </a:pPr>
            <a:r>
              <a:rPr lang="en-GB" sz="1100"/>
              <a:t>Pernah</a:t>
            </a:r>
            <a:endParaRPr sz="1100"/>
          </a:p>
          <a:p>
            <a:pPr indent="0" lvl="0" marL="450000" rtl="0" algn="just">
              <a:lnSpc>
                <a:spcPct val="115000"/>
              </a:lnSpc>
              <a:spcBef>
                <a:spcPts val="0"/>
              </a:spcBef>
              <a:spcAft>
                <a:spcPts val="0"/>
              </a:spcAft>
              <a:buNone/>
            </a:pPr>
            <a:r>
              <a:rPr lang="en-GB" sz="1100"/>
              <a:t>Proses pendaftaran dibantu oleh anak saya, dan kelihatannya tidak ada kendala yang terjadi, hanya sedikit kebingungan dalam proses input data karena memang belum paham</a:t>
            </a:r>
            <a:endParaRPr sz="1100"/>
          </a:p>
          <a:p>
            <a:pPr indent="0" lvl="0" marL="450000" rtl="0" algn="just">
              <a:lnSpc>
                <a:spcPct val="115000"/>
              </a:lnSpc>
              <a:spcBef>
                <a:spcPts val="0"/>
              </a:spcBef>
              <a:spcAft>
                <a:spcPts val="0"/>
              </a:spcAft>
              <a:buNone/>
            </a:pPr>
            <a:r>
              <a:rPr lang="en-GB" sz="1100"/>
              <a:t>Saya meminta anak saya untuk mendeskripsikan barang jualan saya dengan detail disertai dengan harga dan juga foto yang menarik</a:t>
            </a:r>
            <a:endParaRPr sz="1100"/>
          </a:p>
          <a:p>
            <a:pPr indent="0" lvl="0" marL="450000" rtl="0" algn="just">
              <a:lnSpc>
                <a:spcPct val="115000"/>
              </a:lnSpc>
              <a:spcBef>
                <a:spcPts val="0"/>
              </a:spcBef>
              <a:spcAft>
                <a:spcPts val="0"/>
              </a:spcAft>
              <a:buNone/>
            </a:pPr>
            <a:r>
              <a:rPr lang="en-GB" sz="1100"/>
              <a:t>Strategi saya adalah dengan mencari barang yang paling sedikit dijual seperti yang saya sampaikan di awal tadi, supaya market penjualannya tidak banyak pesaing</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endParaRPr b="1" sz="1100"/>
          </a:p>
        </p:txBody>
      </p:sp>
      <p:sp>
        <p:nvSpPr>
          <p:cNvPr id="233" name="Google Shape;233;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235525" y="2392025"/>
            <a:ext cx="8688300" cy="1116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3000">
                <a:latin typeface="Ubuntu"/>
                <a:ea typeface="Ubuntu"/>
                <a:cs typeface="Ubuntu"/>
                <a:sym typeface="Ubuntu"/>
              </a:rPr>
              <a:t>Template 1</a:t>
            </a:r>
            <a:endParaRPr b="1" sz="3000">
              <a:latin typeface="Ubuntu"/>
              <a:ea typeface="Ubuntu"/>
              <a:cs typeface="Ubuntu"/>
              <a:sym typeface="Ubuntu"/>
            </a:endParaRPr>
          </a:p>
          <a:p>
            <a:pPr indent="0" lvl="0" marL="0" rtl="0" algn="ctr">
              <a:lnSpc>
                <a:spcPct val="115000"/>
              </a:lnSpc>
              <a:spcBef>
                <a:spcPts val="0"/>
              </a:spcBef>
              <a:spcAft>
                <a:spcPts val="0"/>
              </a:spcAft>
              <a:buNone/>
            </a:pPr>
            <a:r>
              <a:rPr b="1" lang="en-GB" sz="3000">
                <a:latin typeface="Ubuntu"/>
                <a:ea typeface="Ubuntu"/>
                <a:cs typeface="Ubuntu"/>
                <a:sym typeface="Ubuntu"/>
              </a:rPr>
              <a:t>Value Proposition Canvas</a:t>
            </a:r>
            <a:endParaRPr sz="22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nvSpPr>
        <p:spPr>
          <a:xfrm>
            <a:off x="198300" y="1412925"/>
            <a:ext cx="8787300" cy="30801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b="1" lang="en-GB" sz="1100"/>
              <a:t>Pertanyaan 4 :</a:t>
            </a:r>
            <a:endParaRPr b="1" sz="1100"/>
          </a:p>
          <a:p>
            <a:pPr indent="0" lvl="0" marL="0" rtl="0" algn="just">
              <a:lnSpc>
                <a:spcPct val="115000"/>
              </a:lnSpc>
              <a:spcBef>
                <a:spcPts val="0"/>
              </a:spcBef>
              <a:spcAft>
                <a:spcPts val="0"/>
              </a:spcAft>
              <a:buNone/>
            </a:pPr>
            <a:r>
              <a:rPr lang="en-GB" sz="1100"/>
              <a:t>	Jawaban Narasumber : </a:t>
            </a:r>
            <a:endParaRPr sz="1100"/>
          </a:p>
          <a:p>
            <a:pPr indent="0" lvl="0" marL="450000" rtl="0" algn="just">
              <a:lnSpc>
                <a:spcPct val="115000"/>
              </a:lnSpc>
              <a:spcBef>
                <a:spcPts val="0"/>
              </a:spcBef>
              <a:spcAft>
                <a:spcPts val="0"/>
              </a:spcAft>
              <a:buNone/>
            </a:pPr>
            <a:r>
              <a:rPr lang="en-GB" sz="1100"/>
              <a:t>Tidak pernah</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r>
              <a:rPr b="1" lang="en-GB" sz="1100"/>
              <a:t>Pertanyaan 5 :</a:t>
            </a:r>
            <a:endParaRPr b="1" sz="1100"/>
          </a:p>
          <a:p>
            <a:pPr indent="0" lvl="0" marL="0" rtl="0" algn="just">
              <a:lnSpc>
                <a:spcPct val="115000"/>
              </a:lnSpc>
              <a:spcBef>
                <a:spcPts val="0"/>
              </a:spcBef>
              <a:spcAft>
                <a:spcPts val="0"/>
              </a:spcAft>
              <a:buNone/>
            </a:pPr>
            <a:r>
              <a:rPr lang="en-GB" sz="1100"/>
              <a:t>	Jawaban Narasumber : </a:t>
            </a:r>
            <a:endParaRPr sz="1100"/>
          </a:p>
          <a:p>
            <a:pPr indent="0" lvl="0" marL="450000" rtl="0" algn="just">
              <a:lnSpc>
                <a:spcPct val="115000"/>
              </a:lnSpc>
              <a:spcBef>
                <a:spcPts val="0"/>
              </a:spcBef>
              <a:spcAft>
                <a:spcPts val="0"/>
              </a:spcAft>
              <a:buNone/>
            </a:pPr>
            <a:r>
              <a:rPr lang="en-GB" sz="1100"/>
              <a:t>Pernah, sebagai penjual, saya harus memperhatikan rating yang diberikan oleh pelanggan kepada saya sebagai bahan evaluasi terhadap barang yang saya jual</a:t>
            </a:r>
            <a:endParaRPr sz="1100"/>
          </a:p>
          <a:p>
            <a:pPr indent="0" lvl="0" marL="450000" rtl="0" algn="just">
              <a:lnSpc>
                <a:spcPct val="115000"/>
              </a:lnSpc>
              <a:spcBef>
                <a:spcPts val="0"/>
              </a:spcBef>
              <a:spcAft>
                <a:spcPts val="0"/>
              </a:spcAft>
              <a:buNone/>
            </a:pPr>
            <a:r>
              <a:rPr lang="en-GB" sz="1100"/>
              <a:t>Tidak</a:t>
            </a:r>
            <a:endParaRPr sz="1100"/>
          </a:p>
          <a:p>
            <a:pPr indent="0" lvl="0" marL="450000" rtl="0" algn="just">
              <a:lnSpc>
                <a:spcPct val="115000"/>
              </a:lnSpc>
              <a:spcBef>
                <a:spcPts val="0"/>
              </a:spcBef>
              <a:spcAft>
                <a:spcPts val="0"/>
              </a:spcAft>
              <a:buNone/>
            </a:pPr>
            <a:r>
              <a:rPr lang="en-GB" sz="1100"/>
              <a:t>Tidak </a:t>
            </a:r>
            <a:endParaRPr sz="1100"/>
          </a:p>
          <a:p>
            <a:pPr indent="0" lvl="0" marL="450000" rtl="0" algn="just">
              <a:lnSpc>
                <a:spcPct val="115000"/>
              </a:lnSpc>
              <a:spcBef>
                <a:spcPts val="0"/>
              </a:spcBef>
              <a:spcAft>
                <a:spcPts val="0"/>
              </a:spcAft>
              <a:buNone/>
            </a:pPr>
            <a:r>
              <a:rPr lang="en-GB" sz="1100"/>
              <a:t>Penting sekali, seperti yang saya sampaikan tadi bahwa fitur rating ini saya gunakan sebagai kaca perbandingan dan juga evaluasi supaya produk yang saya jual menjadi lebih baik dan semakin baik kedepannya.</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t/>
            </a:r>
            <a:endParaRPr sz="1100"/>
          </a:p>
          <a:p>
            <a:pPr indent="0" lvl="0" marL="0" rtl="0" algn="just">
              <a:lnSpc>
                <a:spcPct val="115000"/>
              </a:lnSpc>
              <a:spcBef>
                <a:spcPts val="0"/>
              </a:spcBef>
              <a:spcAft>
                <a:spcPts val="0"/>
              </a:spcAft>
              <a:buNone/>
            </a:pPr>
            <a:r>
              <a:rPr lang="en-GB" sz="1100"/>
              <a:t>	</a:t>
            </a:r>
            <a:endParaRPr b="1" sz="1100"/>
          </a:p>
        </p:txBody>
      </p:sp>
      <p:sp>
        <p:nvSpPr>
          <p:cNvPr id="239" name="Google Shape;239;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Setelah Wawancara</a:t>
            </a:r>
            <a:endParaRPr b="1" sz="2400">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Comfortaa"/>
                <a:ea typeface="Comfortaa"/>
                <a:cs typeface="Comfortaa"/>
                <a:sym typeface="Comfortaa"/>
              </a:rPr>
              <a:t>Tabel Kesimpulan </a:t>
            </a:r>
            <a:endParaRPr sz="2400">
              <a:latin typeface="Comfortaa"/>
              <a:ea typeface="Comfortaa"/>
              <a:cs typeface="Comfortaa"/>
              <a:sym typeface="Comfortaa"/>
            </a:endParaRPr>
          </a:p>
        </p:txBody>
      </p:sp>
      <p:graphicFrame>
        <p:nvGraphicFramePr>
          <p:cNvPr id="245" name="Google Shape;245;p43"/>
          <p:cNvGraphicFramePr/>
          <p:nvPr/>
        </p:nvGraphicFramePr>
        <p:xfrm>
          <a:off x="952500" y="1581450"/>
          <a:ext cx="3000000" cy="3000000"/>
        </p:xfrm>
        <a:graphic>
          <a:graphicData uri="http://schemas.openxmlformats.org/drawingml/2006/table">
            <a:tbl>
              <a:tblPr>
                <a:noFill/>
                <a:tableStyleId>{5706CBC7-0EEE-4EDA-AC66-D8CAFBACD8AC}</a:tableStyleId>
              </a:tblPr>
              <a:tblGrid>
                <a:gridCol w="3619500"/>
                <a:gridCol w="3619500"/>
              </a:tblGrid>
              <a:tr h="381000">
                <a:tc>
                  <a:txBody>
                    <a:bodyPr/>
                    <a:lstStyle/>
                    <a:p>
                      <a:pPr indent="0" lvl="0" marL="0" rtl="0" algn="just">
                        <a:spcBef>
                          <a:spcPts val="0"/>
                        </a:spcBef>
                        <a:spcAft>
                          <a:spcPts val="0"/>
                        </a:spcAft>
                        <a:buNone/>
                      </a:pPr>
                      <a:r>
                        <a:rPr lang="en-GB" sz="1100"/>
                        <a:t>Nama Responden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100"/>
                        <a:t>Kesimpulan Hasil Wawancara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n-GB" sz="1100"/>
                        <a:t>Bu Ayu</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100"/>
                        <a:t>Bagi wanita paruh baya seperti bu Ayu, aplikasi ini termasuk mudah digunakan karena bu ayu sudah membuktikannya sendiri, hanya dengan pengetahuan yang terbatas terhadap gadget sudah sangat bisa untuk mengoperasikan aplikasi ini.</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n-GB" sz="1100"/>
                        <a:t>Siska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100"/>
                        <a:t>Siska sangat dibantu ketika akan membeli barang karena adanya rating per barang yang dapat dijadikan acuan untuk membelinya.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n-GB" sz="1100"/>
                        <a:t>Ibu Suhartini</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100"/>
                        <a:t>Ibu Suhartini sangat tertarik dengan aplikasi Yuk Panen dikarenakan penggunaannya yang sangat mudah dan sangat membantu dalam melakukan transaksi. Aplikasi juga menyediakan iklan yang dapat menarik perhatian pelanggan. Dan untuk fitur rating beliau hanya menggunakannya ketika memutuskan untuk membeli atau tidak</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44"/>
          <p:cNvGraphicFramePr/>
          <p:nvPr/>
        </p:nvGraphicFramePr>
        <p:xfrm>
          <a:off x="804775" y="1438700"/>
          <a:ext cx="3000000" cy="3000000"/>
        </p:xfrm>
        <a:graphic>
          <a:graphicData uri="http://schemas.openxmlformats.org/drawingml/2006/table">
            <a:tbl>
              <a:tblPr>
                <a:noFill/>
                <a:tableStyleId>{5706CBC7-0EEE-4EDA-AC66-D8CAFBACD8AC}</a:tableStyleId>
              </a:tblPr>
              <a:tblGrid>
                <a:gridCol w="3619500"/>
                <a:gridCol w="3619500"/>
              </a:tblGrid>
              <a:tr h="381000">
                <a:tc>
                  <a:txBody>
                    <a:bodyPr/>
                    <a:lstStyle/>
                    <a:p>
                      <a:pPr indent="0" lvl="0" marL="0" rtl="0" algn="just">
                        <a:spcBef>
                          <a:spcPts val="0"/>
                        </a:spcBef>
                        <a:spcAft>
                          <a:spcPts val="0"/>
                        </a:spcAft>
                        <a:buNone/>
                      </a:pPr>
                      <a:r>
                        <a:rPr lang="en-GB" sz="1100"/>
                        <a:t>Dicky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100"/>
                        <a:t>Beberapa fitur dirasa cukup baik oleh dicky karena sudah berjalan sesuai dengan fungsinya. terdapat fitur pada aplikasi yuk panen dirasa kurang tepat bagi user kalangan muda seperti dicky karena sedikit mengganggu seperti halnya iklan. Kemudian dengan adanya fitur rating dirasa sangat membantu bagi dicky karena hal tersebut yang akan membantu user lain dalam proses menentukan barang apa yang hendak dibeli.</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spcBef>
                          <a:spcPts val="0"/>
                        </a:spcBef>
                        <a:spcAft>
                          <a:spcPts val="0"/>
                        </a:spcAft>
                        <a:buNone/>
                      </a:pPr>
                      <a:r>
                        <a:rPr lang="en-GB" sz="1100"/>
                        <a:t>Bapak Hermawan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GB" sz="1100"/>
                        <a:t>Pak Hermawan dengan dibantu anak-anaknya merasa bahwa berjualan di aplikasi Yuk Panen dirasa cukup mudah sehingga dapat membantu menjalankan bisnis yang dijalankan dengan online</a:t>
                      </a:r>
                      <a:endParaRPr sz="1100"/>
                    </a:p>
                    <a:p>
                      <a:pPr indent="0" lvl="0" marL="0" rtl="0" algn="just">
                        <a:spcBef>
                          <a:spcPts val="0"/>
                        </a:spcBef>
                        <a:spcAft>
                          <a:spcPts val="0"/>
                        </a:spcAft>
                        <a:buNone/>
                      </a:pPr>
                      <a:r>
                        <a:rPr lang="en-GB" sz="1100"/>
                        <a:t>Dengan fitur yang ditawarkan cukup membantu kalangan penjual dalam proses penjualan produk, juga dengan iklan dan hal-hal lain yang mendukung kebutuhan penjual</a:t>
                      </a:r>
                      <a:endParaRPr sz="1100"/>
                    </a:p>
                    <a:p>
                      <a:pPr indent="0" lvl="0" marL="0" rtl="0" algn="just">
                        <a:spcBef>
                          <a:spcPts val="0"/>
                        </a:spcBef>
                        <a:spcAft>
                          <a:spcPts val="0"/>
                        </a:spcAft>
                        <a:buNone/>
                      </a:pPr>
                      <a:r>
                        <a:rPr lang="en-GB" sz="1100"/>
                        <a:t>Rating, pencarian dan iklan menjadi 3 hal yang berguna bagi pak hermawan karena penjualannya bergantung pada 3 fitur penting tersebut.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51" name="Google Shape;251;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Comfortaa"/>
                <a:ea typeface="Comfortaa"/>
                <a:cs typeface="Comfortaa"/>
                <a:sym typeface="Comfortaa"/>
              </a:rPr>
              <a:t>Tabel Kesimpulan </a:t>
            </a:r>
            <a:endParaRPr sz="2400">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400">
                <a:latin typeface="Arial"/>
                <a:ea typeface="Arial"/>
                <a:cs typeface="Arial"/>
                <a:sym typeface="Arial"/>
              </a:rPr>
              <a:t>3. Persona Pengguna Aplikasi YUK PANEN</a:t>
            </a:r>
            <a:endParaRPr/>
          </a:p>
        </p:txBody>
      </p:sp>
      <p:pic>
        <p:nvPicPr>
          <p:cNvPr id="257" name="Google Shape;257;p45"/>
          <p:cNvPicPr preferRelativeResize="0"/>
          <p:nvPr/>
        </p:nvPicPr>
        <p:blipFill>
          <a:blip r:embed="rId3">
            <a:alphaModFix/>
          </a:blip>
          <a:stretch>
            <a:fillRect/>
          </a:stretch>
        </p:blipFill>
        <p:spPr>
          <a:xfrm>
            <a:off x="311725" y="1327925"/>
            <a:ext cx="4260276" cy="3166425"/>
          </a:xfrm>
          <a:prstGeom prst="rect">
            <a:avLst/>
          </a:prstGeom>
          <a:noFill/>
          <a:ln>
            <a:noFill/>
          </a:ln>
        </p:spPr>
      </p:pic>
      <p:pic>
        <p:nvPicPr>
          <p:cNvPr id="258" name="Google Shape;258;p45"/>
          <p:cNvPicPr preferRelativeResize="0"/>
          <p:nvPr/>
        </p:nvPicPr>
        <p:blipFill>
          <a:blip r:embed="rId4">
            <a:alphaModFix/>
          </a:blip>
          <a:stretch>
            <a:fillRect/>
          </a:stretch>
        </p:blipFill>
        <p:spPr>
          <a:xfrm>
            <a:off x="4894725" y="1349025"/>
            <a:ext cx="3992651" cy="3166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nvSpPr>
        <p:spPr>
          <a:xfrm>
            <a:off x="235525" y="2392025"/>
            <a:ext cx="8688300" cy="117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000">
                <a:latin typeface="Ubuntu"/>
                <a:ea typeface="Ubuntu"/>
                <a:cs typeface="Ubuntu"/>
                <a:sym typeface="Ubuntu"/>
              </a:rPr>
              <a:t>Template 3</a:t>
            </a:r>
            <a:endParaRPr b="1" sz="3000">
              <a:latin typeface="Ubuntu"/>
              <a:ea typeface="Ubuntu"/>
              <a:cs typeface="Ubuntu"/>
              <a:sym typeface="Ubuntu"/>
            </a:endParaRPr>
          </a:p>
          <a:p>
            <a:pPr indent="0" lvl="0" marL="0" rtl="0" algn="ctr">
              <a:lnSpc>
                <a:spcPct val="115000"/>
              </a:lnSpc>
              <a:spcBef>
                <a:spcPts val="0"/>
              </a:spcBef>
              <a:spcAft>
                <a:spcPts val="0"/>
              </a:spcAft>
              <a:buNone/>
            </a:pPr>
            <a:r>
              <a:rPr b="1" lang="en-GB" sz="3000">
                <a:latin typeface="Ubuntu"/>
                <a:ea typeface="Ubuntu"/>
                <a:cs typeface="Ubuntu"/>
                <a:sym typeface="Ubuntu"/>
              </a:rPr>
              <a:t>Recap. of User Journey Mapping </a:t>
            </a:r>
            <a:endParaRPr sz="16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FFFFFF"/>
              </a:buClr>
              <a:buSzPts val="2400"/>
              <a:buFont typeface="Comfortaa"/>
              <a:buAutoNum type="arabicPeriod"/>
            </a:pPr>
            <a:r>
              <a:rPr b="1" lang="en-GB" sz="2400">
                <a:solidFill>
                  <a:srgbClr val="FFFFFF"/>
                </a:solidFill>
                <a:latin typeface="Comfortaa"/>
                <a:ea typeface="Comfortaa"/>
                <a:cs typeface="Comfortaa"/>
                <a:sym typeface="Comfortaa"/>
              </a:rPr>
              <a:t>User Persona </a:t>
            </a:r>
            <a:endParaRPr b="1" sz="2400">
              <a:solidFill>
                <a:srgbClr val="FFFFFF"/>
              </a:solidFill>
              <a:latin typeface="Comfortaa"/>
              <a:ea typeface="Comfortaa"/>
              <a:cs typeface="Comfortaa"/>
              <a:sym typeface="Comfortaa"/>
            </a:endParaRPr>
          </a:p>
        </p:txBody>
      </p:sp>
      <p:sp>
        <p:nvSpPr>
          <p:cNvPr id="269" name="Google Shape;269;p47"/>
          <p:cNvSpPr txBox="1"/>
          <p:nvPr/>
        </p:nvSpPr>
        <p:spPr>
          <a:xfrm>
            <a:off x="123950" y="1400525"/>
            <a:ext cx="8886600" cy="402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700"/>
              <a:t>User Persona 1</a:t>
            </a:r>
            <a:endParaRPr sz="1200"/>
          </a:p>
          <a:p>
            <a:pPr indent="360000" lvl="0" marL="0" rtl="0" algn="just">
              <a:lnSpc>
                <a:spcPct val="115000"/>
              </a:lnSpc>
              <a:spcBef>
                <a:spcPts val="0"/>
              </a:spcBef>
              <a:spcAft>
                <a:spcPts val="0"/>
              </a:spcAft>
              <a:buNone/>
            </a:pPr>
            <a:r>
              <a:rPr lang="en-GB" sz="1200"/>
              <a:t>Ayu Ningsih adalah seorang perempuan kelahiran Mojokerto, tanggal 05 April 1995. Dia merupakan seorang pemilik usaha industri rumahan yang bertekad memperoleh kesuksesan kedepannya. Dia mencoba menggunakan aplikasi ini dengan tujuan untuk memperkenalkan usaha atau produknya secara online ke khalayak luar. Namun ia mendapat kesulitan dalam menjalankan aplikasi Yuk Panen, dimana tampilan ui dari aplikasi kurang menarik, menu-menu ditampilkan dalam bentuk teks dan bukan logo, background tampilan yang digunakan monoton, tidak ada variasi sehingga terkesan membosankan, dan profil dari toko yang tersembunyi dan tidak ditampilkan langsung pada navbar.</a:t>
            </a:r>
            <a:endParaRPr sz="1200"/>
          </a:p>
          <a:p>
            <a:pPr indent="360000" lvl="0" marL="0" rtl="0" algn="just">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GB" sz="1700"/>
              <a:t>User Persona 2</a:t>
            </a:r>
            <a:endParaRPr sz="1200"/>
          </a:p>
          <a:p>
            <a:pPr indent="360000" lvl="0" marL="0" rtl="0" algn="just">
              <a:lnSpc>
                <a:spcPct val="115000"/>
              </a:lnSpc>
              <a:spcBef>
                <a:spcPts val="0"/>
              </a:spcBef>
              <a:spcAft>
                <a:spcPts val="0"/>
              </a:spcAft>
              <a:buNone/>
            </a:pPr>
            <a:r>
              <a:rPr lang="en-GB" sz="1200"/>
              <a:t>Siska adalah seorang ibu rumah tangga berusia 25 kelahiran Bojonegoro, tanggal 22 April 1997. Ia merupakan seorang yang konsumtif dan sering melakukan pembelian barang secara online melalui marketplace. Ia menggunakan aplikasi Yuk Panen selama 3 bulan dengan tujuan melakukan pembelian produk berupa olahan makanan produksi industri rumahan yang diinginkan. Kesulitan yang dihadapi adalah terkadang ia menemukan produk yang diinginkan namun detail informasi yang ditampilkan kurang lengkap dan tidak tertata rapi, selain itu saat keyword yang diinputkan tidak sesuai atau tidak memiliki kecocokan dengan produk yang ada maka tidak ada pemberitahuan yang muncul yang membuat aplikasi terasa kurang maksimal.</a:t>
            </a:r>
            <a:endParaRPr sz="1200"/>
          </a:p>
          <a:p>
            <a:pPr indent="0" lvl="0" marL="0" rtl="0" algn="l">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nvSpPr>
        <p:spPr>
          <a:xfrm>
            <a:off x="111550" y="1412925"/>
            <a:ext cx="8961000" cy="194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700"/>
              <a:t>User Persona 3</a:t>
            </a:r>
            <a:endParaRPr sz="1200"/>
          </a:p>
          <a:p>
            <a:pPr indent="352425" lvl="0" marL="0" rtl="0" algn="just">
              <a:lnSpc>
                <a:spcPct val="115000"/>
              </a:lnSpc>
              <a:spcBef>
                <a:spcPts val="0"/>
              </a:spcBef>
              <a:spcAft>
                <a:spcPts val="0"/>
              </a:spcAft>
              <a:buNone/>
            </a:pPr>
            <a:r>
              <a:rPr lang="en-GB" sz="1200"/>
              <a:t>Dicky merupakan seorang pemuda asal Mojokerto berusia 20 tahun, ia juga seorang mahasiswa semester akhir yang sedang menunggu waktu kelulusannya, ia merupakan seorang yang sangat update dengan teknologi masa kini termasuk marketplace. Ia menggunakan aplikasi Yuk Panen untuk melakukan pembelian produk olahan industri secara online yang ia jadikan sebagai buah tangan saat mengunjungi kerabat ataupun temannya. kesulitan yang dihadapi adalah tidak adanya fitur chat antara penjual dan pembeli, sehingga pembeli tidak dapat bertanya apabila informasi dari produk yang ingin dibeli dirasa kurang, selain itu juga bisa konfirmasi atas produk yang sudah diterima masih dalam keadaan baik atau tidak. dan juga fitur rating yang teracak, tidak tersusun rapi tiap kategori.</a:t>
            </a:r>
            <a:endParaRPr sz="1700">
              <a:latin typeface="Roboto"/>
              <a:ea typeface="Roboto"/>
              <a:cs typeface="Roboto"/>
              <a:sym typeface="Roboto"/>
            </a:endParaRPr>
          </a:p>
        </p:txBody>
      </p:sp>
      <p:sp>
        <p:nvSpPr>
          <p:cNvPr id="275" name="Google Shape;275;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FFFFFF"/>
              </a:buClr>
              <a:buSzPts val="2400"/>
              <a:buFont typeface="Comfortaa"/>
              <a:buAutoNum type="arabicPeriod"/>
            </a:pPr>
            <a:r>
              <a:rPr b="1" lang="en-GB" sz="2400">
                <a:solidFill>
                  <a:srgbClr val="FFFFFF"/>
                </a:solidFill>
                <a:latin typeface="Comfortaa"/>
                <a:ea typeface="Comfortaa"/>
                <a:cs typeface="Comfortaa"/>
                <a:sym typeface="Comfortaa"/>
              </a:rPr>
              <a:t>User Persona </a:t>
            </a:r>
            <a:endParaRPr b="1" sz="2400">
              <a:solidFill>
                <a:srgbClr val="FFFFFF"/>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2. </a:t>
            </a:r>
            <a:r>
              <a:rPr b="1" lang="en-GB" sz="2400">
                <a:solidFill>
                  <a:srgbClr val="FFFFFF"/>
                </a:solidFill>
                <a:latin typeface="Comfortaa"/>
                <a:ea typeface="Comfortaa"/>
                <a:cs typeface="Comfortaa"/>
                <a:sym typeface="Comfortaa"/>
              </a:rPr>
              <a:t>Task Analysis 1 / Fitur 1</a:t>
            </a:r>
            <a:endParaRPr b="1" sz="2400">
              <a:solidFill>
                <a:srgbClr val="FFFFFF"/>
              </a:solidFill>
              <a:latin typeface="Comfortaa"/>
              <a:ea typeface="Comfortaa"/>
              <a:cs typeface="Comfortaa"/>
              <a:sym typeface="Comfortaa"/>
            </a:endParaRPr>
          </a:p>
        </p:txBody>
      </p:sp>
      <p:sp>
        <p:nvSpPr>
          <p:cNvPr id="281" name="Google Shape;281;p49"/>
          <p:cNvSpPr txBox="1"/>
          <p:nvPr/>
        </p:nvSpPr>
        <p:spPr>
          <a:xfrm>
            <a:off x="86750" y="1326150"/>
            <a:ext cx="4635300" cy="208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Tampilan dari aplikasi “yuk panen” (icon menu, background color, profil toko)</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GB" sz="1300"/>
              <a:t>User Goals</a:t>
            </a:r>
            <a:endParaRPr sz="1100"/>
          </a:p>
          <a:p>
            <a:pPr indent="0" lvl="0" marL="0" rtl="0" algn="l">
              <a:lnSpc>
                <a:spcPct val="115000"/>
              </a:lnSpc>
              <a:spcBef>
                <a:spcPts val="0"/>
              </a:spcBef>
              <a:spcAft>
                <a:spcPts val="0"/>
              </a:spcAft>
              <a:buNone/>
            </a:pPr>
            <a:r>
              <a:rPr lang="en-GB" sz="1100"/>
              <a:t>User ingin merubah tampilan dari aplikasi agar lebih menarik dengan melakukan perubahan pada icon menu aplikasi maupun background dari aplikasi dan merubah lokasi profil toko agar mudah ditemukan.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300"/>
          </a:p>
        </p:txBody>
      </p:sp>
      <p:pic>
        <p:nvPicPr>
          <p:cNvPr id="282" name="Google Shape;282;p49"/>
          <p:cNvPicPr preferRelativeResize="0"/>
          <p:nvPr/>
        </p:nvPicPr>
        <p:blipFill>
          <a:blip r:embed="rId3">
            <a:alphaModFix/>
          </a:blip>
          <a:stretch>
            <a:fillRect/>
          </a:stretch>
        </p:blipFill>
        <p:spPr>
          <a:xfrm>
            <a:off x="4791900" y="1724800"/>
            <a:ext cx="4040425" cy="3170825"/>
          </a:xfrm>
          <a:prstGeom prst="rect">
            <a:avLst/>
          </a:prstGeom>
          <a:noFill/>
          <a:ln>
            <a:noFill/>
          </a:ln>
        </p:spPr>
      </p:pic>
      <p:sp>
        <p:nvSpPr>
          <p:cNvPr id="283" name="Google Shape;283;p49"/>
          <p:cNvSpPr txBox="1"/>
          <p:nvPr/>
        </p:nvSpPr>
        <p:spPr>
          <a:xfrm>
            <a:off x="4697325" y="1313750"/>
            <a:ext cx="4350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Gambar Task Analysis</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0"/>
          <p:cNvSpPr txBox="1"/>
          <p:nvPr/>
        </p:nvSpPr>
        <p:spPr>
          <a:xfrm>
            <a:off x="99150" y="1375725"/>
            <a:ext cx="8874000" cy="104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t>User Journey</a:t>
            </a:r>
            <a:endParaRPr sz="1200">
              <a:solidFill>
                <a:schemeClr val="dk2"/>
              </a:solidFill>
            </a:endParaRPr>
          </a:p>
          <a:p>
            <a:pPr indent="0" lvl="0" marL="0" rtl="0" algn="just">
              <a:lnSpc>
                <a:spcPct val="115000"/>
              </a:lnSpc>
              <a:spcBef>
                <a:spcPts val="0"/>
              </a:spcBef>
              <a:spcAft>
                <a:spcPts val="0"/>
              </a:spcAft>
              <a:buNone/>
            </a:pPr>
            <a:r>
              <a:rPr lang="en-GB" sz="1200"/>
              <a:t>Tampilan Ui dari aplikasi yang kurang menarik, menu-menu yang ada ditampilkan dalam bentuk teks dan bukan icon, selain itu background tampilan yang digunakan monoton, tidak ada variasi sehingga terkesan membosankan,  dan juga profil dari toko yang tersembunyi dan tidak ditampilkan langsung pada navbar.</a:t>
            </a:r>
            <a:endParaRPr sz="1700">
              <a:latin typeface="Roboto"/>
              <a:ea typeface="Roboto"/>
              <a:cs typeface="Roboto"/>
              <a:sym typeface="Roboto"/>
            </a:endParaRPr>
          </a:p>
        </p:txBody>
      </p:sp>
      <p:graphicFrame>
        <p:nvGraphicFramePr>
          <p:cNvPr id="289" name="Google Shape;289;p50"/>
          <p:cNvGraphicFramePr/>
          <p:nvPr/>
        </p:nvGraphicFramePr>
        <p:xfrm>
          <a:off x="177200" y="2519650"/>
          <a:ext cx="3000000" cy="3000000"/>
        </p:xfrm>
        <a:graphic>
          <a:graphicData uri="http://schemas.openxmlformats.org/drawingml/2006/table">
            <a:tbl>
              <a:tblPr>
                <a:noFill/>
                <a:tableStyleId>{5E598E72-3EB8-4DB8-947E-839EBA54F84A}</a:tableStyleId>
              </a:tblPr>
              <a:tblGrid>
                <a:gridCol w="351875"/>
                <a:gridCol w="2175425"/>
                <a:gridCol w="2175425"/>
                <a:gridCol w="2295525"/>
              </a:tblGrid>
              <a:tr h="499950">
                <a:tc>
                  <a:txBody>
                    <a:bodyPr/>
                    <a:lstStyle/>
                    <a:p>
                      <a:pPr indent="0" lvl="0" marL="0" rtl="0" algn="l">
                        <a:spcBef>
                          <a:spcPts val="0"/>
                        </a:spcBef>
                        <a:spcAft>
                          <a:spcPts val="0"/>
                        </a:spcAft>
                        <a:buNone/>
                      </a:pPr>
                      <a:r>
                        <a:rPr lang="en-GB" sz="900"/>
                        <a:t>No</a:t>
                      </a:r>
                      <a:endParaRPr sz="900"/>
                    </a:p>
                  </a:txBody>
                  <a:tcPr marT="63500" marB="63500" marR="63500" marL="63500"/>
                </a:tc>
                <a:tc>
                  <a:txBody>
                    <a:bodyPr/>
                    <a:lstStyle/>
                    <a:p>
                      <a:pPr indent="0" lvl="0" marL="0" rtl="0" algn="l">
                        <a:spcBef>
                          <a:spcPts val="0"/>
                        </a:spcBef>
                        <a:spcAft>
                          <a:spcPts val="0"/>
                        </a:spcAft>
                        <a:buNone/>
                      </a:pPr>
                      <a:r>
                        <a:rPr lang="en-GB" sz="900"/>
                        <a:t>Kesulitan/kebutuhan baru</a:t>
                      </a:r>
                      <a:endParaRPr sz="900"/>
                    </a:p>
                  </a:txBody>
                  <a:tcPr marT="63500" marB="63500" marR="63500" marL="63500"/>
                </a:tc>
                <a:tc>
                  <a:txBody>
                    <a:bodyPr/>
                    <a:lstStyle/>
                    <a:p>
                      <a:pPr indent="0" lvl="0" marL="0" rtl="0" algn="l">
                        <a:spcBef>
                          <a:spcPts val="0"/>
                        </a:spcBef>
                        <a:spcAft>
                          <a:spcPts val="0"/>
                        </a:spcAft>
                        <a:buNone/>
                      </a:pPr>
                      <a:r>
                        <a:rPr lang="en-GB" sz="900"/>
                        <a:t>User’s Thoughts / Emotion (jika ada atau bisa diidentifikasi)</a:t>
                      </a:r>
                      <a:endParaRPr sz="900"/>
                    </a:p>
                  </a:txBody>
                  <a:tcPr marT="63500" marB="63500" marR="63500" marL="63500"/>
                </a:tc>
                <a:tc>
                  <a:txBody>
                    <a:bodyPr/>
                    <a:lstStyle/>
                    <a:p>
                      <a:pPr indent="0" lvl="0" marL="0" rtl="0" algn="l">
                        <a:spcBef>
                          <a:spcPts val="0"/>
                        </a:spcBef>
                        <a:spcAft>
                          <a:spcPts val="0"/>
                        </a:spcAft>
                        <a:buNone/>
                      </a:pPr>
                      <a:r>
                        <a:rPr lang="en-GB" sz="900"/>
                        <a:t>Peluang solusi yang mungkin diterapkan (Opportunity)</a:t>
                      </a:r>
                      <a:endParaRPr sz="900"/>
                    </a:p>
                  </a:txBody>
                  <a:tcPr marT="63500" marB="63500" marR="63500" marL="63500"/>
                </a:tc>
              </a:tr>
              <a:tr h="499950">
                <a:tc>
                  <a:txBody>
                    <a:bodyPr/>
                    <a:lstStyle/>
                    <a:p>
                      <a:pPr indent="0" lvl="0" marL="0" rtl="0" algn="l">
                        <a:spcBef>
                          <a:spcPts val="0"/>
                        </a:spcBef>
                        <a:spcAft>
                          <a:spcPts val="0"/>
                        </a:spcAft>
                        <a:buNone/>
                      </a:pPr>
                      <a:r>
                        <a:rPr lang="en-GB" sz="900"/>
                        <a:t>1.</a:t>
                      </a:r>
                      <a:endParaRPr sz="900"/>
                    </a:p>
                  </a:txBody>
                  <a:tcPr marT="63500" marB="63500" marR="63500" marL="63500"/>
                </a:tc>
                <a:tc>
                  <a:txBody>
                    <a:bodyPr/>
                    <a:lstStyle/>
                    <a:p>
                      <a:pPr indent="0" lvl="0" marL="0" rtl="0" algn="l">
                        <a:spcBef>
                          <a:spcPts val="0"/>
                        </a:spcBef>
                        <a:spcAft>
                          <a:spcPts val="0"/>
                        </a:spcAft>
                        <a:buNone/>
                      </a:pPr>
                      <a:r>
                        <a:rPr lang="en-GB" sz="900"/>
                        <a:t>Menu navbar berupa teks</a:t>
                      </a:r>
                      <a:endParaRPr sz="900"/>
                    </a:p>
                  </a:txBody>
                  <a:tcPr marT="63500" marB="63500" marR="63500" marL="63500"/>
                </a:tc>
                <a:tc>
                  <a:txBody>
                    <a:bodyPr/>
                    <a:lstStyle/>
                    <a:p>
                      <a:pPr indent="0" lvl="0" marL="0" rtl="0" algn="l">
                        <a:spcBef>
                          <a:spcPts val="0"/>
                        </a:spcBef>
                        <a:spcAft>
                          <a:spcPts val="0"/>
                        </a:spcAft>
                        <a:buNone/>
                      </a:pPr>
                      <a:r>
                        <a:rPr lang="en-GB" sz="900"/>
                        <a:t>User merasa kurang menarik</a:t>
                      </a:r>
                      <a:endParaRPr sz="900"/>
                    </a:p>
                  </a:txBody>
                  <a:tcPr marT="63500" marB="63500" marR="63500" marL="63500"/>
                </a:tc>
                <a:tc>
                  <a:txBody>
                    <a:bodyPr/>
                    <a:lstStyle/>
                    <a:p>
                      <a:pPr indent="0" lvl="0" marL="0" rtl="0" algn="l">
                        <a:spcBef>
                          <a:spcPts val="0"/>
                        </a:spcBef>
                        <a:spcAft>
                          <a:spcPts val="0"/>
                        </a:spcAft>
                        <a:buNone/>
                      </a:pPr>
                      <a:r>
                        <a:rPr lang="en-GB" sz="900"/>
                        <a:t>Menu navbar diubah dalam bentuk icon bukan teks </a:t>
                      </a:r>
                      <a:endParaRPr sz="900"/>
                    </a:p>
                  </a:txBody>
                  <a:tcPr marT="63500" marB="63500" marR="63500" marL="63500"/>
                </a:tc>
              </a:tr>
              <a:tr h="838625">
                <a:tc>
                  <a:txBody>
                    <a:bodyPr/>
                    <a:lstStyle/>
                    <a:p>
                      <a:pPr indent="0" lvl="0" marL="0" rtl="0" algn="l">
                        <a:spcBef>
                          <a:spcPts val="0"/>
                        </a:spcBef>
                        <a:spcAft>
                          <a:spcPts val="0"/>
                        </a:spcAft>
                        <a:buNone/>
                      </a:pPr>
                      <a:r>
                        <a:rPr lang="en-GB" sz="900"/>
                        <a:t>2.</a:t>
                      </a:r>
                      <a:endParaRPr sz="900"/>
                    </a:p>
                  </a:txBody>
                  <a:tcPr marT="63500" marB="63500" marR="63500" marL="63500"/>
                </a:tc>
                <a:tc>
                  <a:txBody>
                    <a:bodyPr/>
                    <a:lstStyle/>
                    <a:p>
                      <a:pPr indent="0" lvl="0" marL="0" rtl="0" algn="l">
                        <a:spcBef>
                          <a:spcPts val="0"/>
                        </a:spcBef>
                        <a:spcAft>
                          <a:spcPts val="0"/>
                        </a:spcAft>
                        <a:buNone/>
                      </a:pPr>
                      <a:r>
                        <a:rPr lang="en-GB" sz="900"/>
                        <a:t>Tampilan background yang one toned</a:t>
                      </a:r>
                      <a:endParaRPr sz="900"/>
                    </a:p>
                  </a:txBody>
                  <a:tcPr marT="63500" marB="63500" marR="63500" marL="63500"/>
                </a:tc>
                <a:tc>
                  <a:txBody>
                    <a:bodyPr/>
                    <a:lstStyle/>
                    <a:p>
                      <a:pPr indent="0" lvl="0" marL="0" rtl="0" algn="l">
                        <a:spcBef>
                          <a:spcPts val="0"/>
                        </a:spcBef>
                        <a:spcAft>
                          <a:spcPts val="0"/>
                        </a:spcAft>
                        <a:buNone/>
                      </a:pPr>
                      <a:r>
                        <a:rPr lang="en-GB" sz="900"/>
                        <a:t>Aplikasi terlihat membosankan</a:t>
                      </a:r>
                      <a:endParaRPr sz="900"/>
                    </a:p>
                  </a:txBody>
                  <a:tcPr marT="63500" marB="63500" marR="63500" marL="63500"/>
                </a:tc>
                <a:tc>
                  <a:txBody>
                    <a:bodyPr/>
                    <a:lstStyle/>
                    <a:p>
                      <a:pPr indent="0" lvl="0" marL="0" rtl="0" algn="l">
                        <a:spcBef>
                          <a:spcPts val="0"/>
                        </a:spcBef>
                        <a:spcAft>
                          <a:spcPts val="0"/>
                        </a:spcAft>
                        <a:buNone/>
                      </a:pPr>
                      <a:r>
                        <a:rPr lang="en-GB" sz="900"/>
                        <a:t>Memberikan variasi warna pada background ataupun menambahkan ilustrasi berupa gambar</a:t>
                      </a:r>
                      <a:endParaRPr sz="900"/>
                    </a:p>
                  </a:txBody>
                  <a:tcPr marT="63500" marB="63500" marR="63500" marL="63500"/>
                </a:tc>
              </a:tr>
              <a:tr h="669275">
                <a:tc>
                  <a:txBody>
                    <a:bodyPr/>
                    <a:lstStyle/>
                    <a:p>
                      <a:pPr indent="0" lvl="0" marL="0" rtl="0" algn="l">
                        <a:spcBef>
                          <a:spcPts val="0"/>
                        </a:spcBef>
                        <a:spcAft>
                          <a:spcPts val="0"/>
                        </a:spcAft>
                        <a:buNone/>
                      </a:pPr>
                      <a:r>
                        <a:rPr lang="en-GB" sz="900"/>
                        <a:t>3.</a:t>
                      </a:r>
                      <a:endParaRPr sz="900"/>
                    </a:p>
                  </a:txBody>
                  <a:tcPr marT="63500" marB="63500" marR="63500" marL="63500"/>
                </a:tc>
                <a:tc>
                  <a:txBody>
                    <a:bodyPr/>
                    <a:lstStyle/>
                    <a:p>
                      <a:pPr indent="0" lvl="0" marL="0" rtl="0" algn="l">
                        <a:spcBef>
                          <a:spcPts val="0"/>
                        </a:spcBef>
                        <a:spcAft>
                          <a:spcPts val="0"/>
                        </a:spcAft>
                        <a:buNone/>
                      </a:pPr>
                      <a:r>
                        <a:rPr lang="en-GB" sz="900"/>
                        <a:t>Profil dari toko tersembunyi</a:t>
                      </a:r>
                      <a:endParaRPr sz="900"/>
                    </a:p>
                  </a:txBody>
                  <a:tcPr marT="63500" marB="63500" marR="63500" marL="63500"/>
                </a:tc>
                <a:tc>
                  <a:txBody>
                    <a:bodyPr/>
                    <a:lstStyle/>
                    <a:p>
                      <a:pPr indent="0" lvl="0" marL="0" rtl="0" algn="l">
                        <a:spcBef>
                          <a:spcPts val="0"/>
                        </a:spcBef>
                        <a:spcAft>
                          <a:spcPts val="0"/>
                        </a:spcAft>
                        <a:buNone/>
                      </a:pPr>
                      <a:r>
                        <a:rPr lang="en-GB" sz="900"/>
                        <a:t>User perlu mencari lokasi dari profil yang seharusnya mudah ditemukan</a:t>
                      </a:r>
                      <a:endParaRPr sz="900"/>
                    </a:p>
                  </a:txBody>
                  <a:tcPr marT="63500" marB="63500" marR="63500" marL="63500"/>
                </a:tc>
                <a:tc>
                  <a:txBody>
                    <a:bodyPr/>
                    <a:lstStyle/>
                    <a:p>
                      <a:pPr indent="0" lvl="0" marL="0" rtl="0" algn="l">
                        <a:spcBef>
                          <a:spcPts val="0"/>
                        </a:spcBef>
                        <a:spcAft>
                          <a:spcPts val="0"/>
                        </a:spcAft>
                        <a:buNone/>
                      </a:pPr>
                      <a:r>
                        <a:rPr lang="en-GB" sz="900"/>
                        <a:t>Merubah lokasi dari profil toko di sebelah pojok kanan atas dari aplikasi</a:t>
                      </a:r>
                      <a:endParaRPr sz="900"/>
                    </a:p>
                  </a:txBody>
                  <a:tcPr marT="63500" marB="63500" marR="63500" marL="63500"/>
                </a:tc>
              </a:tr>
            </a:tbl>
          </a:graphicData>
        </a:graphic>
      </p:graphicFrame>
      <p:sp>
        <p:nvSpPr>
          <p:cNvPr id="290" name="Google Shape;290;p5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2. Task Analysis 1 / Fitur 1</a:t>
            </a:r>
            <a:endParaRPr b="1" sz="2400">
              <a:solidFill>
                <a:srgbClr val="FFFFFF"/>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3. Task Analysis 2 / Fitur 2</a:t>
            </a:r>
            <a:endParaRPr b="1" sz="2400">
              <a:latin typeface="Comfortaa"/>
              <a:ea typeface="Comfortaa"/>
              <a:cs typeface="Comfortaa"/>
              <a:sym typeface="Comfortaa"/>
            </a:endParaRPr>
          </a:p>
        </p:txBody>
      </p:sp>
      <p:sp>
        <p:nvSpPr>
          <p:cNvPr id="296" name="Google Shape;296;p51"/>
          <p:cNvSpPr txBox="1"/>
          <p:nvPr/>
        </p:nvSpPr>
        <p:spPr>
          <a:xfrm>
            <a:off x="86750" y="1326150"/>
            <a:ext cx="4635300" cy="16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Detail informasi produk saat dilakukan fitur searching</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GB" sz="1300"/>
              <a:t>User Goals</a:t>
            </a:r>
            <a:endParaRPr b="1" sz="1300"/>
          </a:p>
          <a:p>
            <a:pPr indent="0" lvl="0" marL="0" rtl="0" algn="l">
              <a:lnSpc>
                <a:spcPct val="115000"/>
              </a:lnSpc>
              <a:spcBef>
                <a:spcPts val="0"/>
              </a:spcBef>
              <a:spcAft>
                <a:spcPts val="0"/>
              </a:spcAft>
              <a:buNone/>
            </a:pPr>
            <a:r>
              <a:rPr lang="en-GB" sz="1100"/>
              <a:t>User menginginkan detail informasi yang ditampilkan secara lengkap dan tertata rapi saat melakukan searching data produk pada aplikasi, lalu menambahkan pesan pemberitahuan saat keyword yang dicari tidak ada atau tidak ditemukan. </a:t>
            </a:r>
            <a:endParaRPr b="1" sz="1300"/>
          </a:p>
        </p:txBody>
      </p:sp>
      <p:sp>
        <p:nvSpPr>
          <p:cNvPr id="297" name="Google Shape;297;p51"/>
          <p:cNvSpPr txBox="1"/>
          <p:nvPr/>
        </p:nvSpPr>
        <p:spPr>
          <a:xfrm>
            <a:off x="4572000" y="13261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Gambar Task Analysis</a:t>
            </a:r>
            <a:endParaRPr/>
          </a:p>
        </p:txBody>
      </p:sp>
      <p:pic>
        <p:nvPicPr>
          <p:cNvPr id="298" name="Google Shape;298;p51"/>
          <p:cNvPicPr preferRelativeResize="0"/>
          <p:nvPr/>
        </p:nvPicPr>
        <p:blipFill>
          <a:blip r:embed="rId3">
            <a:alphaModFix/>
          </a:blip>
          <a:stretch>
            <a:fillRect/>
          </a:stretch>
        </p:blipFill>
        <p:spPr>
          <a:xfrm>
            <a:off x="4670411" y="1711050"/>
            <a:ext cx="4359465" cy="325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Persona 1 Summary</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GB"/>
              <a:t>Persona summary :</a:t>
            </a:r>
            <a:endParaRPr/>
          </a:p>
          <a:p>
            <a:pPr indent="0" lvl="0" marL="0" rtl="0" algn="just">
              <a:spcBef>
                <a:spcPts val="1200"/>
              </a:spcBef>
              <a:spcAft>
                <a:spcPts val="0"/>
              </a:spcAft>
              <a:buNone/>
            </a:pPr>
            <a:r>
              <a:rPr lang="en-GB"/>
              <a:t>Bu Ayu</a:t>
            </a:r>
            <a:endParaRPr/>
          </a:p>
          <a:p>
            <a:pPr indent="0" lvl="0" marL="0" rtl="0" algn="just">
              <a:spcBef>
                <a:spcPts val="1200"/>
              </a:spcBef>
              <a:spcAft>
                <a:spcPts val="1200"/>
              </a:spcAft>
              <a:buNone/>
            </a:pPr>
            <a:r>
              <a:rPr lang="en-GB"/>
              <a:t>Bu Ayu merupakan pelaku industri rumahan di desa bungasari yang memiliki unit usaha yang tidak berbentuk badan hukum, minim modal, dan hanya memiliki beberapa tenaga kerja. Produk yang dihasilkan oleh industrinya bu ayu bermacam-macam dan rata-rata berasal dari bahan pangan yang umum dibudidayakan atau dikembangkan di desa bungasari, dimana bu ayu memanfaatkan dan mengolah bahan mentah menjadi produk jadi untuk meningkatkan nilai jualnya. Namun ada kendala yang menyertai usaha bu ayu yaitu di bidang pendistribusian hasil produk, dimana toko atau tempat wisata yang biasa mengambil atau memborong produk dari pelaku industri rumahan di desa bungasari tutup atau berhenti memasok akibat adanya pandemi yang akhirnya membuat usaha bu ayu mengalami kerugian. Dengan adanya yuk panen diharapkan dapat membantu menangani masalah yang dialami industri yang dijalankan oleh Bu Ayu.</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nvSpPr>
        <p:spPr>
          <a:xfrm>
            <a:off x="99150" y="1375725"/>
            <a:ext cx="8874000" cy="97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User Journey</a:t>
            </a:r>
            <a:endParaRPr sz="1100">
              <a:solidFill>
                <a:schemeClr val="dk2"/>
              </a:solidFill>
            </a:endParaRPr>
          </a:p>
          <a:p>
            <a:pPr indent="0" lvl="0" marL="0" rtl="0" algn="just">
              <a:lnSpc>
                <a:spcPct val="115000"/>
              </a:lnSpc>
              <a:spcBef>
                <a:spcPts val="0"/>
              </a:spcBef>
              <a:spcAft>
                <a:spcPts val="0"/>
              </a:spcAft>
              <a:buNone/>
            </a:pPr>
            <a:r>
              <a:rPr lang="en-GB" sz="1100"/>
              <a:t>Kesulitan yang dihadapi adalah terkadang user menemukan produk yang diinginkan namun detail informasi yang ditampilkan kurang lengkap dan tidak tertata rapi, selain itu saat keyword yang diinputkan tidak sesuai atau tidak memiliki kecocokan dengan produk yang ada maka tidak ada pemberitahuan yang muncul yang membuat aplikasi terasa kurang maksimal.</a:t>
            </a:r>
            <a:endParaRPr b="1" sz="1600"/>
          </a:p>
        </p:txBody>
      </p:sp>
      <p:sp>
        <p:nvSpPr>
          <p:cNvPr id="304" name="Google Shape;304;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latin typeface="Comfortaa"/>
                <a:ea typeface="Comfortaa"/>
                <a:cs typeface="Comfortaa"/>
                <a:sym typeface="Comfortaa"/>
              </a:rPr>
              <a:t>3. Task Analysis 2 / Fitur 2</a:t>
            </a:r>
            <a:endParaRPr b="1" sz="2400">
              <a:latin typeface="Comfortaa"/>
              <a:ea typeface="Comfortaa"/>
              <a:cs typeface="Comfortaa"/>
              <a:sym typeface="Comfortaa"/>
            </a:endParaRPr>
          </a:p>
        </p:txBody>
      </p:sp>
      <p:graphicFrame>
        <p:nvGraphicFramePr>
          <p:cNvPr id="305" name="Google Shape;305;p52"/>
          <p:cNvGraphicFramePr/>
          <p:nvPr/>
        </p:nvGraphicFramePr>
        <p:xfrm>
          <a:off x="177200" y="2519425"/>
          <a:ext cx="3000000" cy="3000000"/>
        </p:xfrm>
        <a:graphic>
          <a:graphicData uri="http://schemas.openxmlformats.org/drawingml/2006/table">
            <a:tbl>
              <a:tblPr>
                <a:noFill/>
                <a:tableStyleId>{5E598E72-3EB8-4DB8-947E-839EBA54F84A}</a:tableStyleId>
              </a:tblPr>
              <a:tblGrid>
                <a:gridCol w="370675"/>
                <a:gridCol w="2291750"/>
                <a:gridCol w="2291750"/>
                <a:gridCol w="2418325"/>
              </a:tblGrid>
              <a:tr h="12700">
                <a:tc>
                  <a:txBody>
                    <a:bodyPr/>
                    <a:lstStyle/>
                    <a:p>
                      <a:pPr indent="0" lvl="0" marL="0" rtl="0" algn="l">
                        <a:spcBef>
                          <a:spcPts val="0"/>
                        </a:spcBef>
                        <a:spcAft>
                          <a:spcPts val="0"/>
                        </a:spcAft>
                        <a:buNone/>
                      </a:pPr>
                      <a:r>
                        <a:rPr lang="en-GB" sz="900"/>
                        <a:t>No</a:t>
                      </a:r>
                      <a:endParaRPr sz="900"/>
                    </a:p>
                  </a:txBody>
                  <a:tcPr marT="63500" marB="63500" marR="63500" marL="63500"/>
                </a:tc>
                <a:tc>
                  <a:txBody>
                    <a:bodyPr/>
                    <a:lstStyle/>
                    <a:p>
                      <a:pPr indent="0" lvl="0" marL="0" rtl="0" algn="l">
                        <a:spcBef>
                          <a:spcPts val="0"/>
                        </a:spcBef>
                        <a:spcAft>
                          <a:spcPts val="0"/>
                        </a:spcAft>
                        <a:buNone/>
                      </a:pPr>
                      <a:r>
                        <a:rPr lang="en-GB" sz="900"/>
                        <a:t>Kesulitan/kebutuhan baru</a:t>
                      </a:r>
                      <a:endParaRPr sz="900"/>
                    </a:p>
                  </a:txBody>
                  <a:tcPr marT="63500" marB="63500" marR="63500" marL="63500"/>
                </a:tc>
                <a:tc>
                  <a:txBody>
                    <a:bodyPr/>
                    <a:lstStyle/>
                    <a:p>
                      <a:pPr indent="0" lvl="0" marL="0" rtl="0" algn="l">
                        <a:spcBef>
                          <a:spcPts val="0"/>
                        </a:spcBef>
                        <a:spcAft>
                          <a:spcPts val="0"/>
                        </a:spcAft>
                        <a:buNone/>
                      </a:pPr>
                      <a:r>
                        <a:rPr lang="en-GB" sz="900"/>
                        <a:t>User’s Thoughts / Emotion (jika ada atau bisa diidentifikasi)</a:t>
                      </a:r>
                      <a:endParaRPr sz="900"/>
                    </a:p>
                  </a:txBody>
                  <a:tcPr marT="63500" marB="63500" marR="63500" marL="63500"/>
                </a:tc>
                <a:tc>
                  <a:txBody>
                    <a:bodyPr/>
                    <a:lstStyle/>
                    <a:p>
                      <a:pPr indent="0" lvl="0" marL="0" rtl="0" algn="l">
                        <a:spcBef>
                          <a:spcPts val="0"/>
                        </a:spcBef>
                        <a:spcAft>
                          <a:spcPts val="0"/>
                        </a:spcAft>
                        <a:buNone/>
                      </a:pPr>
                      <a:r>
                        <a:rPr lang="en-GB" sz="900"/>
                        <a:t>Peluang solusi yang mungkin diterapkan (Opportunity)</a:t>
                      </a:r>
                      <a:endParaRPr sz="900"/>
                    </a:p>
                  </a:txBody>
                  <a:tcPr marT="63500" marB="63500" marR="63500" marL="63500"/>
                </a:tc>
              </a:tr>
              <a:tr h="12700">
                <a:tc>
                  <a:txBody>
                    <a:bodyPr/>
                    <a:lstStyle/>
                    <a:p>
                      <a:pPr indent="0" lvl="0" marL="0" rtl="0" algn="l">
                        <a:spcBef>
                          <a:spcPts val="0"/>
                        </a:spcBef>
                        <a:spcAft>
                          <a:spcPts val="0"/>
                        </a:spcAft>
                        <a:buNone/>
                      </a:pPr>
                      <a:r>
                        <a:rPr lang="en-GB" sz="900"/>
                        <a:t>1</a:t>
                      </a:r>
                      <a:endParaRPr sz="900"/>
                    </a:p>
                  </a:txBody>
                  <a:tcPr marT="63500" marB="63500" marR="63500" marL="63500"/>
                </a:tc>
                <a:tc>
                  <a:txBody>
                    <a:bodyPr/>
                    <a:lstStyle/>
                    <a:p>
                      <a:pPr indent="0" lvl="0" marL="0" rtl="0" algn="l">
                        <a:spcBef>
                          <a:spcPts val="0"/>
                        </a:spcBef>
                        <a:spcAft>
                          <a:spcPts val="0"/>
                        </a:spcAft>
                        <a:buNone/>
                      </a:pPr>
                      <a:r>
                        <a:rPr lang="en-GB" sz="900"/>
                        <a:t>Informasi produk kurang lengkap</a:t>
                      </a:r>
                      <a:endParaRPr sz="900"/>
                    </a:p>
                  </a:txBody>
                  <a:tcPr marT="63500" marB="63500" marR="63500" marL="63500"/>
                </a:tc>
                <a:tc>
                  <a:txBody>
                    <a:bodyPr/>
                    <a:lstStyle/>
                    <a:p>
                      <a:pPr indent="0" lvl="0" marL="0" rtl="0" algn="l">
                        <a:spcBef>
                          <a:spcPts val="0"/>
                        </a:spcBef>
                        <a:spcAft>
                          <a:spcPts val="0"/>
                        </a:spcAft>
                        <a:buNone/>
                      </a:pPr>
                      <a:r>
                        <a:rPr lang="en-GB" sz="900"/>
                        <a:t>Sulit menentukan produk yang diinginkan</a:t>
                      </a:r>
                      <a:endParaRPr sz="900"/>
                    </a:p>
                  </a:txBody>
                  <a:tcPr marT="63500" marB="63500" marR="63500" marL="63500"/>
                </a:tc>
                <a:tc>
                  <a:txBody>
                    <a:bodyPr/>
                    <a:lstStyle/>
                    <a:p>
                      <a:pPr indent="0" lvl="0" marL="0" rtl="0" algn="l">
                        <a:spcBef>
                          <a:spcPts val="0"/>
                        </a:spcBef>
                        <a:spcAft>
                          <a:spcPts val="0"/>
                        </a:spcAft>
                        <a:buNone/>
                      </a:pPr>
                      <a:r>
                        <a:rPr lang="en-GB" sz="900"/>
                        <a:t>Saat produk yang dicari ditemukan maka langsung diarahkan ke profil toko yang menjual produk tersebut</a:t>
                      </a:r>
                      <a:endParaRPr sz="900"/>
                    </a:p>
                  </a:txBody>
                  <a:tcPr marT="63500" marB="63500" marR="63500" marL="63500"/>
                </a:tc>
              </a:tr>
              <a:tr h="12700">
                <a:tc>
                  <a:txBody>
                    <a:bodyPr/>
                    <a:lstStyle/>
                    <a:p>
                      <a:pPr indent="0" lvl="0" marL="0" rtl="0" algn="l">
                        <a:spcBef>
                          <a:spcPts val="0"/>
                        </a:spcBef>
                        <a:spcAft>
                          <a:spcPts val="0"/>
                        </a:spcAft>
                        <a:buNone/>
                      </a:pPr>
                      <a:r>
                        <a:rPr lang="en-GB" sz="900"/>
                        <a:t>2</a:t>
                      </a:r>
                      <a:endParaRPr sz="900"/>
                    </a:p>
                  </a:txBody>
                  <a:tcPr marT="63500" marB="63500" marR="63500" marL="63500"/>
                </a:tc>
                <a:tc>
                  <a:txBody>
                    <a:bodyPr/>
                    <a:lstStyle/>
                    <a:p>
                      <a:pPr indent="0" lvl="0" marL="0" rtl="0" algn="l">
                        <a:spcBef>
                          <a:spcPts val="0"/>
                        </a:spcBef>
                        <a:spcAft>
                          <a:spcPts val="0"/>
                        </a:spcAft>
                        <a:buNone/>
                      </a:pPr>
                      <a:r>
                        <a:rPr lang="en-GB" sz="900"/>
                        <a:t>Informasi tidak tertata rapi</a:t>
                      </a:r>
                      <a:endParaRPr sz="900"/>
                    </a:p>
                  </a:txBody>
                  <a:tcPr marT="63500" marB="63500" marR="63500" marL="63500"/>
                </a:tc>
                <a:tc>
                  <a:txBody>
                    <a:bodyPr/>
                    <a:lstStyle/>
                    <a:p>
                      <a:pPr indent="0" lvl="0" marL="0" rtl="0" algn="l">
                        <a:spcBef>
                          <a:spcPts val="0"/>
                        </a:spcBef>
                        <a:spcAft>
                          <a:spcPts val="0"/>
                        </a:spcAft>
                        <a:buNone/>
                      </a:pPr>
                      <a:r>
                        <a:rPr lang="en-GB" sz="900"/>
                        <a:t>User harus membaca segala informasi yang ada secara detail</a:t>
                      </a:r>
                      <a:endParaRPr sz="900"/>
                    </a:p>
                  </a:txBody>
                  <a:tcPr marT="63500" marB="63500" marR="63500" marL="63500"/>
                </a:tc>
                <a:tc>
                  <a:txBody>
                    <a:bodyPr/>
                    <a:lstStyle/>
                    <a:p>
                      <a:pPr indent="0" lvl="0" marL="0" rtl="0" algn="l">
                        <a:spcBef>
                          <a:spcPts val="0"/>
                        </a:spcBef>
                        <a:spcAft>
                          <a:spcPts val="0"/>
                        </a:spcAft>
                        <a:buNone/>
                      </a:pPr>
                      <a:r>
                        <a:rPr lang="en-GB" sz="900"/>
                        <a:t>Mengubah tata letak informasi yang ada dan membatasi jumlah informasi yang ditampilkan (informasi yang ditampilkan hanya informasi penting)</a:t>
                      </a:r>
                      <a:endParaRPr sz="900"/>
                    </a:p>
                  </a:txBody>
                  <a:tcPr marT="63500" marB="63500" marR="63500" marL="63500"/>
                </a:tc>
              </a:tr>
              <a:tr h="12700">
                <a:tc>
                  <a:txBody>
                    <a:bodyPr/>
                    <a:lstStyle/>
                    <a:p>
                      <a:pPr indent="0" lvl="0" marL="0" rtl="0" algn="l">
                        <a:spcBef>
                          <a:spcPts val="0"/>
                        </a:spcBef>
                        <a:spcAft>
                          <a:spcPts val="0"/>
                        </a:spcAft>
                        <a:buNone/>
                      </a:pPr>
                      <a:r>
                        <a:rPr lang="en-GB" sz="900"/>
                        <a:t>3</a:t>
                      </a:r>
                      <a:endParaRPr sz="900"/>
                    </a:p>
                  </a:txBody>
                  <a:tcPr marT="63500" marB="63500" marR="63500" marL="63500"/>
                </a:tc>
                <a:tc>
                  <a:txBody>
                    <a:bodyPr/>
                    <a:lstStyle/>
                    <a:p>
                      <a:pPr indent="0" lvl="0" marL="0" rtl="0" algn="l">
                        <a:spcBef>
                          <a:spcPts val="0"/>
                        </a:spcBef>
                        <a:spcAft>
                          <a:spcPts val="0"/>
                        </a:spcAft>
                        <a:buNone/>
                      </a:pPr>
                      <a:r>
                        <a:rPr lang="en-GB" sz="900"/>
                        <a:t>Tidak ada pesan pemberitahuan yang muncul</a:t>
                      </a:r>
                      <a:endParaRPr sz="900"/>
                    </a:p>
                  </a:txBody>
                  <a:tcPr marT="63500" marB="63500" marR="63500" marL="63500"/>
                </a:tc>
                <a:tc>
                  <a:txBody>
                    <a:bodyPr/>
                    <a:lstStyle/>
                    <a:p>
                      <a:pPr indent="0" lvl="0" marL="0" rtl="0" algn="l">
                        <a:spcBef>
                          <a:spcPts val="0"/>
                        </a:spcBef>
                        <a:spcAft>
                          <a:spcPts val="0"/>
                        </a:spcAft>
                        <a:buNone/>
                      </a:pPr>
                      <a:r>
                        <a:rPr lang="en-GB" sz="900"/>
                        <a:t>Monoton</a:t>
                      </a:r>
                      <a:endParaRPr sz="900"/>
                    </a:p>
                  </a:txBody>
                  <a:tcPr marT="63500" marB="63500" marR="63500" marL="63500"/>
                </a:tc>
                <a:tc>
                  <a:txBody>
                    <a:bodyPr/>
                    <a:lstStyle/>
                    <a:p>
                      <a:pPr indent="0" lvl="0" marL="0" rtl="0" algn="l">
                        <a:spcBef>
                          <a:spcPts val="0"/>
                        </a:spcBef>
                        <a:spcAft>
                          <a:spcPts val="0"/>
                        </a:spcAft>
                        <a:buNone/>
                      </a:pPr>
                      <a:r>
                        <a:rPr lang="en-GB" sz="900"/>
                        <a:t>Menambahkan pesan pemberitahuan saat produk (keyword) yang dicari tidak ditemukan</a:t>
                      </a:r>
                      <a:endParaRPr sz="900"/>
                    </a:p>
                  </a:txBody>
                  <a:tcPr marT="63500" marB="63500" marR="63500" marL="6350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4</a:t>
            </a:r>
            <a:r>
              <a:rPr b="1" lang="en-GB" sz="2400">
                <a:solidFill>
                  <a:srgbClr val="FFFFFF"/>
                </a:solidFill>
                <a:latin typeface="Comfortaa"/>
                <a:ea typeface="Comfortaa"/>
                <a:cs typeface="Comfortaa"/>
                <a:sym typeface="Comfortaa"/>
              </a:rPr>
              <a:t>. </a:t>
            </a:r>
            <a:r>
              <a:rPr b="1" lang="en-GB" sz="2400">
                <a:solidFill>
                  <a:srgbClr val="FFFFFF"/>
                </a:solidFill>
                <a:latin typeface="Comfortaa"/>
                <a:ea typeface="Comfortaa"/>
                <a:cs typeface="Comfortaa"/>
                <a:sym typeface="Comfortaa"/>
              </a:rPr>
              <a:t>Task Analysis 3 / Fitur 3</a:t>
            </a:r>
            <a:endParaRPr b="1" sz="2400">
              <a:solidFill>
                <a:srgbClr val="FFFFFF"/>
              </a:solidFill>
              <a:latin typeface="Comfortaa"/>
              <a:ea typeface="Comfortaa"/>
              <a:cs typeface="Comfortaa"/>
              <a:sym typeface="Comfortaa"/>
            </a:endParaRPr>
          </a:p>
        </p:txBody>
      </p:sp>
      <p:sp>
        <p:nvSpPr>
          <p:cNvPr id="311" name="Google Shape;311;p53"/>
          <p:cNvSpPr txBox="1"/>
          <p:nvPr/>
        </p:nvSpPr>
        <p:spPr>
          <a:xfrm>
            <a:off x="86750" y="1326150"/>
            <a:ext cx="4635300" cy="309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Fitur penghubung antara penjual dan pembeli</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GB" sz="1300"/>
              <a:t>User Goals</a:t>
            </a:r>
            <a:endParaRPr b="1" sz="1300"/>
          </a:p>
          <a:p>
            <a:pPr indent="0" lvl="0" marL="0" rtl="0" algn="l">
              <a:lnSpc>
                <a:spcPct val="115000"/>
              </a:lnSpc>
              <a:spcBef>
                <a:spcPts val="0"/>
              </a:spcBef>
              <a:spcAft>
                <a:spcPts val="0"/>
              </a:spcAft>
              <a:buNone/>
            </a:pPr>
            <a:r>
              <a:rPr lang="en-GB" sz="1100"/>
              <a:t>User menginginkan adanya fitur chat antara penjual dan pembeli, sehingga user bertanya apabila informasi dari produk yang ingin dibeli dirasa kurang, selain itu juga bisa konfirmasi atas produk yang sudah diterima masih dalam keadaan baik atau tidak, dan juga menyusun fitur rating yang rapi sesuai kategori produk, sehingga user mudah menemukan produk dengan rating tertinggi berdasarkan kategori yang ada.</a:t>
            </a:r>
            <a:endParaRPr sz="11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300"/>
          </a:p>
        </p:txBody>
      </p:sp>
      <p:sp>
        <p:nvSpPr>
          <p:cNvPr id="312" name="Google Shape;312;p53"/>
          <p:cNvSpPr txBox="1"/>
          <p:nvPr/>
        </p:nvSpPr>
        <p:spPr>
          <a:xfrm>
            <a:off x="4697325" y="1313750"/>
            <a:ext cx="4350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t>Gambar Task Analysis</a:t>
            </a:r>
            <a:endParaRPr>
              <a:latin typeface="Roboto"/>
              <a:ea typeface="Roboto"/>
              <a:cs typeface="Roboto"/>
              <a:sym typeface="Roboto"/>
            </a:endParaRPr>
          </a:p>
        </p:txBody>
      </p:sp>
      <p:pic>
        <p:nvPicPr>
          <p:cNvPr id="313" name="Google Shape;313;p53"/>
          <p:cNvPicPr preferRelativeResize="0"/>
          <p:nvPr/>
        </p:nvPicPr>
        <p:blipFill>
          <a:blip r:embed="rId3">
            <a:alphaModFix/>
          </a:blip>
          <a:stretch>
            <a:fillRect/>
          </a:stretch>
        </p:blipFill>
        <p:spPr>
          <a:xfrm>
            <a:off x="4874450" y="1851050"/>
            <a:ext cx="4173175" cy="303283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nvSpPr>
        <p:spPr>
          <a:xfrm>
            <a:off x="99150" y="1375725"/>
            <a:ext cx="8874000" cy="12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t>User Journey</a:t>
            </a:r>
            <a:endParaRPr sz="1200">
              <a:solidFill>
                <a:schemeClr val="dk2"/>
              </a:solidFill>
            </a:endParaRPr>
          </a:p>
          <a:p>
            <a:pPr indent="0" lvl="0" marL="0" rtl="0" algn="just">
              <a:lnSpc>
                <a:spcPct val="115000"/>
              </a:lnSpc>
              <a:spcBef>
                <a:spcPts val="0"/>
              </a:spcBef>
              <a:spcAft>
                <a:spcPts val="0"/>
              </a:spcAft>
              <a:buNone/>
            </a:pPr>
            <a:r>
              <a:rPr lang="en-GB" sz="1200"/>
              <a:t>Kesulitan yang dihadapi adalah terkadang user menemukan produk yang diinginkan namun detail informasi yang kesulitan yang dihadapi adalah tidak adanya fitur chat antara penjual dan pembeli, sehingga pembeli tidak dapat bertanya apabila informasi dari produk yang ingin dibeli dirasa kurang, selain itu juga bisa konfirmasi atas produk yang sudah diterima masih dalam keadaan baik atau tidak, dan juga fitur rating yang teracak, tidak tersusun rapi tiap kategori.</a:t>
            </a:r>
            <a:endParaRPr b="1" sz="1700"/>
          </a:p>
        </p:txBody>
      </p:sp>
      <p:sp>
        <p:nvSpPr>
          <p:cNvPr id="319" name="Google Shape;319;p5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4</a:t>
            </a:r>
            <a:r>
              <a:rPr b="1" lang="en-GB" sz="2400">
                <a:solidFill>
                  <a:srgbClr val="FFFFFF"/>
                </a:solidFill>
                <a:latin typeface="Comfortaa"/>
                <a:ea typeface="Comfortaa"/>
                <a:cs typeface="Comfortaa"/>
                <a:sym typeface="Comfortaa"/>
              </a:rPr>
              <a:t>. Task Analysis 3 / Fitur 3</a:t>
            </a:r>
            <a:endParaRPr b="1" sz="2400">
              <a:solidFill>
                <a:srgbClr val="FFFFFF"/>
              </a:solidFill>
              <a:latin typeface="Comfortaa"/>
              <a:ea typeface="Comfortaa"/>
              <a:cs typeface="Comfortaa"/>
              <a:sym typeface="Comfortaa"/>
            </a:endParaRPr>
          </a:p>
        </p:txBody>
      </p:sp>
      <p:graphicFrame>
        <p:nvGraphicFramePr>
          <p:cNvPr id="320" name="Google Shape;320;p54"/>
          <p:cNvGraphicFramePr/>
          <p:nvPr/>
        </p:nvGraphicFramePr>
        <p:xfrm>
          <a:off x="201975" y="2630325"/>
          <a:ext cx="3000000" cy="3000000"/>
        </p:xfrm>
        <a:graphic>
          <a:graphicData uri="http://schemas.openxmlformats.org/drawingml/2006/table">
            <a:tbl>
              <a:tblPr>
                <a:noFill/>
                <a:tableStyleId>{5E598E72-3EB8-4DB8-947E-839EBA54F84A}</a:tableStyleId>
              </a:tblPr>
              <a:tblGrid>
                <a:gridCol w="327000"/>
                <a:gridCol w="1915425"/>
                <a:gridCol w="1915425"/>
                <a:gridCol w="2021200"/>
              </a:tblGrid>
              <a:tr h="431875">
                <a:tc>
                  <a:txBody>
                    <a:bodyPr/>
                    <a:lstStyle/>
                    <a:p>
                      <a:pPr indent="0" lvl="0" marL="0" rtl="0" algn="l">
                        <a:spcBef>
                          <a:spcPts val="0"/>
                        </a:spcBef>
                        <a:spcAft>
                          <a:spcPts val="0"/>
                        </a:spcAft>
                        <a:buNone/>
                      </a:pPr>
                      <a:r>
                        <a:rPr lang="en-GB" sz="900"/>
                        <a:t>No</a:t>
                      </a:r>
                      <a:endParaRPr sz="900"/>
                    </a:p>
                  </a:txBody>
                  <a:tcPr marT="63500" marB="63500" marR="63500" marL="63500"/>
                </a:tc>
                <a:tc>
                  <a:txBody>
                    <a:bodyPr/>
                    <a:lstStyle/>
                    <a:p>
                      <a:pPr indent="0" lvl="0" marL="0" rtl="0" algn="l">
                        <a:spcBef>
                          <a:spcPts val="0"/>
                        </a:spcBef>
                        <a:spcAft>
                          <a:spcPts val="0"/>
                        </a:spcAft>
                        <a:buNone/>
                      </a:pPr>
                      <a:r>
                        <a:rPr lang="en-GB" sz="900"/>
                        <a:t>Kesulitan/kebutuhan baru</a:t>
                      </a:r>
                      <a:endParaRPr sz="900"/>
                    </a:p>
                  </a:txBody>
                  <a:tcPr marT="63500" marB="63500" marR="63500" marL="63500"/>
                </a:tc>
                <a:tc>
                  <a:txBody>
                    <a:bodyPr/>
                    <a:lstStyle/>
                    <a:p>
                      <a:pPr indent="0" lvl="0" marL="0" rtl="0" algn="l">
                        <a:spcBef>
                          <a:spcPts val="0"/>
                        </a:spcBef>
                        <a:spcAft>
                          <a:spcPts val="0"/>
                        </a:spcAft>
                        <a:buNone/>
                      </a:pPr>
                      <a:r>
                        <a:rPr lang="en-GB" sz="900"/>
                        <a:t>User’s Thoughts / Emotion (jika ada atau bisa diidentifikasi)</a:t>
                      </a:r>
                      <a:endParaRPr sz="900"/>
                    </a:p>
                  </a:txBody>
                  <a:tcPr marT="63500" marB="63500" marR="63500" marL="63500"/>
                </a:tc>
                <a:tc>
                  <a:txBody>
                    <a:bodyPr/>
                    <a:lstStyle/>
                    <a:p>
                      <a:pPr indent="0" lvl="0" marL="0" rtl="0" algn="l">
                        <a:spcBef>
                          <a:spcPts val="0"/>
                        </a:spcBef>
                        <a:spcAft>
                          <a:spcPts val="0"/>
                        </a:spcAft>
                        <a:buNone/>
                      </a:pPr>
                      <a:r>
                        <a:rPr lang="en-GB" sz="900"/>
                        <a:t>Peluang solusi yang mungkin diterapkan (Opportunity)</a:t>
                      </a:r>
                      <a:endParaRPr sz="900"/>
                    </a:p>
                  </a:txBody>
                  <a:tcPr marT="63500" marB="63500" marR="63500" marL="63500"/>
                </a:tc>
              </a:tr>
              <a:tr h="578175">
                <a:tc>
                  <a:txBody>
                    <a:bodyPr/>
                    <a:lstStyle/>
                    <a:p>
                      <a:pPr indent="0" lvl="0" marL="0" rtl="0" algn="l">
                        <a:spcBef>
                          <a:spcPts val="0"/>
                        </a:spcBef>
                        <a:spcAft>
                          <a:spcPts val="0"/>
                        </a:spcAft>
                        <a:buNone/>
                      </a:pPr>
                      <a:r>
                        <a:rPr lang="en-GB" sz="900"/>
                        <a:t>1</a:t>
                      </a:r>
                      <a:endParaRPr sz="900"/>
                    </a:p>
                  </a:txBody>
                  <a:tcPr marT="63500" marB="63500" marR="63500" marL="63500"/>
                </a:tc>
                <a:tc>
                  <a:txBody>
                    <a:bodyPr/>
                    <a:lstStyle/>
                    <a:p>
                      <a:pPr indent="0" lvl="0" marL="0" rtl="0" algn="l">
                        <a:spcBef>
                          <a:spcPts val="0"/>
                        </a:spcBef>
                        <a:spcAft>
                          <a:spcPts val="0"/>
                        </a:spcAft>
                        <a:buNone/>
                      </a:pPr>
                      <a:r>
                        <a:rPr lang="en-GB" sz="900"/>
                        <a:t>Tidak ada fitur chat</a:t>
                      </a:r>
                      <a:endParaRPr sz="900"/>
                    </a:p>
                  </a:txBody>
                  <a:tcPr marT="63500" marB="63500" marR="63500" marL="63500"/>
                </a:tc>
                <a:tc>
                  <a:txBody>
                    <a:bodyPr/>
                    <a:lstStyle/>
                    <a:p>
                      <a:pPr indent="0" lvl="0" marL="0" rtl="0" algn="l">
                        <a:spcBef>
                          <a:spcPts val="0"/>
                        </a:spcBef>
                        <a:spcAft>
                          <a:spcPts val="0"/>
                        </a:spcAft>
                        <a:buNone/>
                      </a:pPr>
                      <a:r>
                        <a:rPr lang="en-GB" sz="900"/>
                        <a:t>User merasa kesulitan apabila ada pertanyaan yang ingin ditanyakan pada penjual</a:t>
                      </a:r>
                      <a:endParaRPr sz="900"/>
                    </a:p>
                  </a:txBody>
                  <a:tcPr marT="63500" marB="63500" marR="63500" marL="63500"/>
                </a:tc>
                <a:tc>
                  <a:txBody>
                    <a:bodyPr/>
                    <a:lstStyle/>
                    <a:p>
                      <a:pPr indent="0" lvl="0" marL="0" rtl="0" algn="l">
                        <a:spcBef>
                          <a:spcPts val="0"/>
                        </a:spcBef>
                        <a:spcAft>
                          <a:spcPts val="0"/>
                        </a:spcAft>
                        <a:buNone/>
                      </a:pPr>
                      <a:r>
                        <a:rPr lang="en-GB" sz="900"/>
                        <a:t>Menyediakan fitur chat pada tiap profil toko sebagai penghubung antara penjual dan pembeli</a:t>
                      </a:r>
                      <a:endParaRPr sz="900"/>
                    </a:p>
                  </a:txBody>
                  <a:tcPr marT="63500" marB="63500" marR="63500" marL="63500"/>
                </a:tc>
              </a:tr>
              <a:tr h="578175">
                <a:tc>
                  <a:txBody>
                    <a:bodyPr/>
                    <a:lstStyle/>
                    <a:p>
                      <a:pPr indent="0" lvl="0" marL="0" rtl="0" algn="l">
                        <a:spcBef>
                          <a:spcPts val="0"/>
                        </a:spcBef>
                        <a:spcAft>
                          <a:spcPts val="0"/>
                        </a:spcAft>
                        <a:buNone/>
                      </a:pPr>
                      <a:r>
                        <a:rPr lang="en-GB" sz="900"/>
                        <a:t>2</a:t>
                      </a:r>
                      <a:endParaRPr sz="900"/>
                    </a:p>
                  </a:txBody>
                  <a:tcPr marT="63500" marB="63500" marR="63500" marL="63500"/>
                </a:tc>
                <a:tc>
                  <a:txBody>
                    <a:bodyPr/>
                    <a:lstStyle/>
                    <a:p>
                      <a:pPr indent="0" lvl="0" marL="0" rtl="0" algn="l">
                        <a:spcBef>
                          <a:spcPts val="0"/>
                        </a:spcBef>
                        <a:spcAft>
                          <a:spcPts val="0"/>
                        </a:spcAft>
                        <a:buNone/>
                      </a:pPr>
                      <a:r>
                        <a:rPr lang="en-GB" sz="900"/>
                        <a:t>Mengonfirmasi keadaan produk saat diterima</a:t>
                      </a:r>
                      <a:endParaRPr sz="900"/>
                    </a:p>
                  </a:txBody>
                  <a:tcPr marT="63500" marB="63500" marR="63500" marL="63500"/>
                </a:tc>
                <a:tc>
                  <a:txBody>
                    <a:bodyPr/>
                    <a:lstStyle/>
                    <a:p>
                      <a:pPr indent="0" lvl="0" marL="0" rtl="0" algn="l">
                        <a:spcBef>
                          <a:spcPts val="0"/>
                        </a:spcBef>
                        <a:spcAft>
                          <a:spcPts val="0"/>
                        </a:spcAft>
                        <a:buNone/>
                      </a:pPr>
                      <a:r>
                        <a:rPr lang="en-GB" sz="900"/>
                        <a:t>User tidak bisa memberikan review nyata dari produk yang dibeli</a:t>
                      </a:r>
                      <a:endParaRPr sz="900"/>
                    </a:p>
                  </a:txBody>
                  <a:tcPr marT="63500" marB="63500" marR="63500" marL="63500"/>
                </a:tc>
                <a:tc>
                  <a:txBody>
                    <a:bodyPr/>
                    <a:lstStyle/>
                    <a:p>
                      <a:pPr indent="0" lvl="0" marL="0" rtl="0" algn="l">
                        <a:spcBef>
                          <a:spcPts val="0"/>
                        </a:spcBef>
                        <a:spcAft>
                          <a:spcPts val="0"/>
                        </a:spcAft>
                        <a:buNone/>
                      </a:pPr>
                      <a:r>
                        <a:rPr lang="en-GB" sz="900"/>
                        <a:t>Fitur review produk toko online diatur agar dapat melampirkan foto atau video</a:t>
                      </a:r>
                      <a:endParaRPr sz="900"/>
                    </a:p>
                  </a:txBody>
                  <a:tcPr marT="63500" marB="63500" marR="63500" marL="63500"/>
                </a:tc>
              </a:tr>
              <a:tr h="724450">
                <a:tc>
                  <a:txBody>
                    <a:bodyPr/>
                    <a:lstStyle/>
                    <a:p>
                      <a:pPr indent="0" lvl="0" marL="0" rtl="0" algn="l">
                        <a:spcBef>
                          <a:spcPts val="0"/>
                        </a:spcBef>
                        <a:spcAft>
                          <a:spcPts val="0"/>
                        </a:spcAft>
                        <a:buNone/>
                      </a:pPr>
                      <a:r>
                        <a:rPr lang="en-GB" sz="900"/>
                        <a:t>3</a:t>
                      </a:r>
                      <a:endParaRPr sz="900"/>
                    </a:p>
                  </a:txBody>
                  <a:tcPr marT="63500" marB="63500" marR="63500" marL="63500"/>
                </a:tc>
                <a:tc>
                  <a:txBody>
                    <a:bodyPr/>
                    <a:lstStyle/>
                    <a:p>
                      <a:pPr indent="0" lvl="0" marL="0" rtl="0" algn="l">
                        <a:spcBef>
                          <a:spcPts val="0"/>
                        </a:spcBef>
                        <a:spcAft>
                          <a:spcPts val="0"/>
                        </a:spcAft>
                        <a:buNone/>
                      </a:pPr>
                      <a:r>
                        <a:rPr lang="en-GB" sz="900"/>
                        <a:t>Rating produk teracak dan tidak tersusun rapi</a:t>
                      </a:r>
                      <a:endParaRPr sz="900"/>
                    </a:p>
                  </a:txBody>
                  <a:tcPr marT="63500" marB="63500" marR="63500" marL="63500"/>
                </a:tc>
                <a:tc>
                  <a:txBody>
                    <a:bodyPr/>
                    <a:lstStyle/>
                    <a:p>
                      <a:pPr indent="0" lvl="0" marL="0" rtl="0" algn="l">
                        <a:spcBef>
                          <a:spcPts val="0"/>
                        </a:spcBef>
                        <a:spcAft>
                          <a:spcPts val="0"/>
                        </a:spcAft>
                        <a:buNone/>
                      </a:pPr>
                      <a:r>
                        <a:rPr lang="en-GB" sz="900"/>
                        <a:t>User malas menggunakan fitur tersebut</a:t>
                      </a:r>
                      <a:endParaRPr sz="900"/>
                    </a:p>
                  </a:txBody>
                  <a:tcPr marT="63500" marB="63500" marR="63500" marL="63500"/>
                </a:tc>
                <a:tc>
                  <a:txBody>
                    <a:bodyPr/>
                    <a:lstStyle/>
                    <a:p>
                      <a:pPr indent="0" lvl="0" marL="0" rtl="0" algn="l">
                        <a:spcBef>
                          <a:spcPts val="0"/>
                        </a:spcBef>
                        <a:spcAft>
                          <a:spcPts val="0"/>
                        </a:spcAft>
                        <a:buNone/>
                      </a:pPr>
                      <a:r>
                        <a:rPr lang="en-GB" sz="900"/>
                        <a:t>Menata rating produk pada masing-masing kategori, dimana masing-masing kategori memiliki produk terpopulernya</a:t>
                      </a:r>
                      <a:endParaRPr sz="900"/>
                    </a:p>
                  </a:txBody>
                  <a:tcPr marT="63500" marB="63500" marR="63500" marL="6350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5. Foto User Journey Mapping</a:t>
            </a:r>
            <a:endParaRPr b="1" sz="2400">
              <a:solidFill>
                <a:srgbClr val="FFFFFF"/>
              </a:solidFill>
              <a:latin typeface="Comfortaa"/>
              <a:ea typeface="Comfortaa"/>
              <a:cs typeface="Comfortaa"/>
              <a:sym typeface="Comfortaa"/>
            </a:endParaRPr>
          </a:p>
        </p:txBody>
      </p:sp>
      <p:pic>
        <p:nvPicPr>
          <p:cNvPr id="326" name="Google Shape;326;p55"/>
          <p:cNvPicPr preferRelativeResize="0"/>
          <p:nvPr/>
        </p:nvPicPr>
        <p:blipFill rotWithShape="1">
          <a:blip r:embed="rId3">
            <a:alphaModFix/>
          </a:blip>
          <a:srcRect b="8740" l="29087" r="38889" t="27880"/>
          <a:stretch/>
        </p:blipFill>
        <p:spPr>
          <a:xfrm>
            <a:off x="912525" y="1324175"/>
            <a:ext cx="3339149" cy="3715599"/>
          </a:xfrm>
          <a:prstGeom prst="rect">
            <a:avLst/>
          </a:prstGeom>
          <a:noFill/>
          <a:ln>
            <a:noFill/>
          </a:ln>
        </p:spPr>
      </p:pic>
      <p:pic>
        <p:nvPicPr>
          <p:cNvPr id="327" name="Google Shape;327;p55"/>
          <p:cNvPicPr preferRelativeResize="0"/>
          <p:nvPr/>
        </p:nvPicPr>
        <p:blipFill rotWithShape="1">
          <a:blip r:embed="rId4">
            <a:alphaModFix/>
          </a:blip>
          <a:srcRect b="6778" l="29225" r="39127" t="27279"/>
          <a:stretch/>
        </p:blipFill>
        <p:spPr>
          <a:xfrm>
            <a:off x="5070504" y="1324175"/>
            <a:ext cx="3171852" cy="3715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5. Foto User Journey Mapping</a:t>
            </a:r>
            <a:endParaRPr b="1" sz="2400">
              <a:solidFill>
                <a:srgbClr val="FFFFFF"/>
              </a:solidFill>
              <a:latin typeface="Comfortaa"/>
              <a:ea typeface="Comfortaa"/>
              <a:cs typeface="Comfortaa"/>
              <a:sym typeface="Comfortaa"/>
            </a:endParaRPr>
          </a:p>
        </p:txBody>
      </p:sp>
      <p:pic>
        <p:nvPicPr>
          <p:cNvPr id="333" name="Google Shape;333;p56"/>
          <p:cNvPicPr preferRelativeResize="0"/>
          <p:nvPr/>
        </p:nvPicPr>
        <p:blipFill rotWithShape="1">
          <a:blip r:embed="rId3">
            <a:alphaModFix/>
          </a:blip>
          <a:srcRect b="8595" l="29518" r="38930" t="27547"/>
          <a:stretch/>
        </p:blipFill>
        <p:spPr>
          <a:xfrm>
            <a:off x="1044747" y="1365675"/>
            <a:ext cx="3171849" cy="36093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Pemetaan Tasks, Needs, dan Pains</a:t>
            </a:r>
            <a:endParaRPr b="1" sz="2400">
              <a:solidFill>
                <a:srgbClr val="FFFFFF"/>
              </a:solidFill>
              <a:latin typeface="Comfortaa"/>
              <a:ea typeface="Comfortaa"/>
              <a:cs typeface="Comfortaa"/>
              <a:sym typeface="Comfortaa"/>
            </a:endParaRPr>
          </a:p>
        </p:txBody>
      </p:sp>
      <p:graphicFrame>
        <p:nvGraphicFramePr>
          <p:cNvPr id="89" name="Google Shape;89;p17"/>
          <p:cNvGraphicFramePr/>
          <p:nvPr/>
        </p:nvGraphicFramePr>
        <p:xfrm>
          <a:off x="133950" y="1401975"/>
          <a:ext cx="3000000" cy="3000000"/>
        </p:xfrm>
        <a:graphic>
          <a:graphicData uri="http://schemas.openxmlformats.org/drawingml/2006/table">
            <a:tbl>
              <a:tblPr>
                <a:noFill/>
                <a:tableStyleId>{5E598E72-3EB8-4DB8-947E-839EBA54F84A}</a:tableStyleId>
              </a:tblPr>
              <a:tblGrid>
                <a:gridCol w="2936075"/>
                <a:gridCol w="2965600"/>
                <a:gridCol w="2950825"/>
              </a:tblGrid>
              <a:tr h="3673325">
                <a:tc>
                  <a:txBody>
                    <a:bodyPr/>
                    <a:lstStyle/>
                    <a:p>
                      <a:pPr indent="0" lvl="0" marL="0" rtl="0" algn="l">
                        <a:spcBef>
                          <a:spcPts val="0"/>
                        </a:spcBef>
                        <a:spcAft>
                          <a:spcPts val="0"/>
                        </a:spcAft>
                        <a:buNone/>
                      </a:pPr>
                      <a:r>
                        <a:rPr b="1" lang="en-GB" sz="1300"/>
                        <a:t>Tasks</a:t>
                      </a:r>
                      <a:endParaRPr b="1" sz="1300"/>
                    </a:p>
                    <a:p>
                      <a:pPr indent="0" lvl="0" marL="0" rtl="0" algn="l">
                        <a:spcBef>
                          <a:spcPts val="0"/>
                        </a:spcBef>
                        <a:spcAft>
                          <a:spcPts val="0"/>
                        </a:spcAft>
                        <a:buNone/>
                      </a:pPr>
                      <a:r>
                        <a:t/>
                      </a:r>
                      <a:endParaRPr b="1" sz="1300"/>
                    </a:p>
                    <a:p>
                      <a:pPr indent="-311150" lvl="0" marL="457200" rtl="0" algn="l">
                        <a:spcBef>
                          <a:spcPts val="0"/>
                        </a:spcBef>
                        <a:spcAft>
                          <a:spcPts val="0"/>
                        </a:spcAft>
                        <a:buSzPts val="1300"/>
                        <a:buChar char="-"/>
                      </a:pPr>
                      <a:r>
                        <a:rPr b="1" lang="en-GB" sz="1300"/>
                        <a:t>Membuat produk yang lebih kekinian agar lebih diminati.</a:t>
                      </a:r>
                      <a:endParaRPr b="1" sz="1300"/>
                    </a:p>
                    <a:p>
                      <a:pPr indent="-311150" lvl="0" marL="457200" rtl="0" algn="l">
                        <a:spcBef>
                          <a:spcPts val="0"/>
                        </a:spcBef>
                        <a:spcAft>
                          <a:spcPts val="0"/>
                        </a:spcAft>
                        <a:buSzPts val="1300"/>
                        <a:buChar char="-"/>
                      </a:pPr>
                      <a:r>
                        <a:rPr b="1" lang="en-GB" sz="1300"/>
                        <a:t>Pendistribusian produk yang dihasilkan.</a:t>
                      </a:r>
                      <a:endParaRPr b="1" sz="1300"/>
                    </a:p>
                    <a:p>
                      <a:pPr indent="-311150" lvl="0" marL="457200" rtl="0" algn="l">
                        <a:spcBef>
                          <a:spcPts val="0"/>
                        </a:spcBef>
                        <a:spcAft>
                          <a:spcPts val="0"/>
                        </a:spcAft>
                        <a:buSzPts val="1300"/>
                        <a:buChar char="-"/>
                      </a:pPr>
                      <a:r>
                        <a:rPr b="1" lang="en-GB" sz="1300"/>
                        <a:t>Mengurangi kerugian dari produk yang kurang diminati.</a:t>
                      </a:r>
                      <a:endParaRPr b="1" sz="1300"/>
                    </a:p>
                    <a:p>
                      <a:pPr indent="-311150" lvl="0" marL="457200" rtl="0" algn="l">
                        <a:spcBef>
                          <a:spcPts val="0"/>
                        </a:spcBef>
                        <a:spcAft>
                          <a:spcPts val="0"/>
                        </a:spcAft>
                        <a:buSzPts val="1300"/>
                        <a:buChar char="-"/>
                      </a:pPr>
                      <a:r>
                        <a:rPr b="1" lang="en-GB" sz="1300"/>
                        <a:t>Pemilihan/ sortir produk yang dapat dipasarkan.</a:t>
                      </a:r>
                      <a:endParaRPr b="1" sz="1300"/>
                    </a:p>
                    <a:p>
                      <a:pPr indent="-311150" lvl="0" marL="457200" rtl="0" algn="l">
                        <a:spcBef>
                          <a:spcPts val="0"/>
                        </a:spcBef>
                        <a:spcAft>
                          <a:spcPts val="0"/>
                        </a:spcAft>
                        <a:buSzPts val="1300"/>
                        <a:buChar char="-"/>
                      </a:pPr>
                      <a:r>
                        <a:rPr b="1" lang="en-GB" sz="1300"/>
                        <a:t>Mengelola produk dengan lebih terstruktur dan terencana.</a:t>
                      </a:r>
                      <a:endParaRPr b="1" sz="1300"/>
                    </a:p>
                    <a:p>
                      <a:pPr indent="-311150" lvl="0" marL="457200" rtl="0" algn="l">
                        <a:spcBef>
                          <a:spcPts val="0"/>
                        </a:spcBef>
                        <a:spcAft>
                          <a:spcPts val="0"/>
                        </a:spcAft>
                        <a:buSzPts val="1300"/>
                        <a:buChar char="-"/>
                      </a:pPr>
                      <a:r>
                        <a:rPr b="1" lang="en-GB" sz="1300"/>
                        <a:t>Tidak melakukan produksi barang secara besar-besaran.</a:t>
                      </a:r>
                      <a:endParaRPr b="1" sz="1300"/>
                    </a:p>
                    <a:p>
                      <a:pPr indent="0" lvl="0" marL="457200" rtl="0" algn="l">
                        <a:spcBef>
                          <a:spcPts val="0"/>
                        </a:spcBef>
                        <a:spcAft>
                          <a:spcPts val="0"/>
                        </a:spcAft>
                        <a:buNone/>
                      </a:pPr>
                      <a:r>
                        <a:t/>
                      </a:r>
                      <a:endParaRPr b="1" sz="1000"/>
                    </a:p>
                    <a:p>
                      <a:pPr indent="0" lvl="0" marL="457200" rtl="0" algn="l">
                        <a:spcBef>
                          <a:spcPts val="0"/>
                        </a:spcBef>
                        <a:spcAft>
                          <a:spcPts val="0"/>
                        </a:spcAft>
                        <a:buNone/>
                      </a:pPr>
                      <a:r>
                        <a:t/>
                      </a:r>
                      <a:endParaRPr b="1" sz="1000"/>
                    </a:p>
                  </a:txBody>
                  <a:tcPr marT="63500" marB="63500" marR="63500" marL="63500"/>
                </a:tc>
                <a:tc>
                  <a:txBody>
                    <a:bodyPr/>
                    <a:lstStyle/>
                    <a:p>
                      <a:pPr indent="0" lvl="0" marL="0" rtl="0" algn="l">
                        <a:spcBef>
                          <a:spcPts val="0"/>
                        </a:spcBef>
                        <a:spcAft>
                          <a:spcPts val="0"/>
                        </a:spcAft>
                        <a:buNone/>
                      </a:pPr>
                      <a:r>
                        <a:rPr b="1" lang="en-GB" sz="1300"/>
                        <a:t>Needs</a:t>
                      </a:r>
                      <a:endParaRPr b="1" sz="1300"/>
                    </a:p>
                    <a:p>
                      <a:pPr indent="0" lvl="0" marL="0" rtl="0" algn="l">
                        <a:spcBef>
                          <a:spcPts val="0"/>
                        </a:spcBef>
                        <a:spcAft>
                          <a:spcPts val="0"/>
                        </a:spcAft>
                        <a:buNone/>
                      </a:pPr>
                      <a:r>
                        <a:t/>
                      </a:r>
                      <a:endParaRPr b="1" sz="1300"/>
                    </a:p>
                    <a:p>
                      <a:pPr indent="-304800" lvl="0" marL="457200" rtl="0" algn="l">
                        <a:spcBef>
                          <a:spcPts val="0"/>
                        </a:spcBef>
                        <a:spcAft>
                          <a:spcPts val="0"/>
                        </a:spcAft>
                        <a:buSzPts val="1200"/>
                        <a:buChar char="-"/>
                      </a:pPr>
                      <a:r>
                        <a:rPr b="1" lang="en-GB" sz="1200"/>
                        <a:t>Mengubah tampilan produk/cara pengemasan dari produk.</a:t>
                      </a:r>
                      <a:endParaRPr b="1" sz="1200"/>
                    </a:p>
                    <a:p>
                      <a:pPr indent="-304800" lvl="0" marL="457200" rtl="0" algn="l">
                        <a:spcBef>
                          <a:spcPts val="0"/>
                        </a:spcBef>
                        <a:spcAft>
                          <a:spcPts val="0"/>
                        </a:spcAft>
                        <a:buSzPts val="1200"/>
                        <a:buChar char="-"/>
                      </a:pPr>
                      <a:r>
                        <a:rPr b="1" lang="en-GB" sz="1200"/>
                        <a:t>Tempat yang mewadahi/menghimpun para pelaku industri kecil untuk melakukan pendistribusian produk, tanpa adanya pihak ke-3.</a:t>
                      </a:r>
                      <a:endParaRPr b="1" sz="1200"/>
                    </a:p>
                    <a:p>
                      <a:pPr indent="-304800" lvl="0" marL="457200" rtl="0" algn="l">
                        <a:spcBef>
                          <a:spcPts val="0"/>
                        </a:spcBef>
                        <a:spcAft>
                          <a:spcPts val="0"/>
                        </a:spcAft>
                        <a:buSzPts val="1200"/>
                        <a:buChar char="-"/>
                      </a:pPr>
                      <a:r>
                        <a:rPr b="1" lang="en-GB" sz="1200"/>
                        <a:t>Melakukan promosi terhadap produk yang kurang diminati.</a:t>
                      </a:r>
                      <a:endParaRPr b="1" sz="1200"/>
                    </a:p>
                    <a:p>
                      <a:pPr indent="-304800" lvl="0" marL="457200" rtl="0" algn="l">
                        <a:spcBef>
                          <a:spcPts val="0"/>
                        </a:spcBef>
                        <a:spcAft>
                          <a:spcPts val="0"/>
                        </a:spcAft>
                        <a:buSzPts val="1200"/>
                        <a:buChar char="-"/>
                      </a:pPr>
                      <a:r>
                        <a:rPr b="1" lang="en-GB" sz="1200"/>
                        <a:t>Membuat manajemen pengelolaan produk.</a:t>
                      </a:r>
                      <a:endParaRPr b="1" sz="1200"/>
                    </a:p>
                    <a:p>
                      <a:pPr indent="-304800" lvl="0" marL="457200" rtl="0" algn="l">
                        <a:spcBef>
                          <a:spcPts val="0"/>
                        </a:spcBef>
                        <a:spcAft>
                          <a:spcPts val="0"/>
                        </a:spcAft>
                        <a:buSzPts val="1200"/>
                        <a:buChar char="-"/>
                      </a:pPr>
                      <a:r>
                        <a:rPr b="1" lang="en-GB" sz="1200"/>
                        <a:t>Menentukan jumlah produk yang diproduksi sesuai dengan pemasaran yang akan dilakukan.</a:t>
                      </a:r>
                      <a:endParaRPr b="1" sz="1200"/>
                    </a:p>
                  </a:txBody>
                  <a:tcPr marT="63500" marB="63500" marR="63500" marL="63500"/>
                </a:tc>
                <a:tc>
                  <a:txBody>
                    <a:bodyPr/>
                    <a:lstStyle/>
                    <a:p>
                      <a:pPr indent="0" lvl="0" marL="0" rtl="0" algn="l">
                        <a:spcBef>
                          <a:spcPts val="0"/>
                        </a:spcBef>
                        <a:spcAft>
                          <a:spcPts val="0"/>
                        </a:spcAft>
                        <a:buNone/>
                      </a:pPr>
                      <a:r>
                        <a:rPr b="1" lang="en-GB" sz="1300"/>
                        <a:t>Pains</a:t>
                      </a:r>
                      <a:endParaRPr b="1" sz="1300"/>
                    </a:p>
                    <a:p>
                      <a:pPr indent="0" lvl="0" marL="0" rtl="0" algn="l">
                        <a:spcBef>
                          <a:spcPts val="0"/>
                        </a:spcBef>
                        <a:spcAft>
                          <a:spcPts val="0"/>
                        </a:spcAft>
                        <a:buNone/>
                      </a:pPr>
                      <a:r>
                        <a:t/>
                      </a:r>
                      <a:endParaRPr b="1" sz="1000"/>
                    </a:p>
                    <a:p>
                      <a:pPr indent="-311150" lvl="0" marL="457200" rtl="0" algn="l">
                        <a:spcBef>
                          <a:spcPts val="0"/>
                        </a:spcBef>
                        <a:spcAft>
                          <a:spcPts val="0"/>
                        </a:spcAft>
                        <a:buSzPts val="1300"/>
                        <a:buChar char="-"/>
                      </a:pPr>
                      <a:r>
                        <a:rPr b="1" lang="en-GB" sz="1300"/>
                        <a:t>Informasi untuk menjadi inspirasi merubah produk tidak ada.</a:t>
                      </a:r>
                      <a:endParaRPr b="1" sz="1300"/>
                    </a:p>
                    <a:p>
                      <a:pPr indent="-311150" lvl="0" marL="457200" rtl="0" algn="l">
                        <a:spcBef>
                          <a:spcPts val="0"/>
                        </a:spcBef>
                        <a:spcAft>
                          <a:spcPts val="0"/>
                        </a:spcAft>
                        <a:buSzPts val="1300"/>
                        <a:buChar char="-"/>
                      </a:pPr>
                      <a:r>
                        <a:rPr b="1" lang="en-GB" sz="1300"/>
                        <a:t>Tidak ada yang bisa menaungi seluruh pelaku industri.</a:t>
                      </a:r>
                      <a:endParaRPr b="1" sz="1300"/>
                    </a:p>
                    <a:p>
                      <a:pPr indent="-311150" lvl="0" marL="457200" rtl="0" algn="l">
                        <a:spcBef>
                          <a:spcPts val="0"/>
                        </a:spcBef>
                        <a:spcAft>
                          <a:spcPts val="0"/>
                        </a:spcAft>
                        <a:buSzPts val="1300"/>
                        <a:buChar char="-"/>
                      </a:pPr>
                      <a:r>
                        <a:rPr b="1" lang="en-GB" sz="1300"/>
                        <a:t>Tempat untuk promosi terbatas.</a:t>
                      </a:r>
                      <a:endParaRPr b="1" sz="1300"/>
                    </a:p>
                    <a:p>
                      <a:pPr indent="-311150" lvl="0" marL="457200" rtl="0" algn="l">
                        <a:spcBef>
                          <a:spcPts val="0"/>
                        </a:spcBef>
                        <a:spcAft>
                          <a:spcPts val="0"/>
                        </a:spcAft>
                        <a:buSzPts val="1300"/>
                        <a:buChar char="-"/>
                      </a:pPr>
                      <a:r>
                        <a:rPr b="1" lang="en-GB" sz="1300"/>
                        <a:t>Kurangnya modal yang disebabkan akibat rendahnya tingkat pemasaran.</a:t>
                      </a:r>
                      <a:endParaRPr b="1" sz="13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Requirement Summary</a:t>
            </a:r>
            <a:endParaRPr/>
          </a:p>
        </p:txBody>
      </p:sp>
      <p:sp>
        <p:nvSpPr>
          <p:cNvPr id="95" name="Google Shape;95;p18"/>
          <p:cNvSpPr txBox="1"/>
          <p:nvPr/>
        </p:nvSpPr>
        <p:spPr>
          <a:xfrm>
            <a:off x="311725" y="1675625"/>
            <a:ext cx="7907400" cy="1887000"/>
          </a:xfrm>
          <a:prstGeom prst="rect">
            <a:avLst/>
          </a:prstGeom>
          <a:noFill/>
          <a:ln>
            <a:noFill/>
          </a:ln>
        </p:spPr>
        <p:txBody>
          <a:bodyPr anchorCtr="0" anchor="t" bIns="91425" lIns="91425" spcFirstLastPara="1" rIns="91425" wrap="square" tIns="91425">
            <a:spAutoFit/>
          </a:bodyPr>
          <a:lstStyle/>
          <a:p>
            <a:pPr indent="361950" lvl="0" marL="269999" rtl="0" algn="just">
              <a:lnSpc>
                <a:spcPct val="115000"/>
              </a:lnSpc>
              <a:spcBef>
                <a:spcPts val="0"/>
              </a:spcBef>
              <a:spcAft>
                <a:spcPts val="0"/>
              </a:spcAft>
              <a:buNone/>
            </a:pPr>
            <a:r>
              <a:rPr lang="en-GB"/>
              <a:t>Bu Ayu membutuhkan kerjasama dengan menggunakan sistem yuk panen sehingga dapat menambah wawasan serta sarana untuk mengembangkan usaha dengan lebih efisien. Dengan kemajuan teknologi saat ini proses pemasaran dan pendistribusian produk akan menjadi lebih efisien didukung dengan pengemasan yang menarik agar dapat menarik minat para customer. Selain proses pemasaran serta kemasan yang menarik, manajemen produksi juga harus diperhatikan dengan baik supaya tidak terjadi pembludakan dana produksi dan produk yang sia-sia akibat produksi yang berlebih.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Pemetaan Requirement</a:t>
            </a:r>
            <a:endParaRPr b="1" sz="2400">
              <a:solidFill>
                <a:srgbClr val="FFFFFF"/>
              </a:solidFill>
              <a:latin typeface="Comfortaa"/>
              <a:ea typeface="Comfortaa"/>
              <a:cs typeface="Comfortaa"/>
              <a:sym typeface="Comfortaa"/>
            </a:endParaRPr>
          </a:p>
        </p:txBody>
      </p:sp>
      <p:graphicFrame>
        <p:nvGraphicFramePr>
          <p:cNvPr id="101" name="Google Shape;101;p19"/>
          <p:cNvGraphicFramePr/>
          <p:nvPr/>
        </p:nvGraphicFramePr>
        <p:xfrm>
          <a:off x="560375" y="1516075"/>
          <a:ext cx="3000000" cy="3000000"/>
        </p:xfrm>
        <a:graphic>
          <a:graphicData uri="http://schemas.openxmlformats.org/drawingml/2006/table">
            <a:tbl>
              <a:tblPr>
                <a:noFill/>
                <a:tableStyleId>{5E598E72-3EB8-4DB8-947E-839EBA54F84A}</a:tableStyleId>
              </a:tblPr>
              <a:tblGrid>
                <a:gridCol w="4019425"/>
                <a:gridCol w="4019425"/>
              </a:tblGrid>
              <a:tr h="1668750">
                <a:tc>
                  <a:txBody>
                    <a:bodyPr/>
                    <a:lstStyle/>
                    <a:p>
                      <a:pPr indent="0" lvl="0" marL="0" rtl="0" algn="l">
                        <a:spcBef>
                          <a:spcPts val="0"/>
                        </a:spcBef>
                        <a:spcAft>
                          <a:spcPts val="0"/>
                        </a:spcAft>
                        <a:buNone/>
                      </a:pPr>
                      <a:r>
                        <a:rPr b="1" lang="en-GB" sz="1200"/>
                        <a:t>Usability Goals and Solution</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Aplikasi yang user friendly supaya mudah digunakan.</a:t>
                      </a:r>
                      <a:endParaRPr sz="1200"/>
                    </a:p>
                    <a:p>
                      <a:pPr indent="-304800" lvl="0" marL="457200" rtl="0" algn="l">
                        <a:spcBef>
                          <a:spcPts val="0"/>
                        </a:spcBef>
                        <a:spcAft>
                          <a:spcPts val="0"/>
                        </a:spcAft>
                        <a:buSzPts val="1200"/>
                        <a:buChar char="-"/>
                      </a:pPr>
                      <a:r>
                        <a:rPr lang="en-GB" sz="1200"/>
                        <a:t>Tampilan yang menarik.</a:t>
                      </a:r>
                      <a:endParaRPr sz="1200"/>
                    </a:p>
                    <a:p>
                      <a:pPr indent="-304800" lvl="0" marL="457200" rtl="0" algn="l">
                        <a:spcBef>
                          <a:spcPts val="0"/>
                        </a:spcBef>
                        <a:spcAft>
                          <a:spcPts val="0"/>
                        </a:spcAft>
                        <a:buSzPts val="1200"/>
                        <a:buChar char="-"/>
                      </a:pPr>
                      <a:r>
                        <a:rPr lang="en-GB" sz="1200"/>
                        <a:t>Fitur yang jelas dan berguna.</a:t>
                      </a:r>
                      <a:endParaRPr sz="1200"/>
                    </a:p>
                    <a:p>
                      <a:pPr indent="0" lvl="0" marL="457200" rtl="0" algn="l">
                        <a:spcBef>
                          <a:spcPts val="0"/>
                        </a:spcBef>
                        <a:spcAft>
                          <a:spcPts val="0"/>
                        </a:spcAft>
                        <a:buNone/>
                      </a:pPr>
                      <a:r>
                        <a:t/>
                      </a:r>
                      <a:endParaRPr sz="1200"/>
                    </a:p>
                  </a:txBody>
                  <a:tcPr marT="63500" marB="63500" marR="63500" marL="63500"/>
                </a:tc>
                <a:tc>
                  <a:txBody>
                    <a:bodyPr/>
                    <a:lstStyle/>
                    <a:p>
                      <a:pPr indent="0" lvl="0" marL="0" rtl="0" algn="l">
                        <a:spcBef>
                          <a:spcPts val="0"/>
                        </a:spcBef>
                        <a:spcAft>
                          <a:spcPts val="0"/>
                        </a:spcAft>
                        <a:buNone/>
                      </a:pPr>
                      <a:r>
                        <a:rPr b="1" lang="en-GB" sz="1200"/>
                        <a:t>Pain Relievers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Fitur informasi produk yang dijual.</a:t>
                      </a:r>
                      <a:endParaRPr sz="1200"/>
                    </a:p>
                    <a:p>
                      <a:pPr indent="-304800" lvl="0" marL="457200" rtl="0" algn="l">
                        <a:spcBef>
                          <a:spcPts val="0"/>
                        </a:spcBef>
                        <a:spcAft>
                          <a:spcPts val="0"/>
                        </a:spcAft>
                        <a:buSzPts val="1200"/>
                        <a:buChar char="-"/>
                      </a:pPr>
                      <a:r>
                        <a:rPr lang="en-GB" sz="1200"/>
                        <a:t>Fitur aplikasi seperti pengajaran pengemasan produk yang baik dan menarik.</a:t>
                      </a:r>
                      <a:endParaRPr sz="1200"/>
                    </a:p>
                    <a:p>
                      <a:pPr indent="-304800" lvl="0" marL="457200" rtl="0" algn="l">
                        <a:spcBef>
                          <a:spcPts val="0"/>
                        </a:spcBef>
                        <a:spcAft>
                          <a:spcPts val="0"/>
                        </a:spcAft>
                        <a:buSzPts val="1200"/>
                        <a:buChar char="-"/>
                      </a:pPr>
                      <a:r>
                        <a:rPr lang="en-GB" sz="1200"/>
                        <a:t>Fitur jual beli produk yang telah diolah.</a:t>
                      </a:r>
                      <a:endParaRPr sz="1200"/>
                    </a:p>
                  </a:txBody>
                  <a:tcPr marT="63500" marB="63500" marR="63500" marL="63500"/>
                </a:tc>
              </a:tr>
              <a:tr h="1668750">
                <a:tc>
                  <a:txBody>
                    <a:bodyPr/>
                    <a:lstStyle/>
                    <a:p>
                      <a:pPr indent="0" lvl="0" marL="0" rtl="0" algn="l">
                        <a:spcBef>
                          <a:spcPts val="0"/>
                        </a:spcBef>
                        <a:spcAft>
                          <a:spcPts val="0"/>
                        </a:spcAft>
                        <a:buNone/>
                      </a:pPr>
                      <a:r>
                        <a:rPr b="1" lang="en-GB" sz="1200"/>
                        <a:t>Functionality and Improvements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Alangkah baiknya user memahami fitur yang disediakan oleh sistem sehingga masalah yang dihadapi dapat terselesaikan.</a:t>
                      </a:r>
                      <a:endParaRPr sz="1200"/>
                    </a:p>
                    <a:p>
                      <a:pPr indent="-304800" lvl="0" marL="457200" rtl="0" algn="l">
                        <a:spcBef>
                          <a:spcPts val="0"/>
                        </a:spcBef>
                        <a:spcAft>
                          <a:spcPts val="0"/>
                        </a:spcAft>
                        <a:buSzPts val="1200"/>
                        <a:buChar char="-"/>
                      </a:pPr>
                      <a:r>
                        <a:rPr lang="en-GB" sz="1200"/>
                        <a:t>Menjadikan pengalaman sebagai guru terbaik supaya tidak mengulangi kesalahan berkali-kali.</a:t>
                      </a:r>
                      <a:endParaRPr sz="1200"/>
                    </a:p>
                  </a:txBody>
                  <a:tcPr marT="63500" marB="63500" marR="63500" marL="63500"/>
                </a:tc>
                <a:tc>
                  <a:txBody>
                    <a:bodyPr/>
                    <a:lstStyle/>
                    <a:p>
                      <a:pPr indent="0" lvl="0" marL="0" rtl="0" algn="l">
                        <a:spcBef>
                          <a:spcPts val="0"/>
                        </a:spcBef>
                        <a:spcAft>
                          <a:spcPts val="0"/>
                        </a:spcAft>
                        <a:buNone/>
                      </a:pPr>
                      <a:r>
                        <a:rPr b="1" lang="en-GB" sz="1200"/>
                        <a:t>Potential Partners</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GB" sz="1200"/>
                        <a:t>Partner pihak Delivery.</a:t>
                      </a:r>
                      <a:endParaRPr sz="1200"/>
                    </a:p>
                    <a:p>
                      <a:pPr indent="-304800" lvl="0" marL="457200" rtl="0" algn="l">
                        <a:spcBef>
                          <a:spcPts val="0"/>
                        </a:spcBef>
                        <a:spcAft>
                          <a:spcPts val="0"/>
                        </a:spcAft>
                        <a:buSzPts val="1200"/>
                        <a:buChar char="-"/>
                      </a:pPr>
                      <a:r>
                        <a:rPr lang="en-GB" sz="1200"/>
                        <a:t>Badan Industri Kreatif.</a:t>
                      </a:r>
                      <a:endParaRPr sz="1200"/>
                    </a:p>
                    <a:p>
                      <a:pPr indent="-304800" lvl="0" marL="457200" rtl="0" algn="l">
                        <a:spcBef>
                          <a:spcPts val="0"/>
                        </a:spcBef>
                        <a:spcAft>
                          <a:spcPts val="0"/>
                        </a:spcAft>
                        <a:buSzPts val="1200"/>
                        <a:buChar char="-"/>
                      </a:pPr>
                      <a:r>
                        <a:rPr lang="en-GB" sz="1200"/>
                        <a:t>Pengusaha besar.</a:t>
                      </a:r>
                      <a:endParaRPr sz="12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Persona 2 Summary</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Persona summary :</a:t>
            </a:r>
            <a:endParaRPr/>
          </a:p>
          <a:p>
            <a:pPr indent="0" lvl="0" marL="0" rtl="0" algn="l">
              <a:spcBef>
                <a:spcPts val="1200"/>
              </a:spcBef>
              <a:spcAft>
                <a:spcPts val="0"/>
              </a:spcAft>
              <a:buNone/>
            </a:pPr>
            <a:r>
              <a:rPr lang="en-GB"/>
              <a:t>Sholeh</a:t>
            </a:r>
            <a:endParaRPr/>
          </a:p>
          <a:p>
            <a:pPr indent="0" lvl="0" marL="0" rtl="0" algn="l">
              <a:spcBef>
                <a:spcPts val="1200"/>
              </a:spcBef>
              <a:spcAft>
                <a:spcPts val="1200"/>
              </a:spcAft>
              <a:buNone/>
            </a:pPr>
            <a:r>
              <a:rPr lang="en-GB">
                <a:solidFill>
                  <a:srgbClr val="000000"/>
                </a:solidFill>
                <a:latin typeface="Arial"/>
                <a:ea typeface="Arial"/>
                <a:cs typeface="Arial"/>
                <a:sym typeface="Arial"/>
              </a:rPr>
              <a:t>Sholeh adalah seorang petani sukses yang memiliki banyak produk panen palawija. Dia memiliki beberapa cabang toko bahan pokok di pasar. Dia berkeinginan untuk mengembangkan usahanya agar lebih diketahui banyak orang. Seiring berkembangnya teknologi dan maraknya digital marketing, Sholeh berminat untuk mencoba aplikasi web yang memuat seluruh produk panennya agar lebih banyak memperoleh untung.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2400">
                <a:solidFill>
                  <a:srgbClr val="FFFFFF"/>
                </a:solidFill>
                <a:latin typeface="Comfortaa"/>
                <a:ea typeface="Comfortaa"/>
                <a:cs typeface="Comfortaa"/>
                <a:sym typeface="Comfortaa"/>
              </a:rPr>
              <a:t>Pemetaan Tasks, Needs, dan Pains</a:t>
            </a:r>
            <a:endParaRPr b="1" sz="2400">
              <a:solidFill>
                <a:srgbClr val="FFFFFF"/>
              </a:solidFill>
              <a:latin typeface="Comfortaa"/>
              <a:ea typeface="Comfortaa"/>
              <a:cs typeface="Comfortaa"/>
              <a:sym typeface="Comfortaa"/>
            </a:endParaRPr>
          </a:p>
        </p:txBody>
      </p:sp>
      <p:graphicFrame>
        <p:nvGraphicFramePr>
          <p:cNvPr id="113" name="Google Shape;113;p21"/>
          <p:cNvGraphicFramePr/>
          <p:nvPr/>
        </p:nvGraphicFramePr>
        <p:xfrm>
          <a:off x="133950" y="1401975"/>
          <a:ext cx="3000000" cy="3000000"/>
        </p:xfrm>
        <a:graphic>
          <a:graphicData uri="http://schemas.openxmlformats.org/drawingml/2006/table">
            <a:tbl>
              <a:tblPr>
                <a:noFill/>
                <a:tableStyleId>{5E598E72-3EB8-4DB8-947E-839EBA54F84A}</a:tableStyleId>
              </a:tblPr>
              <a:tblGrid>
                <a:gridCol w="2936075"/>
                <a:gridCol w="2965600"/>
                <a:gridCol w="2950825"/>
              </a:tblGrid>
              <a:tr h="3673325">
                <a:tc>
                  <a:txBody>
                    <a:bodyPr/>
                    <a:lstStyle/>
                    <a:p>
                      <a:pPr indent="0" lvl="0" marL="0" rtl="0" algn="l">
                        <a:spcBef>
                          <a:spcPts val="0"/>
                        </a:spcBef>
                        <a:spcAft>
                          <a:spcPts val="0"/>
                        </a:spcAft>
                        <a:buNone/>
                      </a:pPr>
                      <a:r>
                        <a:rPr b="1" lang="en-GB" sz="1300"/>
                        <a:t>Tasks</a:t>
                      </a:r>
                      <a:endParaRPr b="1" sz="1300"/>
                    </a:p>
                    <a:p>
                      <a:pPr indent="-311150" lvl="0" marL="457200" rtl="0" algn="l">
                        <a:spcBef>
                          <a:spcPts val="0"/>
                        </a:spcBef>
                        <a:spcAft>
                          <a:spcPts val="0"/>
                        </a:spcAft>
                        <a:buSzPts val="1300"/>
                        <a:buChar char="-"/>
                      </a:pPr>
                      <a:r>
                        <a:rPr b="1" lang="en-GB" sz="1300"/>
                        <a:t>Memanen seluruh produk pertanian.</a:t>
                      </a:r>
                      <a:endParaRPr b="1" sz="1300"/>
                    </a:p>
                    <a:p>
                      <a:pPr indent="-311150" lvl="0" marL="457200" rtl="0" algn="l">
                        <a:spcBef>
                          <a:spcPts val="0"/>
                        </a:spcBef>
                        <a:spcAft>
                          <a:spcPts val="0"/>
                        </a:spcAft>
                        <a:buSzPts val="1300"/>
                        <a:buChar char="-"/>
                      </a:pPr>
                      <a:r>
                        <a:rPr b="1" lang="en-GB" sz="1300"/>
                        <a:t>Mendapatkan untung sebanyak-banyaknya.</a:t>
                      </a:r>
                      <a:endParaRPr b="1" sz="1300"/>
                    </a:p>
                    <a:p>
                      <a:pPr indent="-311150" lvl="0" marL="457200" rtl="0" algn="l">
                        <a:spcBef>
                          <a:spcPts val="0"/>
                        </a:spcBef>
                        <a:spcAft>
                          <a:spcPts val="0"/>
                        </a:spcAft>
                        <a:buSzPts val="1300"/>
                        <a:buChar char="-"/>
                      </a:pPr>
                      <a:r>
                        <a:rPr b="1" lang="en-GB" sz="1300"/>
                        <a:t>Memasarkan produk pertanian menggunakan aplikasi yang disediakan.</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t>Needs</a:t>
                      </a:r>
                      <a:endParaRPr b="1" sz="1300"/>
                    </a:p>
                    <a:p>
                      <a:pPr indent="-311150" lvl="0" marL="457200" rtl="0" algn="l">
                        <a:spcBef>
                          <a:spcPts val="0"/>
                        </a:spcBef>
                        <a:spcAft>
                          <a:spcPts val="0"/>
                        </a:spcAft>
                        <a:buSzPts val="1300"/>
                        <a:buChar char="-"/>
                      </a:pPr>
                      <a:r>
                        <a:rPr b="1" lang="en-GB" sz="1300"/>
                        <a:t>Terjangkaunya harga produk agar banyak pembeli yang berminat.</a:t>
                      </a:r>
                      <a:endParaRPr b="1" sz="1300"/>
                    </a:p>
                    <a:p>
                      <a:pPr indent="-311150" lvl="0" marL="457200" rtl="0" algn="l">
                        <a:spcBef>
                          <a:spcPts val="0"/>
                        </a:spcBef>
                        <a:spcAft>
                          <a:spcPts val="0"/>
                        </a:spcAft>
                        <a:buSzPts val="1300"/>
                        <a:buChar char="-"/>
                      </a:pPr>
                      <a:r>
                        <a:rPr b="1" lang="en-GB" sz="1300"/>
                        <a:t>Membuat promosi tentang palawija.</a:t>
                      </a:r>
                      <a:endParaRPr b="1" sz="1300"/>
                    </a:p>
                    <a:p>
                      <a:pPr indent="-311150" lvl="0" marL="457200" rtl="0" algn="l">
                        <a:spcBef>
                          <a:spcPts val="0"/>
                        </a:spcBef>
                        <a:spcAft>
                          <a:spcPts val="0"/>
                        </a:spcAft>
                        <a:buSzPts val="1300"/>
                        <a:buChar char="-"/>
                      </a:pPr>
                      <a:r>
                        <a:rPr b="1" lang="en-GB" sz="1300"/>
                        <a:t>Pengadaan event tentang palawija.</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t>Pains</a:t>
                      </a:r>
                      <a:endParaRPr b="1" sz="1300"/>
                    </a:p>
                    <a:p>
                      <a:pPr indent="-311150" lvl="0" marL="457200" rtl="0" algn="l">
                        <a:spcBef>
                          <a:spcPts val="0"/>
                        </a:spcBef>
                        <a:spcAft>
                          <a:spcPts val="0"/>
                        </a:spcAft>
                        <a:buSzPts val="1300"/>
                        <a:buChar char="-"/>
                      </a:pPr>
                      <a:r>
                        <a:rPr b="1" lang="en-GB" sz="1300"/>
                        <a:t>Penjualan terbatas hanya pada satu kategori produk palawija.</a:t>
                      </a:r>
                      <a:endParaRPr b="1" sz="1300"/>
                    </a:p>
                    <a:p>
                      <a:pPr indent="-311150" lvl="0" marL="457200" rtl="0" algn="l">
                        <a:spcBef>
                          <a:spcPts val="0"/>
                        </a:spcBef>
                        <a:spcAft>
                          <a:spcPts val="0"/>
                        </a:spcAft>
                        <a:buSzPts val="1300"/>
                        <a:buChar char="-"/>
                      </a:pPr>
                      <a:r>
                        <a:rPr b="1" lang="en-GB" sz="1300"/>
                        <a:t>Kurangnya minat pembeli karena desain aplikasi yang terlalu sederhana.</a:t>
                      </a:r>
                      <a:endParaRPr b="1" sz="13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