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8EE3385B-B7F8-49C4-8AA7-EE156FDB8B6F}" type="datetimeFigureOut">
              <a:rPr lang="id-ID" smtClean="0"/>
              <a:t>22/09/2015</a:t>
            </a:fld>
            <a:endParaRPr lang="id-ID"/>
          </a:p>
        </p:txBody>
      </p:sp>
      <p:sp>
        <p:nvSpPr>
          <p:cNvPr id="17" name="Footer Placeholder 16"/>
          <p:cNvSpPr>
            <a:spLocks noGrp="1"/>
          </p:cNvSpPr>
          <p:nvPr>
            <p:ph type="ftr" sz="quarter" idx="11"/>
          </p:nvPr>
        </p:nvSpPr>
        <p:spPr>
          <a:xfrm>
            <a:off x="5410200" y="4205288"/>
            <a:ext cx="1295400" cy="457200"/>
          </a:xfrm>
        </p:spPr>
        <p:txBody>
          <a:bodyPr/>
          <a:lstStyle/>
          <a:p>
            <a:endParaRPr lang="id-ID"/>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2365F3C7-03E5-4C45-B5F4-51D9C859F869}"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E3385B-B7F8-49C4-8AA7-EE156FDB8B6F}" type="datetimeFigureOut">
              <a:rPr lang="id-ID" smtClean="0"/>
              <a:t>22/09/2015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365F3C7-03E5-4C45-B5F4-51D9C859F869}"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E3385B-B7F8-49C4-8AA7-EE156FDB8B6F}" type="datetimeFigureOut">
              <a:rPr lang="id-ID" smtClean="0"/>
              <a:t>22/09/2015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365F3C7-03E5-4C45-B5F4-51D9C859F869}"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E3385B-B7F8-49C4-8AA7-EE156FDB8B6F}" type="datetimeFigureOut">
              <a:rPr lang="id-ID" smtClean="0"/>
              <a:t>22/09/2015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365F3C7-03E5-4C45-B5F4-51D9C859F869}"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EE3385B-B7F8-49C4-8AA7-EE156FDB8B6F}" type="datetimeFigureOut">
              <a:rPr lang="id-ID" smtClean="0"/>
              <a:t>22/09/2015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365F3C7-03E5-4C45-B5F4-51D9C859F869}"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EE3385B-B7F8-49C4-8AA7-EE156FDB8B6F}" type="datetimeFigureOut">
              <a:rPr lang="id-ID" smtClean="0"/>
              <a:t>22/09/2015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365F3C7-03E5-4C45-B5F4-51D9C859F869}"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8EE3385B-B7F8-49C4-8AA7-EE156FDB8B6F}" type="datetimeFigureOut">
              <a:rPr lang="id-ID" smtClean="0"/>
              <a:t>22/09/2015</a:t>
            </a:fld>
            <a:endParaRPr lang="id-ID"/>
          </a:p>
        </p:txBody>
      </p:sp>
      <p:sp>
        <p:nvSpPr>
          <p:cNvPr id="27" name="Slide Number Placeholder 26"/>
          <p:cNvSpPr>
            <a:spLocks noGrp="1"/>
          </p:cNvSpPr>
          <p:nvPr>
            <p:ph type="sldNum" sz="quarter" idx="11"/>
          </p:nvPr>
        </p:nvSpPr>
        <p:spPr/>
        <p:txBody>
          <a:bodyPr rtlCol="0"/>
          <a:lstStyle/>
          <a:p>
            <a:fld id="{2365F3C7-03E5-4C45-B5F4-51D9C859F869}" type="slidenum">
              <a:rPr lang="id-ID" smtClean="0"/>
              <a:t>‹#›</a:t>
            </a:fld>
            <a:endParaRPr lang="id-ID"/>
          </a:p>
        </p:txBody>
      </p:sp>
      <p:sp>
        <p:nvSpPr>
          <p:cNvPr id="28" name="Footer Placeholder 27"/>
          <p:cNvSpPr>
            <a:spLocks noGrp="1"/>
          </p:cNvSpPr>
          <p:nvPr>
            <p:ph type="ftr" sz="quarter" idx="12"/>
          </p:nvPr>
        </p:nvSpPr>
        <p:spPr/>
        <p:txBody>
          <a:bodyPr rtlCol="0"/>
          <a:lstStyle/>
          <a:p>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8EE3385B-B7F8-49C4-8AA7-EE156FDB8B6F}" type="datetimeFigureOut">
              <a:rPr lang="id-ID" smtClean="0"/>
              <a:t>22/09/2015</a:t>
            </a:fld>
            <a:endParaRPr lang="id-ID"/>
          </a:p>
        </p:txBody>
      </p:sp>
      <p:sp>
        <p:nvSpPr>
          <p:cNvPr id="4" name="Footer Placeholder 3"/>
          <p:cNvSpPr>
            <a:spLocks noGrp="1"/>
          </p:cNvSpPr>
          <p:nvPr>
            <p:ph type="ftr" sz="quarter" idx="11"/>
          </p:nvPr>
        </p:nvSpPr>
        <p:spPr>
          <a:xfrm>
            <a:off x="5257800" y="612648"/>
            <a:ext cx="1325880" cy="457200"/>
          </a:xfrm>
        </p:spPr>
        <p:txBody>
          <a:bodyPr/>
          <a:lstStyle/>
          <a:p>
            <a:endParaRPr lang="id-ID"/>
          </a:p>
        </p:txBody>
      </p:sp>
      <p:sp>
        <p:nvSpPr>
          <p:cNvPr id="5" name="Slide Number Placeholder 4"/>
          <p:cNvSpPr>
            <a:spLocks noGrp="1"/>
          </p:cNvSpPr>
          <p:nvPr>
            <p:ph type="sldNum" sz="quarter" idx="12"/>
          </p:nvPr>
        </p:nvSpPr>
        <p:spPr>
          <a:xfrm>
            <a:off x="8174736" y="2272"/>
            <a:ext cx="762000" cy="365760"/>
          </a:xfrm>
        </p:spPr>
        <p:txBody>
          <a:bodyPr/>
          <a:lstStyle/>
          <a:p>
            <a:fld id="{2365F3C7-03E5-4C45-B5F4-51D9C859F869}"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E3385B-B7F8-49C4-8AA7-EE156FDB8B6F}" type="datetimeFigureOut">
              <a:rPr lang="id-ID" smtClean="0"/>
              <a:t>22/09/2015</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2365F3C7-03E5-4C45-B5F4-51D9C859F869}"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EE3385B-B7F8-49C4-8AA7-EE156FDB8B6F}" type="datetimeFigureOut">
              <a:rPr lang="id-ID" smtClean="0"/>
              <a:t>22/09/2015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365F3C7-03E5-4C45-B5F4-51D9C859F869}"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EE3385B-B7F8-49C4-8AA7-EE156FDB8B6F}" type="datetimeFigureOut">
              <a:rPr lang="id-ID" smtClean="0"/>
              <a:t>22/09/2015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365F3C7-03E5-4C45-B5F4-51D9C859F869}"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8EE3385B-B7F8-49C4-8AA7-EE156FDB8B6F}" type="datetimeFigureOut">
              <a:rPr lang="id-ID" smtClean="0"/>
              <a:t>22/09/2015</a:t>
            </a:fld>
            <a:endParaRPr lang="id-ID"/>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id-ID"/>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2365F3C7-03E5-4C45-B5F4-51D9C859F869}"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d-ID" dirty="0" smtClean="0"/>
              <a:t>Lifecycle Activity</a:t>
            </a:r>
            <a:endParaRPr lang="id-ID" dirty="0"/>
          </a:p>
        </p:txBody>
      </p:sp>
      <p:sp>
        <p:nvSpPr>
          <p:cNvPr id="5" name="Subtitle 4"/>
          <p:cNvSpPr>
            <a:spLocks noGrp="1"/>
          </p:cNvSpPr>
          <p:nvPr>
            <p:ph type="subTitle" idx="1"/>
          </p:nvPr>
        </p:nvSpPr>
        <p:spPr>
          <a:xfrm>
            <a:off x="2483768" y="3861048"/>
            <a:ext cx="5842992" cy="2697414"/>
          </a:xfrm>
        </p:spPr>
        <p:txBody>
          <a:bodyPr>
            <a:normAutofit lnSpcReduction="10000"/>
          </a:bodyPr>
          <a:lstStyle/>
          <a:p>
            <a:endParaRPr lang="id-ID" dirty="0" smtClean="0"/>
          </a:p>
          <a:p>
            <a:r>
              <a:rPr lang="id-ID" dirty="0"/>
              <a:t>	</a:t>
            </a:r>
            <a:r>
              <a:rPr lang="id-ID" dirty="0" smtClean="0"/>
              <a:t>Kelompok 2</a:t>
            </a:r>
          </a:p>
          <a:p>
            <a:endParaRPr lang="id-ID" dirty="0" smtClean="0"/>
          </a:p>
          <a:p>
            <a:pPr marL="406908" indent="-342900">
              <a:buFontTx/>
              <a:buChar char="-"/>
            </a:pPr>
            <a:r>
              <a:rPr lang="id-ID" dirty="0" smtClean="0"/>
              <a:t>Juanaldo Alfreda</a:t>
            </a:r>
          </a:p>
          <a:p>
            <a:pPr marL="406908" indent="-342900">
              <a:buFontTx/>
              <a:buChar char="-"/>
            </a:pPr>
            <a:r>
              <a:rPr lang="id-ID" dirty="0" smtClean="0"/>
              <a:t>Luthfi Hidayati</a:t>
            </a:r>
          </a:p>
          <a:p>
            <a:pPr marL="406908" indent="-342900">
              <a:buFontTx/>
              <a:buChar char="-"/>
            </a:pPr>
            <a:r>
              <a:rPr lang="id-ID" dirty="0" smtClean="0"/>
              <a:t>Megawati</a:t>
            </a:r>
          </a:p>
          <a:p>
            <a:pPr marL="406908" indent="-342900">
              <a:buFontTx/>
              <a:buChar char="-"/>
            </a:pPr>
            <a:r>
              <a:rPr lang="id-ID" dirty="0" smtClean="0"/>
              <a:t>Ilham Yahya</a:t>
            </a:r>
            <a:endParaRPr lang="id-ID" dirty="0"/>
          </a:p>
        </p:txBody>
      </p:sp>
    </p:spTree>
    <p:extLst>
      <p:ext uri="{BB962C8B-B14F-4D97-AF65-F5344CB8AC3E}">
        <p14:creationId xmlns:p14="http://schemas.microsoft.com/office/powerpoint/2010/main" val="41772663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Activity pada Android</a:t>
            </a:r>
            <a:endParaRPr lang="id-ID" dirty="0"/>
          </a:p>
        </p:txBody>
      </p:sp>
      <p:sp>
        <p:nvSpPr>
          <p:cNvPr id="3" name="Content Placeholder 2"/>
          <p:cNvSpPr>
            <a:spLocks noGrp="1"/>
          </p:cNvSpPr>
          <p:nvPr>
            <p:ph idx="1"/>
          </p:nvPr>
        </p:nvSpPr>
        <p:spPr/>
        <p:txBody>
          <a:bodyPr/>
          <a:lstStyle/>
          <a:p>
            <a:r>
              <a:rPr lang="id-ID" dirty="0">
                <a:latin typeface="Times New Roman" panose="02020603050405020304" pitchFamily="18" charset="0"/>
                <a:cs typeface="Times New Roman" panose="02020603050405020304" pitchFamily="18" charset="0"/>
              </a:rPr>
              <a:t>Activity merupakan public class dalam aplikasi Android. Setiap activity merupakan sesuatu yang unik atau single, yang ditujukan untuk menghandle macam-macam hal yang bisa dilakukan oleh user. Umumnya, activity berhubungan dengan user di mana activity menciptakan windows atau UI yang mana ditampilkan dengan konsep </a:t>
            </a:r>
            <a:r>
              <a:rPr lang="id-ID" i="1" dirty="0">
                <a:latin typeface="Times New Roman" panose="02020603050405020304" pitchFamily="18" charset="0"/>
                <a:cs typeface="Times New Roman" panose="02020603050405020304" pitchFamily="18" charset="0"/>
              </a:rPr>
              <a:t>setContentView (View)</a:t>
            </a:r>
            <a:r>
              <a:rPr lang="id-ID" dirty="0">
                <a:latin typeface="Times New Roman" panose="02020603050405020304" pitchFamily="18" charset="0"/>
                <a:cs typeface="Times New Roman" panose="02020603050405020304" pitchFamily="18" charset="0"/>
              </a:rPr>
              <a:t>.</a:t>
            </a:r>
            <a:endParaRPr lang="en-US" dirty="0"/>
          </a:p>
          <a:p>
            <a:endParaRPr lang="id-ID" dirty="0"/>
          </a:p>
        </p:txBody>
      </p:sp>
    </p:spTree>
    <p:extLst>
      <p:ext uri="{BB962C8B-B14F-4D97-AF65-F5344CB8AC3E}">
        <p14:creationId xmlns:p14="http://schemas.microsoft.com/office/powerpoint/2010/main" val="38921429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A</a:t>
            </a:r>
            <a:r>
              <a:rPr lang="id-ID" dirty="0">
                <a:latin typeface="Times New Roman" panose="02020603050405020304" pitchFamily="18" charset="0"/>
                <a:cs typeface="Times New Roman" panose="02020603050405020304" pitchFamily="18" charset="0"/>
              </a:rPr>
              <a:t>ctivity pada android memiliki empat </a:t>
            </a:r>
            <a:r>
              <a:rPr lang="id-ID" dirty="0" smtClean="0">
                <a:latin typeface="Times New Roman" panose="02020603050405020304" pitchFamily="18" charset="0"/>
                <a:cs typeface="Times New Roman" panose="02020603050405020304" pitchFamily="18" charset="0"/>
              </a:rPr>
              <a:t>keadaan :</a:t>
            </a:r>
            <a:endParaRPr lang="id-ID" dirty="0"/>
          </a:p>
        </p:txBody>
      </p:sp>
      <p:sp>
        <p:nvSpPr>
          <p:cNvPr id="3" name="Content Placeholder 2"/>
          <p:cNvSpPr>
            <a:spLocks noGrp="1"/>
          </p:cNvSpPr>
          <p:nvPr>
            <p:ph idx="1"/>
          </p:nvPr>
        </p:nvSpPr>
        <p:spPr/>
        <p:txBody>
          <a:bodyPr>
            <a:normAutofit fontScale="62500" lnSpcReduction="20000"/>
          </a:bodyPr>
          <a:lstStyle/>
          <a:p>
            <a:pPr lvl="0" fontAlgn="base"/>
            <a:endParaRPr lang="id-ID" dirty="0" smtClean="0"/>
          </a:p>
          <a:p>
            <a:pPr lvl="0" fontAlgn="base"/>
            <a:r>
              <a:rPr lang="id-ID" dirty="0" smtClean="0"/>
              <a:t>active </a:t>
            </a:r>
            <a:r>
              <a:rPr lang="id-ID" dirty="0"/>
              <a:t>atau running, jika activity berada pada posisi atas </a:t>
            </a:r>
            <a:r>
              <a:rPr lang="id-ID" dirty="0" smtClean="0"/>
              <a:t>stack</a:t>
            </a:r>
          </a:p>
          <a:p>
            <a:pPr lvl="0" fontAlgn="base"/>
            <a:endParaRPr lang="en-US" dirty="0"/>
          </a:p>
          <a:p>
            <a:pPr lvl="0" fontAlgn="base"/>
            <a:r>
              <a:rPr lang="id-ID" dirty="0"/>
              <a:t>pause, jika activity tidak dipakai atau dibutuhkan pada suatu saat tertentu, tetapi activity itu masih ada atau visible, ketika activity baru yang ditangani oleh sistem activity yang lama disebut pause dan masih berada di memori, bisa jadi suatu activity yang sudah keadaan pause tidak ada di memori yang kemungkinan disebabkan oleh keterbatasan </a:t>
            </a:r>
            <a:r>
              <a:rPr lang="id-ID" dirty="0" smtClean="0"/>
              <a:t>memori</a:t>
            </a:r>
          </a:p>
          <a:p>
            <a:pPr lvl="0" fontAlgn="base"/>
            <a:endParaRPr lang="en-US" dirty="0"/>
          </a:p>
          <a:p>
            <a:pPr lvl="0" fontAlgn="base"/>
            <a:r>
              <a:rPr lang="id-ID" dirty="0"/>
              <a:t>stopped, jika activity sudah tidak dipakai dan digantikan oleh activity lain, activity yang sudah stopped tidak akan pernah dipanggil lagi, dan secara permanen memori pun tidak menyimpan info mengenai activity </a:t>
            </a:r>
            <a:r>
              <a:rPr lang="id-ID" dirty="0" smtClean="0"/>
              <a:t>ini</a:t>
            </a:r>
          </a:p>
          <a:p>
            <a:pPr lvl="0" fontAlgn="base"/>
            <a:endParaRPr lang="en-US" dirty="0"/>
          </a:p>
          <a:p>
            <a:pPr lvl="0" fontAlgn="base"/>
            <a:r>
              <a:rPr lang="id-ID" dirty="0"/>
              <a:t>restart, jika activity pause atau stopped, sistem dapat menge-drop activity ini dari sistem memori, dan ketika user membutuhkan activity tersebut, activity akan kembali pada keadaan awal, artinya activity tersebut mengalami proses restart.</a:t>
            </a:r>
            <a:endParaRPr lang="en-US" dirty="0"/>
          </a:p>
          <a:p>
            <a:endParaRPr lang="id-ID" dirty="0"/>
          </a:p>
        </p:txBody>
      </p:sp>
    </p:spTree>
    <p:extLst>
      <p:ext uri="{BB962C8B-B14F-4D97-AF65-F5344CB8AC3E}">
        <p14:creationId xmlns:p14="http://schemas.microsoft.com/office/powerpoint/2010/main" val="596012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B</a:t>
            </a:r>
            <a:r>
              <a:rPr lang="id-ID" dirty="0">
                <a:latin typeface="Times New Roman" panose="02020603050405020304" pitchFamily="18" charset="0"/>
                <a:cs typeface="Times New Roman" panose="02020603050405020304" pitchFamily="18" charset="0"/>
              </a:rPr>
              <a:t>eberapa metode yang pasti dimiliki oleh satu </a:t>
            </a:r>
            <a:r>
              <a:rPr lang="id-ID" dirty="0" smtClean="0">
                <a:latin typeface="Times New Roman" panose="02020603050405020304" pitchFamily="18" charset="0"/>
                <a:cs typeface="Times New Roman" panose="02020603050405020304" pitchFamily="18" charset="0"/>
              </a:rPr>
              <a:t>activity :</a:t>
            </a:r>
            <a:endParaRPr lang="id-ID" dirty="0"/>
          </a:p>
        </p:txBody>
      </p:sp>
      <p:sp>
        <p:nvSpPr>
          <p:cNvPr id="3" name="Content Placeholder 2"/>
          <p:cNvSpPr>
            <a:spLocks noGrp="1"/>
          </p:cNvSpPr>
          <p:nvPr>
            <p:ph idx="1"/>
          </p:nvPr>
        </p:nvSpPr>
        <p:spPr/>
        <p:txBody>
          <a:bodyPr>
            <a:normAutofit fontScale="85000" lnSpcReduction="10000"/>
          </a:bodyPr>
          <a:lstStyle/>
          <a:p>
            <a:endParaRPr lang="id-ID" b="1" dirty="0" smtClean="0"/>
          </a:p>
          <a:p>
            <a:r>
              <a:rPr lang="id-ID" b="1" dirty="0" smtClean="0"/>
              <a:t>onCreate</a:t>
            </a:r>
            <a:r>
              <a:rPr lang="id-ID" b="1" dirty="0"/>
              <a:t>()</a:t>
            </a:r>
            <a:r>
              <a:rPr lang="id-ID" dirty="0"/>
              <a:t> - dipanggil saat </a:t>
            </a:r>
            <a:r>
              <a:rPr lang="en-US" dirty="0"/>
              <a:t>activity </a:t>
            </a:r>
            <a:r>
              <a:rPr lang="id-ID" dirty="0"/>
              <a:t>diciptakan untuk pertama kalinya</a:t>
            </a:r>
            <a:r>
              <a:rPr lang="en-US" dirty="0" smtClean="0"/>
              <a:t>.</a:t>
            </a:r>
            <a:endParaRPr lang="id-ID" dirty="0" smtClean="0"/>
          </a:p>
          <a:p>
            <a:pPr marL="109728" indent="0">
              <a:buNone/>
            </a:pPr>
            <a:endParaRPr lang="en-US" dirty="0"/>
          </a:p>
          <a:p>
            <a:r>
              <a:rPr lang="id-ID" dirty="0"/>
              <a:t>Untuk menginisiasi suatu activity, biasanya dipanggil dengan perintah setContentView(int) untuk resource yang kita definisikan di layout UI, dan perintah findViewById(int) untuk memanggil widget yang dibutuhkan UI untuk berinteraksi dengan aplikasi. Setelah itu, bila Activity terus berjalan, sistem akan memanggil fungsi callback </a:t>
            </a:r>
            <a:r>
              <a:rPr lang="id-ID" b="1" dirty="0"/>
              <a:t>onStart()</a:t>
            </a:r>
            <a:r>
              <a:rPr lang="id-ID" dirty="0"/>
              <a:t> dilanjutkan dengan </a:t>
            </a:r>
            <a:r>
              <a:rPr lang="id-ID" b="1" dirty="0"/>
              <a:t>onResume()</a:t>
            </a:r>
            <a:r>
              <a:rPr lang="id-ID" dirty="0"/>
              <a:t>. </a:t>
            </a:r>
            <a:endParaRPr lang="en-US" dirty="0"/>
          </a:p>
          <a:p>
            <a:endParaRPr lang="id-ID" dirty="0"/>
          </a:p>
        </p:txBody>
      </p:sp>
    </p:spTree>
    <p:extLst>
      <p:ext uri="{BB962C8B-B14F-4D97-AF65-F5344CB8AC3E}">
        <p14:creationId xmlns:p14="http://schemas.microsoft.com/office/powerpoint/2010/main" val="27031809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a:xfrm>
            <a:off x="395536" y="1340768"/>
            <a:ext cx="8229600" cy="4325112"/>
          </a:xfrm>
        </p:spPr>
        <p:txBody>
          <a:bodyPr>
            <a:normAutofit fontScale="77500" lnSpcReduction="20000"/>
          </a:bodyPr>
          <a:lstStyle/>
          <a:p>
            <a:r>
              <a:rPr lang="id-ID" b="1" dirty="0">
                <a:latin typeface="Times New Roman" panose="02020603050405020304" pitchFamily="18" charset="0"/>
                <a:cs typeface="Times New Roman" panose="02020603050405020304" pitchFamily="18" charset="0"/>
              </a:rPr>
              <a:t>onStart()</a:t>
            </a:r>
            <a:r>
              <a:rPr lang="id-ID" dirty="0">
                <a:latin typeface="Times New Roman" panose="02020603050405020304" pitchFamily="18" charset="0"/>
                <a:cs typeface="Times New Roman" panose="02020603050405020304" pitchFamily="18" charset="0"/>
              </a:rPr>
              <a:t> - dipanggil sebelum </a:t>
            </a:r>
            <a:r>
              <a:rPr lang="en-US" dirty="0">
                <a:latin typeface="Times New Roman" panose="02020603050405020304" pitchFamily="18" charset="0"/>
                <a:cs typeface="Times New Roman" panose="02020603050405020304" pitchFamily="18" charset="0"/>
              </a:rPr>
              <a:t>activity </a:t>
            </a:r>
            <a:r>
              <a:rPr lang="id-ID" dirty="0">
                <a:latin typeface="Times New Roman" panose="02020603050405020304" pitchFamily="18" charset="0"/>
                <a:cs typeface="Times New Roman" panose="02020603050405020304" pitchFamily="18" charset="0"/>
              </a:rPr>
              <a:t>ditampilkan kepada pengguna</a:t>
            </a:r>
            <a:r>
              <a:rPr lang="en-US" dirty="0" smtClean="0">
                <a:latin typeface="Times New Roman" panose="02020603050405020304" pitchFamily="18" charset="0"/>
                <a:cs typeface="Times New Roman" panose="02020603050405020304" pitchFamily="18" charset="0"/>
              </a:rPr>
              <a:t>.</a:t>
            </a:r>
            <a:endParaRPr lang="id-ID"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id-ID" b="1" dirty="0" smtClean="0">
                <a:latin typeface="Times New Roman" panose="02020603050405020304" pitchFamily="18" charset="0"/>
                <a:cs typeface="Times New Roman" panose="02020603050405020304" pitchFamily="18" charset="0"/>
              </a:rPr>
              <a:t>onResume</a:t>
            </a:r>
            <a:r>
              <a:rPr lang="id-ID" b="1" dirty="0">
                <a:latin typeface="Times New Roman" panose="02020603050405020304" pitchFamily="18" charset="0"/>
                <a:cs typeface="Times New Roman" panose="02020603050405020304" pitchFamily="18" charset="0"/>
              </a:rPr>
              <a:t>()</a:t>
            </a:r>
            <a:r>
              <a:rPr lang="id-ID" dirty="0">
                <a:latin typeface="Times New Roman" panose="02020603050405020304" pitchFamily="18" charset="0"/>
                <a:cs typeface="Times New Roman" panose="02020603050405020304" pitchFamily="18" charset="0"/>
              </a:rPr>
              <a:t> - dipanggil sebelum </a:t>
            </a:r>
            <a:r>
              <a:rPr lang="en-US" dirty="0">
                <a:latin typeface="Times New Roman" panose="02020603050405020304" pitchFamily="18" charset="0"/>
                <a:cs typeface="Times New Roman" panose="02020603050405020304" pitchFamily="18" charset="0"/>
              </a:rPr>
              <a:t>activity </a:t>
            </a:r>
            <a:r>
              <a:rPr lang="id-ID" dirty="0">
                <a:latin typeface="Times New Roman" panose="02020603050405020304" pitchFamily="18" charset="0"/>
                <a:cs typeface="Times New Roman" panose="02020603050405020304" pitchFamily="18" charset="0"/>
              </a:rPr>
              <a:t>menjadi tersedia untuk interaksi </a:t>
            </a:r>
            <a:r>
              <a:rPr lang="id-ID" dirty="0" smtClean="0">
                <a:latin typeface="Times New Roman" panose="02020603050405020304" pitchFamily="18" charset="0"/>
                <a:cs typeface="Times New Roman" panose="02020603050405020304" pitchFamily="18" charset="0"/>
              </a:rPr>
              <a:t>pengguna</a:t>
            </a:r>
          </a:p>
          <a:p>
            <a:endParaRPr lang="en-US" dirty="0">
              <a:latin typeface="Times New Roman" panose="02020603050405020304" pitchFamily="18" charset="0"/>
              <a:cs typeface="Times New Roman" panose="02020603050405020304" pitchFamily="18" charset="0"/>
            </a:endParaRPr>
          </a:p>
          <a:p>
            <a:r>
              <a:rPr lang="id-ID" b="1" dirty="0" smtClean="0">
                <a:latin typeface="Times New Roman" panose="02020603050405020304" pitchFamily="18" charset="0"/>
                <a:cs typeface="Times New Roman" panose="02020603050405020304" pitchFamily="18" charset="0"/>
              </a:rPr>
              <a:t>onPause</a:t>
            </a:r>
            <a:r>
              <a:rPr lang="id-ID" b="1" dirty="0">
                <a:latin typeface="Times New Roman" panose="02020603050405020304" pitchFamily="18" charset="0"/>
                <a:cs typeface="Times New Roman" panose="02020603050405020304" pitchFamily="18" charset="0"/>
              </a:rPr>
              <a:t>()</a:t>
            </a:r>
            <a:r>
              <a:rPr lang="id-ID" dirty="0">
                <a:latin typeface="Times New Roman" panose="02020603050405020304" pitchFamily="18" charset="0"/>
                <a:cs typeface="Times New Roman" panose="02020603050405020304" pitchFamily="18" charset="0"/>
              </a:rPr>
              <a:t> - dipanggil sebelum </a:t>
            </a:r>
            <a:r>
              <a:rPr lang="en-US" dirty="0">
                <a:latin typeface="Times New Roman" panose="02020603050405020304" pitchFamily="18" charset="0"/>
                <a:cs typeface="Times New Roman" panose="02020603050405020304" pitchFamily="18" charset="0"/>
              </a:rPr>
              <a:t>activity </a:t>
            </a:r>
            <a:r>
              <a:rPr lang="id-ID" dirty="0">
                <a:latin typeface="Times New Roman" panose="02020603050405020304" pitchFamily="18" charset="0"/>
                <a:cs typeface="Times New Roman" panose="02020603050405020304" pitchFamily="18" charset="0"/>
              </a:rPr>
              <a:t>lain ditunjukkan</a:t>
            </a:r>
            <a:r>
              <a:rPr lang="en-US" dirty="0">
                <a:latin typeface="Times New Roman" panose="02020603050405020304" pitchFamily="18" charset="0"/>
                <a:cs typeface="Times New Roman" panose="02020603050405020304" pitchFamily="18" charset="0"/>
              </a:rPr>
              <a:t>. </a:t>
            </a:r>
            <a:r>
              <a:rPr lang="id-ID" dirty="0">
                <a:latin typeface="Times New Roman" panose="02020603050405020304" pitchFamily="18" charset="0"/>
                <a:cs typeface="Times New Roman" panose="02020603050405020304" pitchFamily="18" charset="0"/>
              </a:rPr>
              <a:t>Untuk menyatakan ketika user meninggalkan suatu activity. Fungsi callback ini dipanggil saat Activity dalam keadaan </a:t>
            </a:r>
            <a:r>
              <a:rPr lang="id-ID" i="1" dirty="0">
                <a:latin typeface="Times New Roman" panose="02020603050405020304" pitchFamily="18" charset="0"/>
                <a:cs typeface="Times New Roman" panose="02020603050405020304" pitchFamily="18" charset="0"/>
              </a:rPr>
              <a:t>paused</a:t>
            </a:r>
            <a:r>
              <a:rPr lang="id-ID" dirty="0">
                <a:latin typeface="Times New Roman" panose="02020603050405020304" pitchFamily="18" charset="0"/>
                <a:cs typeface="Times New Roman" panose="02020603050405020304" pitchFamily="18" charset="0"/>
              </a:rPr>
              <a:t>. Keadaan ini adalah saat Activity Anda masih terlihat di layar tetapi kehilangan fokus. Pada keadaan pause ini, sistem dapat membunuh Activity Anda bila sistem membutuhkan memori.Apabila user membuat fokus kembali pada Activity Anda (dengan menghilangkan dialog atau yang lainnya), maka sistem akan memanggil fungsi </a:t>
            </a:r>
            <a:r>
              <a:rPr lang="id-ID" b="1" dirty="0">
                <a:latin typeface="Times New Roman" panose="02020603050405020304" pitchFamily="18" charset="0"/>
                <a:cs typeface="Times New Roman" panose="02020603050405020304" pitchFamily="18" charset="0"/>
              </a:rPr>
              <a:t>onResume()</a:t>
            </a:r>
            <a:r>
              <a:rPr lang="id-ID"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id-ID" dirty="0"/>
          </a:p>
        </p:txBody>
      </p:sp>
    </p:spTree>
    <p:extLst>
      <p:ext uri="{BB962C8B-B14F-4D97-AF65-F5344CB8AC3E}">
        <p14:creationId xmlns:p14="http://schemas.microsoft.com/office/powerpoint/2010/main" val="1282216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a:xfrm>
            <a:off x="323528" y="1628800"/>
            <a:ext cx="8229600" cy="4325112"/>
          </a:xfrm>
        </p:spPr>
        <p:txBody>
          <a:bodyPr>
            <a:normAutofit fontScale="85000" lnSpcReduction="10000"/>
          </a:bodyPr>
          <a:lstStyle/>
          <a:p>
            <a:pPr algn="just"/>
            <a:r>
              <a:rPr lang="en-US" b="1" dirty="0" err="1">
                <a:latin typeface="Times New Roman" panose="02020603050405020304" pitchFamily="18" charset="0"/>
                <a:cs typeface="Times New Roman" panose="02020603050405020304" pitchFamily="18" charset="0"/>
              </a:rPr>
              <a:t>onStop</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dipanggil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ketika</a:t>
            </a:r>
            <a:r>
              <a:rPr lang="en-US" dirty="0">
                <a:latin typeface="Times New Roman" panose="02020603050405020304" pitchFamily="18" charset="0"/>
                <a:cs typeface="Times New Roman" panose="02020603050405020304" pitchFamily="18" charset="0"/>
              </a:rPr>
              <a:t> Activity </a:t>
            </a:r>
            <a:r>
              <a:rPr lang="en-US" dirty="0" err="1">
                <a:latin typeface="Times New Roman" panose="02020603050405020304" pitchFamily="18" charset="0"/>
                <a:cs typeface="Times New Roman" panose="02020603050405020304" pitchFamily="18" charset="0"/>
              </a:rPr>
              <a:t>tidak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terlihat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pengguna</a:t>
            </a:r>
            <a:r>
              <a:rPr lang="en-US" dirty="0">
                <a:latin typeface="Times New Roman" panose="02020603050405020304" pitchFamily="18" charset="0"/>
                <a:cs typeface="Times New Roman" panose="02020603050405020304" pitchFamily="18" charset="0"/>
              </a:rPr>
              <a:t>. </a:t>
            </a:r>
            <a:r>
              <a:rPr lang="id-ID" dirty="0">
                <a:latin typeface="Times New Roman" panose="02020603050405020304" pitchFamily="18" charset="0"/>
                <a:cs typeface="Times New Roman" panose="02020603050405020304" pitchFamily="18" charset="0"/>
              </a:rPr>
              <a:t>Activity masuk dalam keadaan </a:t>
            </a:r>
            <a:r>
              <a:rPr lang="id-ID" i="1" dirty="0">
                <a:latin typeface="Times New Roman" panose="02020603050405020304" pitchFamily="18" charset="0"/>
                <a:cs typeface="Times New Roman" panose="02020603050405020304" pitchFamily="18" charset="0"/>
              </a:rPr>
              <a:t>stopped </a:t>
            </a:r>
            <a:r>
              <a:rPr lang="id-ID" dirty="0">
                <a:latin typeface="Times New Roman" panose="02020603050405020304" pitchFamily="18" charset="0"/>
                <a:cs typeface="Times New Roman" panose="02020603050405020304" pitchFamily="18" charset="0"/>
              </a:rPr>
              <a:t>bila telah menghilang dari layar. Entah itu karena dihentikan oleh user (dengan menekan tombol back atau home) atau karena memulai Activity yang lainnya, saat itulah callback ini dipanggil setelah sebelumnya melalui </a:t>
            </a:r>
            <a:r>
              <a:rPr lang="id-ID" b="1" dirty="0">
                <a:latin typeface="Times New Roman" panose="02020603050405020304" pitchFamily="18" charset="0"/>
                <a:cs typeface="Times New Roman" panose="02020603050405020304" pitchFamily="18" charset="0"/>
              </a:rPr>
              <a:t>onPause()</a:t>
            </a:r>
            <a:r>
              <a:rPr lang="id-ID" dirty="0">
                <a:latin typeface="Times New Roman" panose="02020603050405020304" pitchFamily="18" charset="0"/>
                <a:cs typeface="Times New Roman" panose="02020603050405020304" pitchFamily="18" charset="0"/>
              </a:rPr>
              <a:t>. Setelah </a:t>
            </a:r>
            <a:r>
              <a:rPr lang="id-ID" b="1" dirty="0">
                <a:latin typeface="Times New Roman" panose="02020603050405020304" pitchFamily="18" charset="0"/>
                <a:cs typeface="Times New Roman" panose="02020603050405020304" pitchFamily="18" charset="0"/>
              </a:rPr>
              <a:t>onStop() </a:t>
            </a:r>
            <a:r>
              <a:rPr lang="id-ID" dirty="0">
                <a:latin typeface="Times New Roman" panose="02020603050405020304" pitchFamily="18" charset="0"/>
                <a:cs typeface="Times New Roman" panose="02020603050405020304" pitchFamily="18" charset="0"/>
              </a:rPr>
              <a:t>dipanggil, sistem bisa memanggil </a:t>
            </a:r>
            <a:r>
              <a:rPr lang="id-ID" b="1" dirty="0">
                <a:latin typeface="Times New Roman" panose="02020603050405020304" pitchFamily="18" charset="0"/>
                <a:cs typeface="Times New Roman" panose="02020603050405020304" pitchFamily="18" charset="0"/>
              </a:rPr>
              <a:t>onDestroy()</a:t>
            </a:r>
            <a:r>
              <a:rPr lang="id-ID" dirty="0">
                <a:latin typeface="Times New Roman" panose="02020603050405020304" pitchFamily="18" charset="0"/>
                <a:cs typeface="Times New Roman" panose="02020603050405020304" pitchFamily="18" charset="0"/>
              </a:rPr>
              <a:t> bila sistem membutuhkan memori, atau memanggil </a:t>
            </a:r>
            <a:r>
              <a:rPr lang="id-ID" b="1" dirty="0">
                <a:latin typeface="Times New Roman" panose="02020603050405020304" pitchFamily="18" charset="0"/>
                <a:cs typeface="Times New Roman" panose="02020603050405020304" pitchFamily="18" charset="0"/>
              </a:rPr>
              <a:t>onRestart()</a:t>
            </a:r>
            <a:r>
              <a:rPr lang="id-ID" dirty="0">
                <a:latin typeface="Times New Roman" panose="02020603050405020304" pitchFamily="18" charset="0"/>
                <a:cs typeface="Times New Roman" panose="02020603050405020304" pitchFamily="18" charset="0"/>
              </a:rPr>
              <a:t> dilanjutkan dengan </a:t>
            </a:r>
            <a:r>
              <a:rPr lang="id-ID" b="1" dirty="0">
                <a:latin typeface="Times New Roman" panose="02020603050405020304" pitchFamily="18" charset="0"/>
                <a:cs typeface="Times New Roman" panose="02020603050405020304" pitchFamily="18" charset="0"/>
              </a:rPr>
              <a:t>onStart() </a:t>
            </a:r>
            <a:r>
              <a:rPr lang="id-ID" dirty="0">
                <a:latin typeface="Times New Roman" panose="02020603050405020304" pitchFamily="18" charset="0"/>
                <a:cs typeface="Times New Roman" panose="02020603050405020304" pitchFamily="18" charset="0"/>
              </a:rPr>
              <a:t>bila user kembali ke Activity tersebut tanpa sempat dibunuh oleh sistem. </a:t>
            </a:r>
            <a:endParaRPr lang="id-ID"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r>
              <a:rPr lang="id-ID" sz="3200" b="1" dirty="0" smtClean="0"/>
              <a:t>onDestroy</a:t>
            </a:r>
            <a:r>
              <a:rPr lang="id-ID" sz="3200" b="1" dirty="0"/>
              <a:t>()</a:t>
            </a:r>
            <a:r>
              <a:rPr lang="id-ID" sz="3200" dirty="0"/>
              <a:t> - dipanggil sebelum </a:t>
            </a:r>
            <a:r>
              <a:rPr lang="en-US" sz="3200" dirty="0"/>
              <a:t>activity </a:t>
            </a:r>
            <a:r>
              <a:rPr lang="id-ID" sz="3200" dirty="0"/>
              <a:t>hancur</a:t>
            </a:r>
            <a:r>
              <a:rPr lang="en-US" sz="3200" dirty="0"/>
              <a:t>.</a:t>
            </a:r>
          </a:p>
          <a:p>
            <a:endParaRPr lang="en-US" dirty="0"/>
          </a:p>
          <a:p>
            <a:endParaRPr lang="id-ID" dirty="0"/>
          </a:p>
        </p:txBody>
      </p:sp>
    </p:spTree>
    <p:extLst>
      <p:ext uri="{BB962C8B-B14F-4D97-AF65-F5344CB8AC3E}">
        <p14:creationId xmlns:p14="http://schemas.microsoft.com/office/powerpoint/2010/main" val="8259732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4" name="Picture 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4585" t="12390" r="42525" b="13570"/>
          <a:stretch>
            <a:fillRect/>
          </a:stretch>
        </p:blipFill>
        <p:spPr bwMode="auto">
          <a:xfrm>
            <a:off x="2123728" y="692695"/>
            <a:ext cx="4824536" cy="6106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16917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 </a:t>
            </a:r>
            <a:r>
              <a:rPr lang="en-US" dirty="0" err="1"/>
              <a:t>SavedInstanceState</a:t>
            </a:r>
            <a:r>
              <a:rPr lang="en-US" dirty="0"/>
              <a:t> to Recovery UI</a:t>
            </a:r>
            <a:endParaRPr lang="id-ID" dirty="0"/>
          </a:p>
        </p:txBody>
      </p:sp>
      <p:sp>
        <p:nvSpPr>
          <p:cNvPr id="3" name="Content Placeholder 2"/>
          <p:cNvSpPr>
            <a:spLocks noGrp="1"/>
          </p:cNvSpPr>
          <p:nvPr>
            <p:ph idx="1"/>
          </p:nvPr>
        </p:nvSpPr>
        <p:spPr/>
        <p:txBody>
          <a:bodyPr>
            <a:normAutofit lnSpcReduction="10000"/>
          </a:bodyPr>
          <a:lstStyle/>
          <a:p>
            <a:r>
              <a:rPr lang="en-US" dirty="0" err="1"/>
              <a:t>SavedInstanceState</a:t>
            </a:r>
            <a:r>
              <a:rPr lang="en-US" dirty="0"/>
              <a:t> </a:t>
            </a:r>
            <a:r>
              <a:rPr lang="en-US" dirty="0" err="1"/>
              <a:t>digunakan</a:t>
            </a:r>
            <a:r>
              <a:rPr lang="en-US" dirty="0"/>
              <a:t> </a:t>
            </a:r>
            <a:r>
              <a:rPr lang="en-US" dirty="0" err="1"/>
              <a:t>untuk</a:t>
            </a:r>
            <a:r>
              <a:rPr lang="en-US" dirty="0"/>
              <a:t> </a:t>
            </a:r>
            <a:r>
              <a:rPr lang="en-US" dirty="0" err="1"/>
              <a:t>menyimpan</a:t>
            </a:r>
            <a:r>
              <a:rPr lang="en-US" dirty="0"/>
              <a:t> activity </a:t>
            </a:r>
            <a:r>
              <a:rPr lang="en-US" dirty="0" err="1"/>
              <a:t>secara</a:t>
            </a:r>
            <a:r>
              <a:rPr lang="en-US" dirty="0"/>
              <a:t> </a:t>
            </a:r>
            <a:r>
              <a:rPr lang="en-US" dirty="0" err="1"/>
              <a:t>sementara</a:t>
            </a:r>
            <a:r>
              <a:rPr lang="en-US" dirty="0"/>
              <a:t> </a:t>
            </a:r>
            <a:r>
              <a:rPr lang="en-US" dirty="0" err="1"/>
              <a:t>ketika</a:t>
            </a:r>
            <a:r>
              <a:rPr lang="en-US" dirty="0"/>
              <a:t> activity </a:t>
            </a:r>
            <a:r>
              <a:rPr lang="en-US" dirty="0" err="1"/>
              <a:t>pada</a:t>
            </a:r>
            <a:r>
              <a:rPr lang="en-US" dirty="0"/>
              <a:t> </a:t>
            </a:r>
            <a:r>
              <a:rPr lang="en-US" dirty="0" err="1"/>
              <a:t>keadaan</a:t>
            </a:r>
            <a:r>
              <a:rPr lang="en-US" dirty="0"/>
              <a:t> </a:t>
            </a:r>
            <a:r>
              <a:rPr lang="en-US" dirty="0" err="1"/>
              <a:t>OnPause</a:t>
            </a:r>
            <a:r>
              <a:rPr lang="en-US" dirty="0"/>
              <a:t>. </a:t>
            </a:r>
            <a:r>
              <a:rPr lang="en-US" dirty="0" err="1"/>
              <a:t>Ketika</a:t>
            </a:r>
            <a:r>
              <a:rPr lang="en-US" dirty="0"/>
              <a:t> </a:t>
            </a:r>
            <a:r>
              <a:rPr lang="en-US" dirty="0" err="1"/>
              <a:t>kita</a:t>
            </a:r>
            <a:r>
              <a:rPr lang="en-US" dirty="0"/>
              <a:t> </a:t>
            </a:r>
            <a:r>
              <a:rPr lang="en-US" dirty="0" err="1"/>
              <a:t>menjalankan</a:t>
            </a:r>
            <a:r>
              <a:rPr lang="en-US" dirty="0"/>
              <a:t> activity </a:t>
            </a:r>
            <a:r>
              <a:rPr lang="en-US" dirty="0" err="1"/>
              <a:t>lebih</a:t>
            </a:r>
            <a:r>
              <a:rPr lang="en-US" dirty="0"/>
              <a:t> </a:t>
            </a:r>
            <a:r>
              <a:rPr lang="en-US" dirty="0" err="1"/>
              <a:t>dari</a:t>
            </a:r>
            <a:r>
              <a:rPr lang="en-US" dirty="0"/>
              <a:t> </a:t>
            </a:r>
            <a:r>
              <a:rPr lang="en-US" dirty="0" err="1"/>
              <a:t>satu</a:t>
            </a:r>
            <a:r>
              <a:rPr lang="en-US" dirty="0"/>
              <a:t>, </a:t>
            </a:r>
            <a:r>
              <a:rPr lang="en-US" dirty="0" err="1"/>
              <a:t>maka</a:t>
            </a:r>
            <a:r>
              <a:rPr lang="en-US" dirty="0"/>
              <a:t> activity </a:t>
            </a:r>
            <a:r>
              <a:rPr lang="en-US" dirty="0" err="1"/>
              <a:t>pertama</a:t>
            </a:r>
            <a:r>
              <a:rPr lang="en-US" dirty="0"/>
              <a:t> </a:t>
            </a:r>
            <a:r>
              <a:rPr lang="en-US" dirty="0" err="1"/>
              <a:t>akan</a:t>
            </a:r>
            <a:r>
              <a:rPr lang="en-US" dirty="0"/>
              <a:t> </a:t>
            </a:r>
            <a:r>
              <a:rPr lang="en-US" dirty="0" err="1"/>
              <a:t>tertutup</a:t>
            </a:r>
            <a:r>
              <a:rPr lang="en-US" dirty="0"/>
              <a:t>. </a:t>
            </a:r>
            <a:r>
              <a:rPr lang="en-US" dirty="0" err="1"/>
              <a:t>Pada</a:t>
            </a:r>
            <a:r>
              <a:rPr lang="en-US" dirty="0"/>
              <a:t> </a:t>
            </a:r>
            <a:r>
              <a:rPr lang="en-US" dirty="0" err="1"/>
              <a:t>saat</a:t>
            </a:r>
            <a:r>
              <a:rPr lang="en-US" dirty="0"/>
              <a:t> activity </a:t>
            </a:r>
            <a:r>
              <a:rPr lang="en-US" dirty="0" err="1"/>
              <a:t>kedua</a:t>
            </a:r>
            <a:r>
              <a:rPr lang="en-US" dirty="0"/>
              <a:t> </a:t>
            </a:r>
            <a:r>
              <a:rPr lang="en-US" dirty="0" err="1"/>
              <a:t>OnCreate</a:t>
            </a:r>
            <a:r>
              <a:rPr lang="en-US" dirty="0"/>
              <a:t>, activity </a:t>
            </a:r>
            <a:r>
              <a:rPr lang="en-US" dirty="0" err="1"/>
              <a:t>pertama</a:t>
            </a:r>
            <a:r>
              <a:rPr lang="en-US" dirty="0"/>
              <a:t> </a:t>
            </a:r>
            <a:r>
              <a:rPr lang="en-US" dirty="0" err="1"/>
              <a:t>akan</a:t>
            </a:r>
            <a:r>
              <a:rPr lang="en-US" dirty="0"/>
              <a:t> </a:t>
            </a:r>
            <a:r>
              <a:rPr lang="en-US" dirty="0" err="1"/>
              <a:t>disimpan</a:t>
            </a:r>
            <a:r>
              <a:rPr lang="en-US" dirty="0"/>
              <a:t> di </a:t>
            </a:r>
            <a:r>
              <a:rPr lang="en-US" dirty="0" err="1"/>
              <a:t>SavedInstaceState</a:t>
            </a:r>
            <a:r>
              <a:rPr lang="en-US" dirty="0"/>
              <a:t>. </a:t>
            </a:r>
            <a:r>
              <a:rPr lang="en-US" dirty="0" err="1"/>
              <a:t>Apabila</a:t>
            </a:r>
            <a:r>
              <a:rPr lang="en-US" dirty="0"/>
              <a:t> activity </a:t>
            </a:r>
            <a:r>
              <a:rPr lang="en-US" dirty="0" err="1"/>
              <a:t>pertama</a:t>
            </a:r>
            <a:r>
              <a:rPr lang="en-US" dirty="0"/>
              <a:t> </a:t>
            </a:r>
            <a:r>
              <a:rPr lang="en-US" dirty="0" err="1"/>
              <a:t>mengalami</a:t>
            </a:r>
            <a:r>
              <a:rPr lang="en-US" dirty="0"/>
              <a:t> </a:t>
            </a:r>
            <a:r>
              <a:rPr lang="en-US" dirty="0" err="1"/>
              <a:t>OnDestroy</a:t>
            </a:r>
            <a:r>
              <a:rPr lang="en-US" dirty="0"/>
              <a:t> </a:t>
            </a:r>
            <a:r>
              <a:rPr lang="en-US" dirty="0" err="1"/>
              <a:t>maka</a:t>
            </a:r>
            <a:r>
              <a:rPr lang="en-US" dirty="0"/>
              <a:t> </a:t>
            </a:r>
            <a:r>
              <a:rPr lang="en-US" dirty="0" err="1"/>
              <a:t>SavedInstanceState</a:t>
            </a:r>
            <a:r>
              <a:rPr lang="en-US" dirty="0"/>
              <a:t> yang </a:t>
            </a:r>
            <a:r>
              <a:rPr lang="en-US" dirty="0" err="1"/>
              <a:t>menyimpan</a:t>
            </a:r>
            <a:r>
              <a:rPr lang="en-US" dirty="0"/>
              <a:t> activity </a:t>
            </a:r>
            <a:r>
              <a:rPr lang="en-US" dirty="0" err="1"/>
              <a:t>pertama</a:t>
            </a:r>
            <a:r>
              <a:rPr lang="en-US" dirty="0"/>
              <a:t> </a:t>
            </a:r>
            <a:r>
              <a:rPr lang="en-US" dirty="0" err="1"/>
              <a:t>akan</a:t>
            </a:r>
            <a:r>
              <a:rPr lang="en-US" dirty="0"/>
              <a:t> </a:t>
            </a:r>
            <a:r>
              <a:rPr lang="en-US" dirty="0" err="1"/>
              <a:t>terhapus</a:t>
            </a:r>
            <a:r>
              <a:rPr lang="en-US" dirty="0"/>
              <a:t>.</a:t>
            </a:r>
          </a:p>
          <a:p>
            <a:endParaRPr lang="id-ID" dirty="0"/>
          </a:p>
        </p:txBody>
      </p:sp>
    </p:spTree>
    <p:extLst>
      <p:ext uri="{BB962C8B-B14F-4D97-AF65-F5344CB8AC3E}">
        <p14:creationId xmlns:p14="http://schemas.microsoft.com/office/powerpoint/2010/main" val="37559435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10</TotalTime>
  <Words>287</Words>
  <Application>Microsoft Office PowerPoint</Application>
  <PresentationFormat>On-screen Show (4:3)</PresentationFormat>
  <Paragraphs>34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Urban</vt:lpstr>
      <vt:lpstr>Lifecycle Activity</vt:lpstr>
      <vt:lpstr>Activity pada Android</vt:lpstr>
      <vt:lpstr>Activity pada android memiliki empat keadaan :</vt:lpstr>
      <vt:lpstr>Beberapa metode yang pasti dimiliki oleh satu activity :</vt:lpstr>
      <vt:lpstr>PowerPoint Presentation</vt:lpstr>
      <vt:lpstr>PowerPoint Presentation</vt:lpstr>
      <vt:lpstr>PowerPoint Presentation</vt:lpstr>
      <vt:lpstr>Use SavedInstanceState to Recovery UI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Lifecycle Activity</dc:title>
  <dc:creator>Juanaldo</dc:creator>
  <cp:lastModifiedBy>Juanaldo</cp:lastModifiedBy>
  <cp:revision>2</cp:revision>
  <dcterms:created xsi:type="dcterms:W3CDTF">2015-09-21T18:08:29Z</dcterms:created>
  <dcterms:modified xsi:type="dcterms:W3CDTF">2015-09-21T18:18:58Z</dcterms:modified>
</cp:coreProperties>
</file>