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6" r:id="rId3"/>
    <p:sldId id="265" r:id="rId4"/>
    <p:sldId id="263" r:id="rId5"/>
    <p:sldId id="258" r:id="rId6"/>
    <p:sldId id="259" r:id="rId7"/>
    <p:sldId id="260" r:id="rId8"/>
    <p:sldId id="269"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9/21/2015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787848"/>
          </a:xfrm>
        </p:spPr>
        <p:txBody>
          <a:bodyPr/>
          <a:lstStyle/>
          <a:p>
            <a:r>
              <a:rPr lang="en-US" dirty="0" err="1" smtClean="0"/>
              <a:t>LifeCycle</a:t>
            </a:r>
            <a:r>
              <a:rPr lang="en-US" dirty="0" smtClean="0"/>
              <a:t> Activity</a:t>
            </a:r>
            <a:endParaRPr lang="en-US" dirty="0"/>
          </a:p>
        </p:txBody>
      </p:sp>
      <p:sp>
        <p:nvSpPr>
          <p:cNvPr id="3" name="Subtitle 2"/>
          <p:cNvSpPr>
            <a:spLocks noGrp="1"/>
          </p:cNvSpPr>
          <p:nvPr>
            <p:ph type="subTitle" idx="1"/>
          </p:nvPr>
        </p:nvSpPr>
        <p:spPr>
          <a:xfrm>
            <a:off x="2692398" y="3164304"/>
            <a:ext cx="6815669" cy="2069433"/>
          </a:xfrm>
        </p:spPr>
        <p:txBody>
          <a:bodyPr>
            <a:normAutofit fontScale="92500" lnSpcReduction="10000"/>
          </a:bodyPr>
          <a:lstStyle/>
          <a:p>
            <a:r>
              <a:rPr lang="en-US" dirty="0" smtClean="0"/>
              <a:t>The second team:</a:t>
            </a:r>
          </a:p>
          <a:p>
            <a:r>
              <a:rPr lang="en-US" dirty="0" err="1" smtClean="0"/>
              <a:t>Thoharuddin</a:t>
            </a:r>
            <a:r>
              <a:rPr lang="en-US" dirty="0" smtClean="0"/>
              <a:t> </a:t>
            </a:r>
            <a:r>
              <a:rPr lang="en-US" dirty="0" err="1" smtClean="0"/>
              <a:t>Hanif</a:t>
            </a:r>
            <a:r>
              <a:rPr lang="en-US" dirty="0" smtClean="0"/>
              <a:t> (M3113140)</a:t>
            </a:r>
          </a:p>
          <a:p>
            <a:r>
              <a:rPr lang="en-US" dirty="0" err="1" smtClean="0"/>
              <a:t>Ulfah</a:t>
            </a:r>
            <a:r>
              <a:rPr lang="en-US" dirty="0" smtClean="0"/>
              <a:t> </a:t>
            </a:r>
            <a:r>
              <a:rPr lang="en-US" dirty="0" err="1" smtClean="0"/>
              <a:t>Chasanah</a:t>
            </a:r>
            <a:r>
              <a:rPr lang="en-US" dirty="0" smtClean="0"/>
              <a:t> (M3113142)</a:t>
            </a:r>
          </a:p>
          <a:p>
            <a:r>
              <a:rPr lang="en-US" dirty="0" smtClean="0"/>
              <a:t>Yosica Nuraeta (M3113150)</a:t>
            </a:r>
          </a:p>
          <a:p>
            <a:r>
              <a:rPr lang="en-US" dirty="0" smtClean="0"/>
              <a:t>Yuliana </a:t>
            </a:r>
            <a:r>
              <a:rPr lang="en-US" dirty="0" err="1" smtClean="0"/>
              <a:t>Agustiningsih</a:t>
            </a:r>
            <a:r>
              <a:rPr lang="en-US" dirty="0" smtClean="0"/>
              <a:t> (M3113152)</a:t>
            </a:r>
            <a:endParaRPr lang="en-US" dirty="0"/>
          </a:p>
        </p:txBody>
      </p:sp>
    </p:spTree>
    <p:extLst>
      <p:ext uri="{BB962C8B-B14F-4D97-AF65-F5344CB8AC3E}">
        <p14:creationId xmlns:p14="http://schemas.microsoft.com/office/powerpoint/2010/main" val="222944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4400" dirty="0" err="1" smtClean="0"/>
              <a:t>Thank’s</a:t>
            </a:r>
            <a:r>
              <a:rPr lang="en-US" sz="4400" dirty="0" smtClean="0"/>
              <a:t> For Your Attention </a:t>
            </a:r>
            <a:r>
              <a:rPr lang="en-US" sz="4400" dirty="0" smtClean="0">
                <a:sym typeface="Wingdings" panose="05000000000000000000" pitchFamily="2" charset="2"/>
              </a:rPr>
              <a:t></a:t>
            </a:r>
            <a:endParaRPr lang="en-US" sz="4400" dirty="0"/>
          </a:p>
        </p:txBody>
      </p:sp>
    </p:spTree>
    <p:extLst>
      <p:ext uri="{BB962C8B-B14F-4D97-AF65-F5344CB8AC3E}">
        <p14:creationId xmlns:p14="http://schemas.microsoft.com/office/powerpoint/2010/main" val="86740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Times New Roman" panose="02020603050405020304" pitchFamily="18" charset="0"/>
                <a:cs typeface="Times New Roman" panose="02020603050405020304" pitchFamily="18" charset="0"/>
              </a:rPr>
              <a:t>Konsep Activity Pada Android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a:latin typeface="Times New Roman" panose="02020603050405020304" pitchFamily="18" charset="0"/>
                <a:cs typeface="Times New Roman" panose="02020603050405020304" pitchFamily="18" charset="0"/>
              </a:rPr>
              <a:t>Activity merupakan public class dalam aplikasi Android. Setiap activity merupakan sesuatu yang unik atau single, yang ditujukan untuk menghandle macam-macam hal yang bisa dilakukan oleh user. Umumnya, activity berhubungan dengan user di mana activity menciptakan windows atau UI yang mana ditampilkan dengan konsep </a:t>
            </a:r>
            <a:r>
              <a:rPr lang="id-ID" i="1" dirty="0">
                <a:latin typeface="Times New Roman" panose="02020603050405020304" pitchFamily="18" charset="0"/>
                <a:cs typeface="Times New Roman" panose="02020603050405020304" pitchFamily="18" charset="0"/>
              </a:rPr>
              <a:t>setContentView (View</a:t>
            </a:r>
            <a:r>
              <a:rPr lang="id-ID" i="1" dirty="0" smtClean="0">
                <a:latin typeface="Times New Roman" panose="02020603050405020304" pitchFamily="18" charset="0"/>
                <a:cs typeface="Times New Roman" panose="02020603050405020304" pitchFamily="18" charset="0"/>
              </a:rPr>
              <a:t>)</a:t>
            </a:r>
            <a:r>
              <a:rPr lang="id-ID"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60472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A</a:t>
            </a:r>
            <a:r>
              <a:rPr lang="id-ID" dirty="0" smtClean="0">
                <a:latin typeface="Times New Roman" panose="02020603050405020304" pitchFamily="18" charset="0"/>
                <a:cs typeface="Times New Roman" panose="02020603050405020304" pitchFamily="18" charset="0"/>
              </a:rPr>
              <a:t>ctivity </a:t>
            </a:r>
            <a:r>
              <a:rPr lang="id-ID" dirty="0">
                <a:latin typeface="Times New Roman" panose="02020603050405020304" pitchFamily="18" charset="0"/>
                <a:cs typeface="Times New Roman" panose="02020603050405020304" pitchFamily="18" charset="0"/>
              </a:rPr>
              <a:t>pada android memiliki empat keadaan, yaitu:</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394283"/>
            <a:ext cx="9601196" cy="3814011"/>
          </a:xfrm>
        </p:spPr>
        <p:txBody>
          <a:bodyPr>
            <a:normAutofit fontScale="85000" lnSpcReduction="10000"/>
          </a:bodyPr>
          <a:lstStyle/>
          <a:p>
            <a:pPr lvl="0" fontAlgn="base"/>
            <a:r>
              <a:rPr lang="id-ID" dirty="0"/>
              <a:t>active atau running, jika activity berada pada posisi atas stack</a:t>
            </a:r>
            <a:endParaRPr lang="en-US" dirty="0"/>
          </a:p>
          <a:p>
            <a:pPr lvl="0" fontAlgn="base"/>
            <a:r>
              <a:rPr lang="id-ID" dirty="0"/>
              <a:t>pause, jika activity tidak dipakai atau dibutuhkan pada suatu saat tertentu, tetapi activity itu masih ada atau visible, ketika activity baru yang ditangani oleh sistem activity yang lama disebut pause dan masih berada di memori, bisa jadi suatu activity yang sudah keadaan pause tidak ada di memori yang kemungkinan disebabkan oleh keterbatasan memori</a:t>
            </a:r>
            <a:endParaRPr lang="en-US" dirty="0"/>
          </a:p>
          <a:p>
            <a:pPr lvl="0" fontAlgn="base"/>
            <a:r>
              <a:rPr lang="id-ID" dirty="0"/>
              <a:t>stopped, jika activity sudah tidak dipakai dan digantikan oleh activity lain, activity yang sudah stopped tidak akan pernah dipanggil lagi, dan secara permanen memori pun tidak menyimpan info mengenai activity ini</a:t>
            </a:r>
            <a:endParaRPr lang="en-US" dirty="0"/>
          </a:p>
          <a:p>
            <a:pPr lvl="0" fontAlgn="base"/>
            <a:r>
              <a:rPr lang="id-ID" dirty="0"/>
              <a:t>restart, jika activity pause atau stopped, sistem dapat menge-drop activity ini dari sistem memori, dan ketika user membutuhkan activity tersebut, activity akan kembali pada keadaan awal, artinya activity tersebut mengalami proses restart.</a:t>
            </a:r>
            <a:endParaRPr lang="en-US" dirty="0"/>
          </a:p>
          <a:p>
            <a:endParaRPr lang="en-US" dirty="0"/>
          </a:p>
        </p:txBody>
      </p:sp>
    </p:spTree>
    <p:extLst>
      <p:ext uri="{BB962C8B-B14F-4D97-AF65-F5344CB8AC3E}">
        <p14:creationId xmlns:p14="http://schemas.microsoft.com/office/powerpoint/2010/main" val="141933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id-ID" sz="2800" dirty="0" smtClean="0">
                <a:latin typeface="Times New Roman" panose="02020603050405020304" pitchFamily="18" charset="0"/>
                <a:cs typeface="Times New Roman" panose="02020603050405020304" pitchFamily="18" charset="0"/>
              </a:rPr>
              <a:t>looping </a:t>
            </a:r>
            <a:r>
              <a:rPr lang="id-ID" sz="2800" dirty="0">
                <a:latin typeface="Times New Roman" panose="02020603050405020304" pitchFamily="18" charset="0"/>
                <a:cs typeface="Times New Roman" panose="02020603050405020304" pitchFamily="18" charset="0"/>
              </a:rPr>
              <a:t>(perulangan) yang mungkin dialami oleh </a:t>
            </a:r>
            <a:r>
              <a:rPr lang="id-ID" sz="2800" dirty="0" smtClean="0">
                <a:latin typeface="Times New Roman" panose="02020603050405020304" pitchFamily="18" charset="0"/>
                <a:cs typeface="Times New Roman" panose="02020603050405020304" pitchFamily="18" charset="0"/>
              </a:rPr>
              <a:t>activity</a:t>
            </a:r>
            <a:r>
              <a:rPr lang="en-US" sz="2800" dirty="0" smtClean="0">
                <a:latin typeface="Times New Roman" panose="02020603050405020304" pitchFamily="18" charset="0"/>
                <a:cs typeface="Times New Roman" panose="02020603050405020304" pitchFamily="18" charset="0"/>
              </a:rPr>
              <a:t> b</a:t>
            </a:r>
            <a:r>
              <a:rPr lang="id-ID" sz="2800" dirty="0" smtClean="0">
                <a:latin typeface="Times New Roman" panose="02020603050405020304" pitchFamily="18" charset="0"/>
                <a:cs typeface="Times New Roman" panose="02020603050405020304" pitchFamily="18" charset="0"/>
              </a:rPr>
              <a:t>erdasarkan </a:t>
            </a:r>
            <a:r>
              <a:rPr lang="id-ID" sz="2800" dirty="0">
                <a:latin typeface="Times New Roman" panose="02020603050405020304" pitchFamily="18" charset="0"/>
                <a:cs typeface="Times New Roman" panose="02020603050405020304" pitchFamily="18" charset="0"/>
              </a:rPr>
              <a:t>gambar lifecycle activity</a:t>
            </a:r>
            <a:r>
              <a:rPr lang="id-ID" sz="2800" dirty="0" smtClean="0">
                <a:latin typeface="Times New Roman" panose="02020603050405020304" pitchFamily="18" charset="0"/>
                <a:cs typeface="Times New Roman" panose="02020603050405020304" pitchFamily="18" charset="0"/>
              </a:rPr>
              <a:t> ada </a:t>
            </a:r>
            <a:r>
              <a:rPr lang="id-ID" sz="2800" dirty="0">
                <a:latin typeface="Times New Roman" panose="02020603050405020304" pitchFamily="18" charset="0"/>
                <a:cs typeface="Times New Roman" panose="02020603050405020304" pitchFamily="18" charset="0"/>
              </a:rPr>
              <a:t>tiga perulangan, yaitu:</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fontAlgn="base"/>
            <a:r>
              <a:rPr lang="id-ID" dirty="0"/>
              <a:t>entirelifetime, yaitu activity yang terjadi mulai dari onCreate() sampai dengan onDestroy(). Biasanya activity ini akan dibuat setup global ketika mendefinisikannya</a:t>
            </a:r>
            <a:endParaRPr lang="en-US" dirty="0"/>
          </a:p>
          <a:p>
            <a:pPr lvl="0" fontAlgn="base"/>
            <a:r>
              <a:rPr lang="id-ID" dirty="0"/>
              <a:t>visible lifetime, yaitu activity yang terjadi mulai dari onCreate() sampai dengan onStop()</a:t>
            </a:r>
            <a:endParaRPr lang="en-US" dirty="0"/>
          </a:p>
          <a:p>
            <a:pPr lvl="0" fontAlgn="base"/>
            <a:r>
              <a:rPr lang="id-ID" dirty="0"/>
              <a:t>foreground lifetime yaitu activity yang terjadi di antara onResume() dan onPause()</a:t>
            </a:r>
            <a:endParaRPr lang="en-US" dirty="0"/>
          </a:p>
          <a:p>
            <a:endParaRPr lang="en-US" dirty="0"/>
          </a:p>
        </p:txBody>
      </p:sp>
    </p:spTree>
    <p:extLst>
      <p:ext uri="{BB962C8B-B14F-4D97-AF65-F5344CB8AC3E}">
        <p14:creationId xmlns:p14="http://schemas.microsoft.com/office/powerpoint/2010/main" val="386866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B</a:t>
            </a:r>
            <a:r>
              <a:rPr lang="id-ID" dirty="0" smtClean="0">
                <a:latin typeface="Times New Roman" panose="02020603050405020304" pitchFamily="18" charset="0"/>
                <a:cs typeface="Times New Roman" panose="02020603050405020304" pitchFamily="18" charset="0"/>
              </a:rPr>
              <a:t>eberapa </a:t>
            </a:r>
            <a:r>
              <a:rPr lang="id-ID" dirty="0">
                <a:latin typeface="Times New Roman" panose="02020603050405020304" pitchFamily="18" charset="0"/>
                <a:cs typeface="Times New Roman" panose="02020603050405020304" pitchFamily="18" charset="0"/>
              </a:rPr>
              <a:t>metode yang pasti dimiliki oleh satu activity </a:t>
            </a:r>
            <a:r>
              <a:rPr lang="id-ID" dirty="0" smtClean="0">
                <a:latin typeface="Times New Roman" panose="02020603050405020304" pitchFamily="18" charset="0"/>
                <a:cs typeface="Times New Roman" panose="02020603050405020304" pitchFamily="18" charset="0"/>
              </a:rPr>
              <a:t>yaitu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t>1. </a:t>
            </a:r>
            <a:r>
              <a:rPr lang="id-ID" b="1" dirty="0"/>
              <a:t>onCreate()</a:t>
            </a:r>
            <a:r>
              <a:rPr lang="id-ID" dirty="0"/>
              <a:t> - dipanggil saat </a:t>
            </a:r>
            <a:r>
              <a:rPr lang="en-US" dirty="0"/>
              <a:t>activity </a:t>
            </a:r>
            <a:r>
              <a:rPr lang="id-ID" dirty="0"/>
              <a:t>diciptakan untuk pertama </a:t>
            </a:r>
            <a:r>
              <a:rPr lang="id-ID" dirty="0" smtClean="0"/>
              <a:t>kalinya</a:t>
            </a:r>
            <a:r>
              <a:rPr lang="en-US" dirty="0" smtClean="0"/>
              <a:t>.</a:t>
            </a:r>
          </a:p>
          <a:p>
            <a:r>
              <a:rPr lang="id-ID" dirty="0"/>
              <a:t>Untuk menginisiasi suatu activity, biasanya dipanggil dengan perintah setContentView(int) untuk resource yang kita definisikan di layout UI, dan perintah findViewById(int) untuk memanggil widget yang dibutuhkan UI untuk berinteraksi dengan aplikasi. Setelah itu, bila Activity terus berjalan, sistem akan memanggil fungsi callback </a:t>
            </a:r>
            <a:r>
              <a:rPr lang="id-ID" b="1" dirty="0"/>
              <a:t>onStart()</a:t>
            </a:r>
            <a:r>
              <a:rPr lang="id-ID" dirty="0"/>
              <a:t> dilanjutkan dengan </a:t>
            </a:r>
            <a:r>
              <a:rPr lang="id-ID" b="1" dirty="0"/>
              <a:t>onResume()</a:t>
            </a:r>
            <a:r>
              <a:rPr lang="id-ID" dirty="0"/>
              <a:t>. </a:t>
            </a:r>
            <a:endParaRPr lang="en-US" dirty="0"/>
          </a:p>
          <a:p>
            <a:pPr marL="0" indent="0">
              <a:buNone/>
            </a:pPr>
            <a:r>
              <a:rPr lang="id-ID" dirty="0"/>
              <a:t/>
            </a:r>
            <a:br>
              <a:rPr lang="id-ID" dirty="0"/>
            </a:br>
            <a:endParaRPr lang="en-US" dirty="0"/>
          </a:p>
        </p:txBody>
      </p:sp>
    </p:spTree>
    <p:extLst>
      <p:ext uri="{BB962C8B-B14F-4D97-AF65-F5344CB8AC3E}">
        <p14:creationId xmlns:p14="http://schemas.microsoft.com/office/powerpoint/2010/main" val="1861406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10653" y="945231"/>
            <a:ext cx="9601200" cy="4829927"/>
          </a:xfrm>
        </p:spPr>
        <p:txBody>
          <a:bodyPr>
            <a:normAutofit/>
          </a:bodyPr>
          <a:lstStyle/>
          <a:p>
            <a:r>
              <a:rPr lang="en-US" dirty="0" smtClean="0">
                <a:latin typeface="Times New Roman" panose="02020603050405020304" pitchFamily="18" charset="0"/>
                <a:cs typeface="Times New Roman" panose="02020603050405020304" pitchFamily="18" charset="0"/>
              </a:rPr>
              <a:t>2. </a:t>
            </a:r>
            <a:r>
              <a:rPr lang="id-ID" b="1" dirty="0">
                <a:latin typeface="Times New Roman" panose="02020603050405020304" pitchFamily="18" charset="0"/>
                <a:cs typeface="Times New Roman" panose="02020603050405020304" pitchFamily="18" charset="0"/>
              </a:rPr>
              <a:t>onStart()</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ditampilkan kepada </a:t>
            </a:r>
            <a:r>
              <a:rPr lang="id-ID" dirty="0" smtClean="0">
                <a:latin typeface="Times New Roman" panose="02020603050405020304" pitchFamily="18" charset="0"/>
                <a:cs typeface="Times New Roman" panose="02020603050405020304" pitchFamily="18" charset="0"/>
              </a:rPr>
              <a:t>pengguna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id-ID" b="1" dirty="0">
                <a:latin typeface="Times New Roman" panose="02020603050405020304" pitchFamily="18" charset="0"/>
                <a:cs typeface="Times New Roman" panose="02020603050405020304" pitchFamily="18" charset="0"/>
              </a:rPr>
              <a:t>onResume()</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menjadi tersedia untuk interaksi pengguna</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 </a:t>
            </a:r>
            <a:r>
              <a:rPr lang="id-ID" b="1" dirty="0">
                <a:latin typeface="Times New Roman" panose="02020603050405020304" pitchFamily="18" charset="0"/>
                <a:cs typeface="Times New Roman" panose="02020603050405020304" pitchFamily="18" charset="0"/>
              </a:rPr>
              <a:t>onPause()</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lain </a:t>
            </a:r>
            <a:r>
              <a:rPr lang="id-ID" dirty="0" smtClean="0">
                <a:latin typeface="Times New Roman" panose="02020603050405020304" pitchFamily="18" charset="0"/>
                <a:cs typeface="Times New Roman" panose="02020603050405020304" pitchFamily="18" charset="0"/>
              </a:rPr>
              <a:t>ditunjukkan</a:t>
            </a:r>
            <a:r>
              <a:rPr lang="en-US" dirty="0" smtClean="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Untuk menyatakan ketika user meninggalkan suatu activity. Fungsi callback ini dipanggil saat Activity dalam keadaan </a:t>
            </a:r>
            <a:r>
              <a:rPr lang="id-ID" i="1" dirty="0">
                <a:latin typeface="Times New Roman" panose="02020603050405020304" pitchFamily="18" charset="0"/>
                <a:cs typeface="Times New Roman" panose="02020603050405020304" pitchFamily="18" charset="0"/>
              </a:rPr>
              <a:t>paused</a:t>
            </a:r>
            <a:r>
              <a:rPr lang="id-ID" dirty="0">
                <a:latin typeface="Times New Roman" panose="02020603050405020304" pitchFamily="18" charset="0"/>
                <a:cs typeface="Times New Roman" panose="02020603050405020304" pitchFamily="18" charset="0"/>
              </a:rPr>
              <a:t>. Keadaan ini adalah saat Activity Anda masih terlihat di layar tetapi kehilangan fokus. Pada keadaan pause ini, sistem dapat membunuh Activity Anda bila sistem membutuhkan memori.Apabila user membuat fokus kembali pada Activity Anda (dengan menghilangkan dialog atau yang lainnya), maka sistem akan memanggil fungsi </a:t>
            </a:r>
            <a:r>
              <a:rPr lang="id-ID" b="1" dirty="0">
                <a:latin typeface="Times New Roman" panose="02020603050405020304" pitchFamily="18" charset="0"/>
                <a:cs typeface="Times New Roman" panose="02020603050405020304" pitchFamily="18" charset="0"/>
              </a:rPr>
              <a:t>onResume()</a:t>
            </a:r>
            <a:r>
              <a:rPr lang="id-ID"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69659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2752" y="1102713"/>
            <a:ext cx="10038490" cy="4278094"/>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5. </a:t>
            </a:r>
            <a:r>
              <a:rPr lang="en-US" sz="2000" b="1" dirty="0" err="1" smtClean="0">
                <a:latin typeface="Times New Roman" panose="02020603050405020304" pitchFamily="18" charset="0"/>
                <a:cs typeface="Times New Roman" panose="02020603050405020304" pitchFamily="18" charset="0"/>
              </a:rPr>
              <a:t>onStop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dipanggil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ketika</a:t>
            </a:r>
            <a:r>
              <a:rPr lang="en-US" sz="2000" dirty="0">
                <a:latin typeface="Times New Roman" panose="02020603050405020304" pitchFamily="18" charset="0"/>
                <a:cs typeface="Times New Roman" panose="02020603050405020304" pitchFamily="18" charset="0"/>
              </a:rPr>
              <a:t> Activity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terlihat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pengguna</a:t>
            </a:r>
            <a:r>
              <a:rPr lang="en-US"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Activity masuk dalam keadaan </a:t>
            </a:r>
            <a:r>
              <a:rPr lang="id-ID" sz="2000" i="1" dirty="0">
                <a:latin typeface="Times New Roman" panose="02020603050405020304" pitchFamily="18" charset="0"/>
                <a:cs typeface="Times New Roman" panose="02020603050405020304" pitchFamily="18" charset="0"/>
              </a:rPr>
              <a:t>stopped </a:t>
            </a:r>
            <a:r>
              <a:rPr lang="id-ID" sz="2000" dirty="0">
                <a:latin typeface="Times New Roman" panose="02020603050405020304" pitchFamily="18" charset="0"/>
                <a:cs typeface="Times New Roman" panose="02020603050405020304" pitchFamily="18" charset="0"/>
              </a:rPr>
              <a:t>bila telah menghilang dari layar. Entah itu karena dihentikan oleh user (dengan menekan tombol back atau home) atau karena memulai Activity yang lainnya, saat itulah callback ini dipanggil setelah sebelumnya melalui </a:t>
            </a:r>
            <a:r>
              <a:rPr lang="id-ID" sz="2000" b="1" dirty="0">
                <a:latin typeface="Times New Roman" panose="02020603050405020304" pitchFamily="18" charset="0"/>
                <a:cs typeface="Times New Roman" panose="02020603050405020304" pitchFamily="18" charset="0"/>
              </a:rPr>
              <a:t>onPause()</a:t>
            </a:r>
            <a:r>
              <a:rPr lang="id-ID" sz="2000" dirty="0">
                <a:latin typeface="Times New Roman" panose="02020603050405020304" pitchFamily="18" charset="0"/>
                <a:cs typeface="Times New Roman" panose="02020603050405020304" pitchFamily="18" charset="0"/>
              </a:rPr>
              <a:t>. Setelah </a:t>
            </a:r>
            <a:r>
              <a:rPr lang="id-ID" sz="2000" b="1" dirty="0">
                <a:latin typeface="Times New Roman" panose="02020603050405020304" pitchFamily="18" charset="0"/>
                <a:cs typeface="Times New Roman" panose="02020603050405020304" pitchFamily="18" charset="0"/>
              </a:rPr>
              <a:t>onStop() </a:t>
            </a:r>
            <a:r>
              <a:rPr lang="id-ID" sz="2000" dirty="0">
                <a:latin typeface="Times New Roman" panose="02020603050405020304" pitchFamily="18" charset="0"/>
                <a:cs typeface="Times New Roman" panose="02020603050405020304" pitchFamily="18" charset="0"/>
              </a:rPr>
              <a:t>dipanggil, sistem bisa memanggil </a:t>
            </a:r>
            <a:r>
              <a:rPr lang="id-ID" sz="2000" b="1" dirty="0">
                <a:latin typeface="Times New Roman" panose="02020603050405020304" pitchFamily="18" charset="0"/>
                <a:cs typeface="Times New Roman" panose="02020603050405020304" pitchFamily="18" charset="0"/>
              </a:rPr>
              <a:t>onDestroy()</a:t>
            </a:r>
            <a:r>
              <a:rPr lang="id-ID" sz="2000" dirty="0">
                <a:latin typeface="Times New Roman" panose="02020603050405020304" pitchFamily="18" charset="0"/>
                <a:cs typeface="Times New Roman" panose="02020603050405020304" pitchFamily="18" charset="0"/>
              </a:rPr>
              <a:t> bila sistem membutuhkan memori, atau memanggil </a:t>
            </a:r>
            <a:r>
              <a:rPr lang="id-ID" sz="2000" b="1" dirty="0">
                <a:latin typeface="Times New Roman" panose="02020603050405020304" pitchFamily="18" charset="0"/>
                <a:cs typeface="Times New Roman" panose="02020603050405020304" pitchFamily="18" charset="0"/>
              </a:rPr>
              <a:t>onRestart()</a:t>
            </a:r>
            <a:r>
              <a:rPr lang="id-ID" sz="2000" dirty="0">
                <a:latin typeface="Times New Roman" panose="02020603050405020304" pitchFamily="18" charset="0"/>
                <a:cs typeface="Times New Roman" panose="02020603050405020304" pitchFamily="18" charset="0"/>
              </a:rPr>
              <a:t> dilanjutkan dengan </a:t>
            </a:r>
            <a:r>
              <a:rPr lang="id-ID" sz="2000" b="1" dirty="0">
                <a:latin typeface="Times New Roman" panose="02020603050405020304" pitchFamily="18" charset="0"/>
                <a:cs typeface="Times New Roman" panose="02020603050405020304" pitchFamily="18" charset="0"/>
              </a:rPr>
              <a:t>onStart() </a:t>
            </a:r>
            <a:r>
              <a:rPr lang="id-ID" sz="2000" dirty="0">
                <a:latin typeface="Times New Roman" panose="02020603050405020304" pitchFamily="18" charset="0"/>
                <a:cs typeface="Times New Roman" panose="02020603050405020304" pitchFamily="18" charset="0"/>
              </a:rPr>
              <a:t>bila user kembali ke Activity tersebut tanpa sempat dibunuh oleh sistem. </a:t>
            </a:r>
            <a:endParaRPr lang="en-US" sz="2000" dirty="0">
              <a:latin typeface="Times New Roman" panose="02020603050405020304" pitchFamily="18" charset="0"/>
              <a:cs typeface="Times New Roman" panose="02020603050405020304" pitchFamily="18" charset="0"/>
            </a:endParaRPr>
          </a:p>
          <a:p>
            <a:r>
              <a:rPr lang="en-US" dirty="0" smtClean="0"/>
              <a:t>6</a:t>
            </a:r>
            <a:r>
              <a:rPr lang="en-US" sz="2400" dirty="0" smtClean="0"/>
              <a:t>. </a:t>
            </a:r>
            <a:r>
              <a:rPr lang="id-ID" sz="2400" b="1" dirty="0"/>
              <a:t>onDestroy()</a:t>
            </a:r>
            <a:r>
              <a:rPr lang="id-ID" sz="2400" dirty="0"/>
              <a:t> - dipanggil sebelum </a:t>
            </a:r>
            <a:r>
              <a:rPr lang="en-US" sz="2400" dirty="0"/>
              <a:t>activity </a:t>
            </a:r>
            <a:r>
              <a:rPr lang="id-ID" sz="2400" dirty="0" smtClean="0"/>
              <a:t>hancur</a:t>
            </a:r>
            <a:r>
              <a:rPr lang="en-US" sz="2400" dirty="0"/>
              <a:t>.</a:t>
            </a:r>
            <a:endParaRPr lang="en-US" sz="2400" dirty="0" smtClean="0"/>
          </a:p>
          <a:p>
            <a:endParaRPr lang="en-US" dirty="0"/>
          </a:p>
          <a:p>
            <a:pPr algn="just"/>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31950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l="24585" t="12390" r="42525" b="13570"/>
          <a:stretch>
            <a:fillRect/>
          </a:stretch>
        </p:blipFill>
        <p:spPr bwMode="auto">
          <a:xfrm>
            <a:off x="3229226" y="637674"/>
            <a:ext cx="4434890" cy="563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33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SavedInstanceState</a:t>
            </a:r>
            <a:r>
              <a:rPr lang="en-US" dirty="0" smtClean="0"/>
              <a:t> to Recovery UI</a:t>
            </a:r>
            <a:endParaRPr lang="en-US" dirty="0"/>
          </a:p>
        </p:txBody>
      </p:sp>
      <p:sp>
        <p:nvSpPr>
          <p:cNvPr id="3" name="Content Placeholder 2"/>
          <p:cNvSpPr>
            <a:spLocks noGrp="1"/>
          </p:cNvSpPr>
          <p:nvPr>
            <p:ph idx="1"/>
          </p:nvPr>
        </p:nvSpPr>
        <p:spPr/>
        <p:txBody>
          <a:bodyPr/>
          <a:lstStyle/>
          <a:p>
            <a:r>
              <a:rPr lang="en-US" dirty="0" err="1" smtClean="0"/>
              <a:t>SavedInstanceState</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menyimpan</a:t>
            </a:r>
            <a:r>
              <a:rPr lang="en-US" dirty="0" smtClean="0"/>
              <a:t> activity </a:t>
            </a:r>
            <a:r>
              <a:rPr lang="en-US" dirty="0" err="1" smtClean="0"/>
              <a:t>secara</a:t>
            </a:r>
            <a:r>
              <a:rPr lang="en-US" dirty="0" smtClean="0"/>
              <a:t> </a:t>
            </a:r>
            <a:r>
              <a:rPr lang="en-US" dirty="0" err="1" smtClean="0"/>
              <a:t>sementara</a:t>
            </a:r>
            <a:r>
              <a:rPr lang="en-US" dirty="0" smtClean="0"/>
              <a:t> </a:t>
            </a:r>
            <a:r>
              <a:rPr lang="en-US" dirty="0" err="1" smtClean="0"/>
              <a:t>ketika</a:t>
            </a:r>
            <a:r>
              <a:rPr lang="en-US" dirty="0" smtClean="0"/>
              <a:t> activity </a:t>
            </a:r>
            <a:r>
              <a:rPr lang="en-US" dirty="0" err="1" smtClean="0"/>
              <a:t>pada</a:t>
            </a:r>
            <a:r>
              <a:rPr lang="en-US" dirty="0" smtClean="0"/>
              <a:t> </a:t>
            </a:r>
            <a:r>
              <a:rPr lang="en-US" dirty="0" err="1" smtClean="0"/>
              <a:t>keadaan</a:t>
            </a:r>
            <a:r>
              <a:rPr lang="en-US" dirty="0" smtClean="0"/>
              <a:t> </a:t>
            </a:r>
            <a:r>
              <a:rPr lang="en-US" dirty="0" err="1" smtClean="0"/>
              <a:t>OnPause</a:t>
            </a:r>
            <a:r>
              <a:rPr lang="en-US" dirty="0" smtClean="0"/>
              <a:t>. </a:t>
            </a:r>
            <a:r>
              <a:rPr lang="en-US" dirty="0" err="1" smtClean="0"/>
              <a:t>Ketika</a:t>
            </a:r>
            <a:r>
              <a:rPr lang="en-US" dirty="0" smtClean="0"/>
              <a:t> </a:t>
            </a:r>
            <a:r>
              <a:rPr lang="en-US" dirty="0" err="1" smtClean="0"/>
              <a:t>kita</a:t>
            </a:r>
            <a:r>
              <a:rPr lang="en-US" dirty="0" smtClean="0"/>
              <a:t> </a:t>
            </a:r>
            <a:r>
              <a:rPr lang="en-US" dirty="0" err="1" smtClean="0"/>
              <a:t>menjalankan</a:t>
            </a:r>
            <a:r>
              <a:rPr lang="en-US" dirty="0" smtClean="0"/>
              <a:t> activity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a:t>
            </a:r>
            <a:r>
              <a:rPr lang="en-US" dirty="0" err="1" smtClean="0"/>
              <a:t>maka</a:t>
            </a:r>
            <a:r>
              <a:rPr lang="en-US" dirty="0" smtClean="0"/>
              <a:t> activity </a:t>
            </a:r>
            <a:r>
              <a:rPr lang="en-US" dirty="0" err="1" smtClean="0"/>
              <a:t>pertama</a:t>
            </a:r>
            <a:r>
              <a:rPr lang="en-US" dirty="0" smtClean="0"/>
              <a:t> </a:t>
            </a:r>
            <a:r>
              <a:rPr lang="en-US" dirty="0" err="1" smtClean="0"/>
              <a:t>akan</a:t>
            </a:r>
            <a:r>
              <a:rPr lang="en-US" dirty="0" smtClean="0"/>
              <a:t> </a:t>
            </a:r>
            <a:r>
              <a:rPr lang="en-US" dirty="0" err="1" smtClean="0"/>
              <a:t>tertutup</a:t>
            </a:r>
            <a:r>
              <a:rPr lang="en-US" dirty="0"/>
              <a:t>.</a:t>
            </a:r>
            <a:r>
              <a:rPr lang="en-US" dirty="0" smtClean="0"/>
              <a:t> </a:t>
            </a:r>
            <a:r>
              <a:rPr lang="en-US" dirty="0" err="1" smtClean="0"/>
              <a:t>Pada</a:t>
            </a:r>
            <a:r>
              <a:rPr lang="en-US" dirty="0" smtClean="0"/>
              <a:t> </a:t>
            </a:r>
            <a:r>
              <a:rPr lang="en-US" dirty="0" err="1" smtClean="0"/>
              <a:t>saat</a:t>
            </a:r>
            <a:r>
              <a:rPr lang="en-US" dirty="0" smtClean="0"/>
              <a:t> activity </a:t>
            </a:r>
            <a:r>
              <a:rPr lang="en-US" dirty="0" err="1" smtClean="0"/>
              <a:t>kedua</a:t>
            </a:r>
            <a:r>
              <a:rPr lang="en-US" dirty="0" smtClean="0"/>
              <a:t> </a:t>
            </a:r>
            <a:r>
              <a:rPr lang="en-US" dirty="0" err="1" smtClean="0"/>
              <a:t>OnCreate</a:t>
            </a:r>
            <a:r>
              <a:rPr lang="en-US" dirty="0" smtClean="0"/>
              <a:t>, activity </a:t>
            </a:r>
            <a:r>
              <a:rPr lang="en-US" dirty="0" err="1" smtClean="0"/>
              <a:t>pertama</a:t>
            </a:r>
            <a:r>
              <a:rPr lang="en-US" dirty="0" smtClean="0"/>
              <a:t> </a:t>
            </a:r>
            <a:r>
              <a:rPr lang="en-US" dirty="0" err="1" smtClean="0"/>
              <a:t>akan</a:t>
            </a:r>
            <a:r>
              <a:rPr lang="en-US" dirty="0" smtClean="0"/>
              <a:t> </a:t>
            </a:r>
            <a:r>
              <a:rPr lang="en-US" dirty="0" err="1" smtClean="0"/>
              <a:t>disimpan</a:t>
            </a:r>
            <a:r>
              <a:rPr lang="en-US" dirty="0" smtClean="0"/>
              <a:t> di </a:t>
            </a:r>
            <a:r>
              <a:rPr lang="en-US" dirty="0" err="1" smtClean="0"/>
              <a:t>SavedInstaceState</a:t>
            </a:r>
            <a:r>
              <a:rPr lang="en-US" dirty="0" smtClean="0"/>
              <a:t>. </a:t>
            </a:r>
            <a:r>
              <a:rPr lang="en-US" dirty="0" err="1" smtClean="0"/>
              <a:t>Apabila</a:t>
            </a:r>
            <a:r>
              <a:rPr lang="en-US" dirty="0" smtClean="0"/>
              <a:t> activity </a:t>
            </a:r>
            <a:r>
              <a:rPr lang="en-US" dirty="0" err="1" smtClean="0"/>
              <a:t>pertama</a:t>
            </a:r>
            <a:r>
              <a:rPr lang="en-US" dirty="0" smtClean="0"/>
              <a:t> </a:t>
            </a:r>
            <a:r>
              <a:rPr lang="en-US" dirty="0" err="1" smtClean="0"/>
              <a:t>mengalami</a:t>
            </a:r>
            <a:r>
              <a:rPr lang="en-US" dirty="0" smtClean="0"/>
              <a:t> </a:t>
            </a:r>
            <a:r>
              <a:rPr lang="en-US" dirty="0" err="1" smtClean="0"/>
              <a:t>OnDestroy</a:t>
            </a:r>
            <a:r>
              <a:rPr lang="en-US" dirty="0" smtClean="0"/>
              <a:t> </a:t>
            </a:r>
            <a:r>
              <a:rPr lang="en-US" dirty="0" err="1" smtClean="0"/>
              <a:t>maka</a:t>
            </a:r>
            <a:r>
              <a:rPr lang="en-US" dirty="0" smtClean="0"/>
              <a:t> </a:t>
            </a:r>
            <a:r>
              <a:rPr lang="en-US" dirty="0" err="1" smtClean="0"/>
              <a:t>SavedInstanceState</a:t>
            </a:r>
            <a:r>
              <a:rPr lang="en-US" dirty="0" smtClean="0"/>
              <a:t> yang </a:t>
            </a:r>
            <a:r>
              <a:rPr lang="en-US" dirty="0" err="1" smtClean="0"/>
              <a:t>menyimpan</a:t>
            </a:r>
            <a:r>
              <a:rPr lang="en-US" dirty="0" smtClean="0"/>
              <a:t> activity </a:t>
            </a:r>
            <a:r>
              <a:rPr lang="en-US" dirty="0" err="1" smtClean="0"/>
              <a:t>pertama</a:t>
            </a:r>
            <a:r>
              <a:rPr lang="en-US" dirty="0" smtClean="0"/>
              <a:t> </a:t>
            </a:r>
            <a:r>
              <a:rPr lang="en-US" dirty="0" err="1" smtClean="0"/>
              <a:t>akan</a:t>
            </a:r>
            <a:r>
              <a:rPr lang="en-US" dirty="0" smtClean="0"/>
              <a:t> </a:t>
            </a:r>
            <a:r>
              <a:rPr lang="en-US" dirty="0" err="1" smtClean="0"/>
              <a:t>terhapus</a:t>
            </a:r>
            <a:r>
              <a:rPr lang="en-US" dirty="0" smtClean="0"/>
              <a:t>.</a:t>
            </a:r>
            <a:endParaRPr lang="en-US" dirty="0"/>
          </a:p>
        </p:txBody>
      </p:sp>
    </p:spTree>
    <p:extLst>
      <p:ext uri="{BB962C8B-B14F-4D97-AF65-F5344CB8AC3E}">
        <p14:creationId xmlns:p14="http://schemas.microsoft.com/office/powerpoint/2010/main" val="3618697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109</TotalTime>
  <Words>397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Times New Roman</vt:lpstr>
      <vt:lpstr>Wingdings</vt:lpstr>
      <vt:lpstr>Organic</vt:lpstr>
      <vt:lpstr>LifeCycle Activity</vt:lpstr>
      <vt:lpstr>Konsep Activity Pada Android</vt:lpstr>
      <vt:lpstr>Activity pada android memiliki empat keadaan, yaitu: </vt:lpstr>
      <vt:lpstr>looping (perulangan) yang mungkin dialami oleh activity berdasarkan gambar lifecycle activity ada tiga perulangan, yaitu: </vt:lpstr>
      <vt:lpstr>Beberapa metode yang pasti dimiliki oleh satu activity yaitu :</vt:lpstr>
      <vt:lpstr>PowerPoint Presentation</vt:lpstr>
      <vt:lpstr>PowerPoint Presentation</vt:lpstr>
      <vt:lpstr>PowerPoint Presentation</vt:lpstr>
      <vt:lpstr>Use SavedInstanceState to Recovery UI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yosica nuraeta</dc:creator>
  <cp:lastModifiedBy>yosica nuraeta</cp:lastModifiedBy>
  <cp:revision>8</cp:revision>
  <dcterms:created xsi:type="dcterms:W3CDTF">2015-09-21T10:31:36Z</dcterms:created>
  <dcterms:modified xsi:type="dcterms:W3CDTF">2015-09-21T12:20:54Z</dcterms:modified>
</cp:coreProperties>
</file>