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1"/>
  </p:sldMasterIdLst>
  <p:sldIdLst>
    <p:sldId id="281" r:id="rId2"/>
    <p:sldId id="265" r:id="rId3"/>
    <p:sldId id="287" r:id="rId4"/>
    <p:sldId id="289" r:id="rId5"/>
    <p:sldId id="271" r:id="rId6"/>
    <p:sldId id="283" r:id="rId7"/>
    <p:sldId id="284" r:id="rId8"/>
    <p:sldId id="267" r:id="rId9"/>
    <p:sldId id="282" r:id="rId10"/>
    <p:sldId id="28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10/17/2015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693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10/17/2015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38089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70771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17786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61115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27398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8831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5662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087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87452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956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030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701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3136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10/17/2015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882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10/17/2015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876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060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624D31-43A5-475A-80CF-332C9F6DCF35}" type="datetimeFigureOut">
              <a:rPr lang="en-US" smtClean="0"/>
              <a:t>10/17/2015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158063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android.com/guide/topics/ui/layout/gridview.html" TargetMode="External"/><Relationship Id="rId7" Type="http://schemas.openxmlformats.org/officeDocument/2006/relationships/hyperlink" Target="http://developer.android.com/reference/android/widget/BaseAdapter.html" TargetMode="External"/><Relationship Id="rId2" Type="http://schemas.openxmlformats.org/officeDocument/2006/relationships/hyperlink" Target="http://developer.android.com/guide/topics/ui/layout/listview.html" TargetMode="External"/><Relationship Id="rId1" Type="http://schemas.openxmlformats.org/officeDocument/2006/relationships/slideLayout" Target="../slideLayouts/slideLayout2.xml"/><Relationship Id="rId6" Type="http://schemas.openxmlformats.org/officeDocument/2006/relationships/hyperlink" Target="https://android-arsenal.com/free" TargetMode="External"/><Relationship Id="rId5" Type="http://schemas.openxmlformats.org/officeDocument/2006/relationships/hyperlink" Target="http://pttrns.com/?did=6" TargetMode="External"/><Relationship Id="rId4" Type="http://schemas.openxmlformats.org/officeDocument/2006/relationships/hyperlink" Target="http://developer.android.com/reference/android/widget/Adapter.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ListView, GridView dan Adapter</a:t>
            </a:r>
            <a:endParaRPr lang="id-ID" dirty="0"/>
          </a:p>
        </p:txBody>
      </p:sp>
      <p:sp>
        <p:nvSpPr>
          <p:cNvPr id="4" name="Text Placeholder 3"/>
          <p:cNvSpPr>
            <a:spLocks noGrp="1"/>
          </p:cNvSpPr>
          <p:nvPr>
            <p:ph type="body" sz="quarter" idx="13"/>
          </p:nvPr>
        </p:nvSpPr>
        <p:spPr/>
        <p:txBody>
          <a:bodyPr/>
          <a:lstStyle/>
          <a:p>
            <a:r>
              <a:rPr lang="en-US" dirty="0" err="1" smtClean="0"/>
              <a:t>Dipresentasikan</a:t>
            </a:r>
            <a:r>
              <a:rPr lang="en-US" dirty="0" smtClean="0"/>
              <a:t> </a:t>
            </a:r>
            <a:r>
              <a:rPr lang="en-US" dirty="0" err="1" smtClean="0"/>
              <a:t>Kelompok</a:t>
            </a:r>
            <a:r>
              <a:rPr lang="en-US" dirty="0" smtClean="0"/>
              <a:t> 4</a:t>
            </a:r>
            <a:endParaRPr lang="id-ID" dirty="0"/>
          </a:p>
        </p:txBody>
      </p:sp>
      <p:sp>
        <p:nvSpPr>
          <p:cNvPr id="3" name="Text Placeholder 2"/>
          <p:cNvSpPr>
            <a:spLocks noGrp="1"/>
          </p:cNvSpPr>
          <p:nvPr>
            <p:ph type="body" idx="1"/>
          </p:nvPr>
        </p:nvSpPr>
        <p:spPr/>
        <p:txBody>
          <a:bodyPr>
            <a:normAutofit fontScale="92500" lnSpcReduction="20000"/>
          </a:bodyPr>
          <a:lstStyle/>
          <a:p>
            <a:r>
              <a:rPr lang="en-US" dirty="0" smtClean="0"/>
              <a:t>Nur Iskandar </a:t>
            </a:r>
            <a:r>
              <a:rPr lang="en-US" dirty="0" err="1" smtClean="0"/>
              <a:t>Zulkarnaen</a:t>
            </a:r>
            <a:r>
              <a:rPr lang="en-US" dirty="0" smtClean="0"/>
              <a:t> (M3113111)</a:t>
            </a:r>
          </a:p>
          <a:p>
            <a:r>
              <a:rPr lang="en-US" dirty="0" err="1" smtClean="0"/>
              <a:t>Ria</a:t>
            </a:r>
            <a:r>
              <a:rPr lang="en-US" dirty="0" smtClean="0"/>
              <a:t> </a:t>
            </a:r>
            <a:r>
              <a:rPr lang="en-US" dirty="0" err="1" smtClean="0"/>
              <a:t>Khusnul</a:t>
            </a:r>
            <a:r>
              <a:rPr lang="en-US" dirty="0" smtClean="0"/>
              <a:t> </a:t>
            </a:r>
            <a:r>
              <a:rPr lang="en-US" dirty="0" err="1" smtClean="0"/>
              <a:t>Khotimah</a:t>
            </a:r>
            <a:r>
              <a:rPr lang="en-US" dirty="0" smtClean="0"/>
              <a:t>(M3113121) </a:t>
            </a:r>
          </a:p>
          <a:p>
            <a:r>
              <a:rPr lang="en-US" dirty="0" err="1" smtClean="0"/>
              <a:t>Yunia</a:t>
            </a:r>
            <a:r>
              <a:rPr lang="en-US" dirty="0" smtClean="0"/>
              <a:t> </a:t>
            </a:r>
            <a:r>
              <a:rPr lang="en-US" dirty="0" err="1" smtClean="0"/>
              <a:t>Dewi</a:t>
            </a:r>
            <a:r>
              <a:rPr lang="en-US" dirty="0" smtClean="0"/>
              <a:t>(M3113154)</a:t>
            </a:r>
            <a:endParaRPr lang="id-ID" dirty="0"/>
          </a:p>
        </p:txBody>
      </p:sp>
    </p:spTree>
    <p:extLst>
      <p:ext uri="{BB962C8B-B14F-4D97-AF65-F5344CB8AC3E}">
        <p14:creationId xmlns:p14="http://schemas.microsoft.com/office/powerpoint/2010/main" val="2467776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Thanks</a:t>
            </a:r>
            <a:r>
              <a:rPr lang="en-US" dirty="0" smtClean="0"/>
              <a:t/>
            </a:r>
            <a:br>
              <a:rPr lang="en-US" dirty="0" smtClean="0"/>
            </a:br>
            <a:r>
              <a:rPr lang="en-US" dirty="0" smtClean="0"/>
              <a:t>REFERENSI…</a:t>
            </a:r>
            <a:endParaRPr lang="id-ID" dirty="0"/>
          </a:p>
        </p:txBody>
      </p:sp>
      <p:sp>
        <p:nvSpPr>
          <p:cNvPr id="3" name="Content Placeholder 2"/>
          <p:cNvSpPr>
            <a:spLocks noGrp="1"/>
          </p:cNvSpPr>
          <p:nvPr>
            <p:ph idx="1"/>
          </p:nvPr>
        </p:nvSpPr>
        <p:spPr/>
        <p:txBody>
          <a:bodyPr>
            <a:normAutofit/>
          </a:bodyPr>
          <a:lstStyle/>
          <a:p>
            <a:r>
              <a:rPr lang="id-ID" dirty="0">
                <a:hlinkClick r:id="rId2"/>
              </a:rPr>
              <a:t>http://developer.android.com/guide/topics/ui/layout/listview.html</a:t>
            </a:r>
            <a:r>
              <a:rPr lang="id-ID" dirty="0"/>
              <a:t> </a:t>
            </a:r>
          </a:p>
          <a:p>
            <a:r>
              <a:rPr lang="id-ID" dirty="0">
                <a:hlinkClick r:id="rId3"/>
              </a:rPr>
              <a:t>http://</a:t>
            </a:r>
            <a:r>
              <a:rPr lang="id-ID" dirty="0" smtClean="0">
                <a:hlinkClick r:id="rId3"/>
              </a:rPr>
              <a:t>developer.android.com/guide/topics/ui/layout/gridview.html</a:t>
            </a:r>
            <a:endParaRPr lang="en-US" dirty="0" smtClean="0"/>
          </a:p>
          <a:p>
            <a:r>
              <a:rPr lang="id-ID" dirty="0">
                <a:hlinkClick r:id="rId4"/>
              </a:rPr>
              <a:t>http://developer.android.com/reference/android/widget/Adapter.html</a:t>
            </a:r>
            <a:r>
              <a:rPr lang="id-ID" dirty="0"/>
              <a:t> </a:t>
            </a:r>
            <a:endParaRPr lang="en-US" dirty="0" smtClean="0"/>
          </a:p>
          <a:p>
            <a:r>
              <a:rPr lang="id-ID" dirty="0">
                <a:hlinkClick r:id="rId5"/>
              </a:rPr>
              <a:t>http://pttrns.com/?did=6</a:t>
            </a:r>
            <a:r>
              <a:rPr lang="id-ID" dirty="0" smtClean="0"/>
              <a:t> </a:t>
            </a:r>
            <a:endParaRPr lang="en-US" dirty="0" smtClean="0"/>
          </a:p>
          <a:p>
            <a:r>
              <a:rPr lang="id-ID" dirty="0">
                <a:hlinkClick r:id="rId6"/>
              </a:rPr>
              <a:t>https://</a:t>
            </a:r>
            <a:r>
              <a:rPr lang="id-ID" dirty="0" smtClean="0">
                <a:hlinkClick r:id="rId6"/>
              </a:rPr>
              <a:t>android-arsenal.com/free</a:t>
            </a:r>
            <a:endParaRPr lang="en-US" dirty="0" smtClean="0"/>
          </a:p>
          <a:p>
            <a:r>
              <a:rPr lang="id-ID" dirty="0">
                <a:hlinkClick r:id="rId7"/>
              </a:rPr>
              <a:t>http://developer.android.com/reference/android/widget/BaseAdapter.html</a:t>
            </a:r>
            <a:r>
              <a:rPr lang="id-ID" dirty="0"/>
              <a:t> </a:t>
            </a:r>
          </a:p>
        </p:txBody>
      </p:sp>
    </p:spTree>
    <p:extLst>
      <p:ext uri="{BB962C8B-B14F-4D97-AF65-F5344CB8AC3E}">
        <p14:creationId xmlns:p14="http://schemas.microsoft.com/office/powerpoint/2010/main" val="226897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511" y="0"/>
            <a:ext cx="10018713" cy="1752599"/>
          </a:xfrm>
        </p:spPr>
        <p:txBody>
          <a:bodyPr/>
          <a:lstStyle/>
          <a:p>
            <a:r>
              <a:rPr lang="id-ID" dirty="0" smtClean="0"/>
              <a:t>Listview</a:t>
            </a:r>
            <a:endParaRPr lang="id-ID" dirty="0"/>
          </a:p>
        </p:txBody>
      </p:sp>
      <p:sp>
        <p:nvSpPr>
          <p:cNvPr id="3" name="Content Placeholder 2"/>
          <p:cNvSpPr>
            <a:spLocks noGrp="1"/>
          </p:cNvSpPr>
          <p:nvPr>
            <p:ph idx="1"/>
          </p:nvPr>
        </p:nvSpPr>
        <p:spPr>
          <a:xfrm>
            <a:off x="1393824" y="1418643"/>
            <a:ext cx="10058400" cy="1258015"/>
          </a:xfrm>
        </p:spPr>
        <p:txBody>
          <a:bodyPr>
            <a:normAutofit/>
          </a:bodyPr>
          <a:lstStyle/>
          <a:p>
            <a:r>
              <a:rPr lang="id-ID" dirty="0" smtClean="0"/>
              <a:t>Listview merupakan komponen utama yang dapat menampilkan dan menampung data dalam jumlah yang banyak secara vertical dalam bentuk list yang dapat di-scroll secara vertical. </a:t>
            </a:r>
          </a:p>
        </p:txBody>
      </p:sp>
      <p:pic>
        <p:nvPicPr>
          <p:cNvPr id="5" name="Picture 4"/>
          <p:cNvPicPr>
            <a:picLocks noChangeAspect="1"/>
          </p:cNvPicPr>
          <p:nvPr/>
        </p:nvPicPr>
        <p:blipFill>
          <a:blip r:embed="rId2"/>
          <a:stretch>
            <a:fillRect/>
          </a:stretch>
        </p:blipFill>
        <p:spPr>
          <a:xfrm>
            <a:off x="8638102" y="2495683"/>
            <a:ext cx="2814122" cy="4362317"/>
          </a:xfrm>
          <a:prstGeom prst="rect">
            <a:avLst/>
          </a:prstGeom>
        </p:spPr>
      </p:pic>
      <p:pic>
        <p:nvPicPr>
          <p:cNvPr id="6" name="Picture 5"/>
          <p:cNvPicPr>
            <a:picLocks noChangeAspect="1"/>
          </p:cNvPicPr>
          <p:nvPr/>
        </p:nvPicPr>
        <p:blipFill>
          <a:blip r:embed="rId3"/>
          <a:stretch>
            <a:fillRect/>
          </a:stretch>
        </p:blipFill>
        <p:spPr>
          <a:xfrm>
            <a:off x="2320925" y="2743266"/>
            <a:ext cx="2647950" cy="4229100"/>
          </a:xfrm>
          <a:prstGeom prst="rect">
            <a:avLst/>
          </a:prstGeom>
        </p:spPr>
      </p:pic>
    </p:spTree>
    <p:extLst>
      <p:ext uri="{BB962C8B-B14F-4D97-AF65-F5344CB8AC3E}">
        <p14:creationId xmlns:p14="http://schemas.microsoft.com/office/powerpoint/2010/main" val="1354051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5910" y="-101601"/>
            <a:ext cx="10018713" cy="3124201"/>
          </a:xfrm>
        </p:spPr>
        <p:txBody>
          <a:bodyPr/>
          <a:lstStyle/>
          <a:p>
            <a:pPr marL="0" indent="0">
              <a:buNone/>
            </a:pPr>
            <a:r>
              <a:rPr lang="id-ID" sz="4000" dirty="0" smtClean="0"/>
              <a:t>Gridview</a:t>
            </a:r>
            <a:endParaRPr lang="en-US" sz="4000" dirty="0" smtClean="0"/>
          </a:p>
          <a:p>
            <a:r>
              <a:rPr lang="id-ID" dirty="0" smtClean="0"/>
              <a:t>Gridview </a:t>
            </a:r>
            <a:r>
              <a:rPr lang="id-ID" dirty="0"/>
              <a:t>merupakan komponen utama yang dapat menampilkan dan menampung data dalam jumlah yang banyak dalam bentuk grid (baris dan kolom). Biasanya implementasinya adalah menampilkan katalog barang pada mobile commerce, gallery Image dsb.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851" y="2641600"/>
            <a:ext cx="2313319" cy="4097319"/>
          </a:xfrm>
          <a:prstGeom prst="rect">
            <a:avLst/>
          </a:prstGeom>
        </p:spPr>
      </p:pic>
      <p:pic>
        <p:nvPicPr>
          <p:cNvPr id="7" name="Picture 6"/>
          <p:cNvPicPr>
            <a:picLocks noChangeAspect="1"/>
          </p:cNvPicPr>
          <p:nvPr/>
        </p:nvPicPr>
        <p:blipFill>
          <a:blip r:embed="rId3"/>
          <a:stretch>
            <a:fillRect/>
          </a:stretch>
        </p:blipFill>
        <p:spPr>
          <a:xfrm>
            <a:off x="2857500" y="2804310"/>
            <a:ext cx="2438400" cy="4152900"/>
          </a:xfrm>
          <a:prstGeom prst="rect">
            <a:avLst/>
          </a:prstGeom>
        </p:spPr>
      </p:pic>
    </p:spTree>
    <p:extLst>
      <p:ext uri="{BB962C8B-B14F-4D97-AF65-F5344CB8AC3E}">
        <p14:creationId xmlns:p14="http://schemas.microsoft.com/office/powerpoint/2010/main" val="2730353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7000"/>
            <a:ext cx="10018713" cy="1752599"/>
          </a:xfrm>
        </p:spPr>
        <p:txBody>
          <a:bodyPr/>
          <a:lstStyle/>
          <a:p>
            <a:r>
              <a:rPr lang="en-US" b="1" u="sng" dirty="0" err="1" smtClean="0"/>
              <a:t>Persamaan</a:t>
            </a:r>
            <a:r>
              <a:rPr lang="en-US" b="1" u="sng" dirty="0" smtClean="0"/>
              <a:t> </a:t>
            </a:r>
            <a:r>
              <a:rPr lang="en-US" b="1" u="sng" dirty="0" err="1" smtClean="0"/>
              <a:t>Diantaranya</a:t>
            </a:r>
            <a:endParaRPr lang="id-ID" b="1" u="sng" dirty="0"/>
          </a:p>
        </p:txBody>
      </p:sp>
      <p:sp>
        <p:nvSpPr>
          <p:cNvPr id="3" name="Content Placeholder 2"/>
          <p:cNvSpPr>
            <a:spLocks noGrp="1"/>
          </p:cNvSpPr>
          <p:nvPr>
            <p:ph idx="1"/>
          </p:nvPr>
        </p:nvSpPr>
        <p:spPr/>
        <p:txBody>
          <a:bodyPr>
            <a:normAutofit fontScale="92500" lnSpcReduction="10000"/>
          </a:bodyPr>
          <a:lstStyle/>
          <a:p>
            <a:pPr marL="0" indent="0">
              <a:buNone/>
            </a:pPr>
            <a:r>
              <a:rPr lang="id-ID" sz="3600" dirty="0" smtClean="0"/>
              <a:t>Persamaan </a:t>
            </a:r>
            <a:r>
              <a:rPr lang="id-ID" sz="3600" dirty="0"/>
              <a:t>dua komponen ini adalah untuk </a:t>
            </a:r>
            <a:r>
              <a:rPr lang="id-ID" sz="3600" b="1" u="sng" dirty="0"/>
              <a:t>menampilkan data kedalam bentuk List dan Grid </a:t>
            </a:r>
            <a:r>
              <a:rPr lang="id-ID" sz="3600" dirty="0"/>
              <a:t>dibutuhkan </a:t>
            </a:r>
            <a:endParaRPr lang="en-US" sz="3600" dirty="0" smtClean="0"/>
          </a:p>
          <a:p>
            <a:pPr marL="0" indent="0">
              <a:buNone/>
            </a:pPr>
            <a:r>
              <a:rPr lang="id-ID" sz="3600" b="1" u="sng" dirty="0" smtClean="0"/>
              <a:t>Adapter </a:t>
            </a:r>
            <a:r>
              <a:rPr lang="id-ID" sz="3600" b="1" u="sng" dirty="0"/>
              <a:t>yang berfungsi untuk memproses dan menformat tiap item data dalam GridView atau ListView. </a:t>
            </a:r>
          </a:p>
          <a:p>
            <a:pPr marL="0" indent="0">
              <a:buNone/>
            </a:pPr>
            <a:endParaRPr lang="id-ID" sz="3600" dirty="0"/>
          </a:p>
        </p:txBody>
      </p:sp>
    </p:spTree>
    <p:extLst>
      <p:ext uri="{BB962C8B-B14F-4D97-AF65-F5344CB8AC3E}">
        <p14:creationId xmlns:p14="http://schemas.microsoft.com/office/powerpoint/2010/main" val="4269593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11" y="114300"/>
            <a:ext cx="10018713" cy="1752599"/>
          </a:xfrm>
        </p:spPr>
        <p:txBody>
          <a:bodyPr/>
          <a:lstStyle/>
          <a:p>
            <a:r>
              <a:rPr lang="id-ID" b="1" u="sng" dirty="0" smtClean="0"/>
              <a:t>Custom Listview and Gridview</a:t>
            </a:r>
            <a:endParaRPr lang="id-ID" b="1" u="sng" dirty="0"/>
          </a:p>
        </p:txBody>
      </p:sp>
      <p:sp>
        <p:nvSpPr>
          <p:cNvPr id="3" name="Content Placeholder 2"/>
          <p:cNvSpPr>
            <a:spLocks noGrp="1"/>
          </p:cNvSpPr>
          <p:nvPr>
            <p:ph idx="1"/>
          </p:nvPr>
        </p:nvSpPr>
        <p:spPr>
          <a:xfrm>
            <a:off x="1789110" y="2336799"/>
            <a:ext cx="10018713" cy="3124201"/>
          </a:xfrm>
        </p:spPr>
        <p:txBody>
          <a:bodyPr>
            <a:noAutofit/>
          </a:bodyPr>
          <a:lstStyle/>
          <a:p>
            <a:pPr marL="0" indent="0">
              <a:buNone/>
            </a:pPr>
            <a:r>
              <a:rPr lang="id-ID" sz="3200" dirty="0" smtClean="0"/>
              <a:t>ListView dan GridView merupakan komponen </a:t>
            </a:r>
            <a:r>
              <a:rPr lang="id-ID" sz="3200" b="1" u="sng" dirty="0" smtClean="0"/>
              <a:t>penting </a:t>
            </a:r>
            <a:r>
              <a:rPr lang="id-ID" sz="3200" dirty="0" smtClean="0"/>
              <a:t>dalam sebuah aplikasi Android.</a:t>
            </a:r>
            <a:endParaRPr lang="en-US" sz="3200" dirty="0" smtClean="0"/>
          </a:p>
          <a:p>
            <a:pPr marL="0" indent="0">
              <a:buNone/>
            </a:pPr>
            <a:r>
              <a:rPr lang="id-ID" sz="3200" dirty="0" smtClean="0"/>
              <a:t>Fungsionalitasnya dalam menampilkan </a:t>
            </a:r>
            <a:r>
              <a:rPr lang="id-ID" sz="3200" b="1" u="sng" dirty="0" smtClean="0"/>
              <a:t>data dalam jumlah yang banyak </a:t>
            </a:r>
            <a:r>
              <a:rPr lang="id-ID" sz="3200" dirty="0" smtClean="0"/>
              <a:t>membuat para developer melakukan beragam kustomisasi pada implementasinya.</a:t>
            </a:r>
            <a:endParaRPr lang="en-US" sz="3200" dirty="0" smtClean="0"/>
          </a:p>
          <a:p>
            <a:pPr marL="0" indent="0">
              <a:buNone/>
            </a:pPr>
            <a:r>
              <a:rPr lang="id-ID" sz="3200" dirty="0" smtClean="0"/>
              <a:t> Seperti penambahan </a:t>
            </a:r>
            <a:r>
              <a:rPr lang="id-ID" sz="3200" b="1" dirty="0" smtClean="0"/>
              <a:t>fungsi LoadMore </a:t>
            </a:r>
            <a:r>
              <a:rPr lang="id-ID" sz="3200" dirty="0" smtClean="0"/>
              <a:t>untuk paging konten, </a:t>
            </a:r>
            <a:r>
              <a:rPr lang="id-ID" sz="3200" b="1" u="sng" dirty="0" smtClean="0"/>
              <a:t>PullToRefresh</a:t>
            </a:r>
            <a:r>
              <a:rPr lang="id-ID" sz="3200" dirty="0" smtClean="0"/>
              <a:t> seperti pada aplikasi Twitter dan bahkan </a:t>
            </a:r>
            <a:r>
              <a:rPr lang="id-ID" sz="3200" b="1" u="sng" dirty="0" smtClean="0"/>
              <a:t>mentidakseragamkan ukuran item-item </a:t>
            </a:r>
            <a:r>
              <a:rPr lang="id-ID" sz="3200" dirty="0" smtClean="0"/>
              <a:t>didalam sebuah gridview. </a:t>
            </a:r>
          </a:p>
        </p:txBody>
      </p:sp>
    </p:spTree>
    <p:extLst>
      <p:ext uri="{BB962C8B-B14F-4D97-AF65-F5344CB8AC3E}">
        <p14:creationId xmlns:p14="http://schemas.microsoft.com/office/powerpoint/2010/main" val="3634556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kustomisasi ListView</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106" y="2021849"/>
            <a:ext cx="5715000" cy="3638550"/>
          </a:xfrm>
          <a:prstGeom prst="rect">
            <a:avLst/>
          </a:prstGeom>
        </p:spPr>
      </p:pic>
      <p:sp>
        <p:nvSpPr>
          <p:cNvPr id="3" name="Rectangle 2"/>
          <p:cNvSpPr/>
          <p:nvPr/>
        </p:nvSpPr>
        <p:spPr>
          <a:xfrm>
            <a:off x="9418416" y="4234934"/>
            <a:ext cx="1555298" cy="369332"/>
          </a:xfrm>
          <a:prstGeom prst="rect">
            <a:avLst/>
          </a:prstGeom>
        </p:spPr>
        <p:txBody>
          <a:bodyPr wrap="none">
            <a:spAutoFit/>
          </a:bodyPr>
          <a:lstStyle/>
          <a:p>
            <a:r>
              <a:rPr lang="id-ID" dirty="0"/>
              <a:t>PullToRefresh </a:t>
            </a:r>
          </a:p>
        </p:txBody>
      </p:sp>
    </p:spTree>
    <p:extLst>
      <p:ext uri="{BB962C8B-B14F-4D97-AF65-F5344CB8AC3E}">
        <p14:creationId xmlns:p14="http://schemas.microsoft.com/office/powerpoint/2010/main" val="3116160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kustomisasi GridView</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919" y="2073566"/>
            <a:ext cx="5429250" cy="3895725"/>
          </a:xfrm>
          <a:prstGeom prst="rect">
            <a:avLst/>
          </a:prstGeom>
        </p:spPr>
      </p:pic>
      <p:sp>
        <p:nvSpPr>
          <p:cNvPr id="3" name="Rectangle 2"/>
          <p:cNvSpPr/>
          <p:nvPr/>
        </p:nvSpPr>
        <p:spPr>
          <a:xfrm>
            <a:off x="7828166" y="5969291"/>
            <a:ext cx="4027064" cy="369332"/>
          </a:xfrm>
          <a:prstGeom prst="rect">
            <a:avLst/>
          </a:prstGeom>
        </p:spPr>
        <p:txBody>
          <a:bodyPr wrap="none">
            <a:spAutoFit/>
          </a:bodyPr>
          <a:lstStyle/>
          <a:p>
            <a:r>
              <a:rPr lang="en-US" dirty="0"/>
              <a:t>M</a:t>
            </a:r>
            <a:r>
              <a:rPr lang="id-ID" dirty="0" smtClean="0"/>
              <a:t>entidakseragamkan </a:t>
            </a:r>
            <a:r>
              <a:rPr lang="id-ID" dirty="0"/>
              <a:t>ukuran item-item </a:t>
            </a:r>
          </a:p>
        </p:txBody>
      </p:sp>
    </p:spTree>
    <p:extLst>
      <p:ext uri="{BB962C8B-B14F-4D97-AF65-F5344CB8AC3E}">
        <p14:creationId xmlns:p14="http://schemas.microsoft.com/office/powerpoint/2010/main" val="1873798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11" y="-206593"/>
            <a:ext cx="10018713" cy="1752599"/>
          </a:xfrm>
        </p:spPr>
        <p:txBody>
          <a:bodyPr>
            <a:normAutofit/>
          </a:bodyPr>
          <a:lstStyle/>
          <a:p>
            <a:r>
              <a:rPr lang="id-ID" sz="4800" b="1" u="sng" dirty="0" smtClean="0"/>
              <a:t>Adapter </a:t>
            </a:r>
            <a:endParaRPr lang="id-ID" sz="4800" b="1" u="sng" dirty="0"/>
          </a:p>
        </p:txBody>
      </p:sp>
      <p:sp>
        <p:nvSpPr>
          <p:cNvPr id="3" name="Content Placeholder 2"/>
          <p:cNvSpPr>
            <a:spLocks noGrp="1"/>
          </p:cNvSpPr>
          <p:nvPr>
            <p:ph idx="1"/>
          </p:nvPr>
        </p:nvSpPr>
        <p:spPr>
          <a:xfrm>
            <a:off x="1097280" y="1845734"/>
            <a:ext cx="10058400" cy="755798"/>
          </a:xfrm>
        </p:spPr>
        <p:txBody>
          <a:bodyPr>
            <a:noAutofit/>
          </a:bodyPr>
          <a:lstStyle/>
          <a:p>
            <a:r>
              <a:rPr lang="id-ID" sz="3200" dirty="0" smtClean="0"/>
              <a:t>Adapter adalah sebuah mekanisme untuk membinding sekumpulan data, memproses dan memformat tampilan item-item data yang akan ditampilkan melalui listview atau gridview.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547" y="3200987"/>
            <a:ext cx="5740287" cy="2794818"/>
          </a:xfrm>
          <a:prstGeom prst="rect">
            <a:avLst/>
          </a:prstGeom>
        </p:spPr>
      </p:pic>
    </p:spTree>
    <p:extLst>
      <p:ext uri="{BB962C8B-B14F-4D97-AF65-F5344CB8AC3E}">
        <p14:creationId xmlns:p14="http://schemas.microsoft.com/office/powerpoint/2010/main" val="392511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611" y="0"/>
            <a:ext cx="10018713" cy="1752599"/>
          </a:xfrm>
        </p:spPr>
        <p:txBody>
          <a:bodyPr/>
          <a:lstStyle/>
          <a:p>
            <a:r>
              <a:rPr lang="id-ID" dirty="0" smtClean="0"/>
              <a:t>Native Adapter </a:t>
            </a:r>
            <a:endParaRPr lang="id-ID" dirty="0"/>
          </a:p>
        </p:txBody>
      </p:sp>
      <p:sp>
        <p:nvSpPr>
          <p:cNvPr id="3" name="Content Placeholder 2"/>
          <p:cNvSpPr>
            <a:spLocks noGrp="1"/>
          </p:cNvSpPr>
          <p:nvPr>
            <p:ph idx="1"/>
          </p:nvPr>
        </p:nvSpPr>
        <p:spPr>
          <a:xfrm>
            <a:off x="1674810" y="2298699"/>
            <a:ext cx="10018713" cy="3124201"/>
          </a:xfrm>
        </p:spPr>
        <p:txBody>
          <a:bodyPr>
            <a:noAutofit/>
          </a:bodyPr>
          <a:lstStyle/>
          <a:p>
            <a:pPr marL="0" indent="0">
              <a:buNone/>
            </a:pPr>
            <a:r>
              <a:rPr lang="id-ID" sz="2800" dirty="0" smtClean="0"/>
              <a:t>Android SDK telah menyediakan Adapter bawaan yang secara default dapat digunakan dan dikustomisasi sesuai dengan kebutuhan yang ada. Berikut adalah native adapter yang terdapat didalam Android SDK. </a:t>
            </a:r>
          </a:p>
          <a:p>
            <a:r>
              <a:rPr lang="id-ID" sz="2800" dirty="0" smtClean="0"/>
              <a:t>- </a:t>
            </a:r>
            <a:r>
              <a:rPr lang="id-ID" sz="2800" b="1" dirty="0" smtClean="0"/>
              <a:t>ArrayAdapter</a:t>
            </a:r>
            <a:r>
              <a:rPr lang="id-ID" sz="2800" dirty="0" smtClean="0"/>
              <a:t> : Adapter yang diperuntukan untuk mem-binding</a:t>
            </a:r>
            <a:r>
              <a:rPr lang="en-US" sz="2800" dirty="0" smtClean="0"/>
              <a:t>/</a:t>
            </a:r>
            <a:r>
              <a:rPr lang="en-US" sz="2800" dirty="0" err="1" smtClean="0"/>
              <a:t>mengikat</a:t>
            </a:r>
            <a:r>
              <a:rPr lang="id-ID" sz="2800" dirty="0" smtClean="0"/>
              <a:t> data-data dalam format array. </a:t>
            </a:r>
          </a:p>
          <a:p>
            <a:r>
              <a:rPr lang="id-ID" sz="2800" dirty="0" smtClean="0"/>
              <a:t>- </a:t>
            </a:r>
            <a:r>
              <a:rPr lang="id-ID" sz="2800" b="1" dirty="0" smtClean="0"/>
              <a:t>SimpleCursorAdapter</a:t>
            </a:r>
            <a:r>
              <a:rPr lang="id-ID" sz="2800" dirty="0" smtClean="0"/>
              <a:t> : Adapter yang diperuntukan untuk mem-binding</a:t>
            </a:r>
            <a:r>
              <a:rPr lang="en-US" sz="2800" dirty="0" smtClean="0"/>
              <a:t>/</a:t>
            </a:r>
            <a:r>
              <a:rPr lang="en-US" sz="2800" dirty="0" err="1" smtClean="0"/>
              <a:t>mengikat</a:t>
            </a:r>
            <a:r>
              <a:rPr lang="id-ID" sz="2800" dirty="0" smtClean="0"/>
              <a:t> data-data column dalam format objek Cursor (umumnya merupakan hasil nilai balik jika kita melakukan query pada ContentProvider)</a:t>
            </a:r>
          </a:p>
        </p:txBody>
      </p:sp>
    </p:spTree>
    <p:extLst>
      <p:ext uri="{BB962C8B-B14F-4D97-AF65-F5344CB8AC3E}">
        <p14:creationId xmlns:p14="http://schemas.microsoft.com/office/powerpoint/2010/main" val="42348947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650</TotalTime>
  <Words>300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 ListView, GridView dan Adapter</vt:lpstr>
      <vt:lpstr>Listview</vt:lpstr>
      <vt:lpstr>PowerPoint Presentation</vt:lpstr>
      <vt:lpstr>Persamaan Diantaranya</vt:lpstr>
      <vt:lpstr>Custom Listview and Gridview</vt:lpstr>
      <vt:lpstr>Contoh kustomisasi ListView</vt:lpstr>
      <vt:lpstr>Contoh kustomisasi GridView</vt:lpstr>
      <vt:lpstr>Adapter </vt:lpstr>
      <vt:lpstr>Native Adapter </vt:lpstr>
      <vt:lpstr>Thanks REFERENSI…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Listview, Gridview, Fragment and Adapter</dc:title>
  <dc:creator>Nur Iskandar Z</dc:creator>
  <cp:lastModifiedBy>Nur Iskandar Z</cp:lastModifiedBy>
  <cp:revision>56</cp:revision>
  <dcterms:created xsi:type="dcterms:W3CDTF">2015-05-19T06:32:16Z</dcterms:created>
  <dcterms:modified xsi:type="dcterms:W3CDTF">2015-10-17T08:56:23Z</dcterms:modified>
</cp:coreProperties>
</file>