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0" r:id="rId5"/>
    <p:sldId id="261" r:id="rId6"/>
    <p:sldId id="262" r:id="rId7"/>
    <p:sldId id="264" r:id="rId8"/>
    <p:sldId id="258" r:id="rId9"/>
    <p:sldId id="25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10/5/2015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10/5/2015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10/5/2015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developer.android.com/guide/components/fragment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4401" y="1478447"/>
            <a:ext cx="10058400" cy="1208425"/>
          </a:xfrm>
        </p:spPr>
        <p:txBody>
          <a:bodyPr>
            <a:normAutofit fontScale="90000"/>
          </a:bodyPr>
          <a:lstStyle/>
          <a:p>
            <a:pPr algn="ctr"/>
            <a:r>
              <a:rPr lang="id-ID" sz="8800" dirty="0" smtClean="0">
                <a:latin typeface="Times New Roman" panose="02020603050405020304" pitchFamily="18" charset="0"/>
                <a:ea typeface="Tahoma" panose="020B0604030504040204" pitchFamily="34" charset="0"/>
                <a:cs typeface="Times New Roman" panose="02020603050405020304" pitchFamily="18" charset="0"/>
              </a:rPr>
              <a:t>FRAGMENTS </a:t>
            </a:r>
            <a:endParaRPr lang="id-ID" sz="8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ubtitle 2"/>
          <p:cNvSpPr>
            <a:spLocks noGrp="1"/>
          </p:cNvSpPr>
          <p:nvPr>
            <p:ph type="subTitle" idx="1"/>
          </p:nvPr>
        </p:nvSpPr>
        <p:spPr>
          <a:xfrm>
            <a:off x="2204814" y="4456090"/>
            <a:ext cx="7482723" cy="1712890"/>
          </a:xfrm>
        </p:spPr>
        <p:txBody>
          <a:bodyPr>
            <a:normAutofit lnSpcReduction="10000"/>
          </a:bodyPr>
          <a:lstStyle/>
          <a:p>
            <a:r>
              <a:rPr lang="id-ID" sz="2000" b="1" dirty="0" smtClean="0">
                <a:latin typeface="Times New Roman" panose="02020603050405020304" pitchFamily="18" charset="0"/>
                <a:cs typeface="Times New Roman" panose="02020603050405020304" pitchFamily="18" charset="0"/>
              </a:rPr>
              <a:t>Febri zaryanto				(M3113062)</a:t>
            </a:r>
          </a:p>
          <a:p>
            <a:r>
              <a:rPr lang="id-ID" sz="2000" b="1" dirty="0" smtClean="0">
                <a:latin typeface="Times New Roman" panose="02020603050405020304" pitchFamily="18" charset="0"/>
                <a:cs typeface="Times New Roman" panose="02020603050405020304" pitchFamily="18" charset="0"/>
              </a:rPr>
              <a:t>GIOVANNI ARTHANDIO Y.P		(M3113066)</a:t>
            </a:r>
          </a:p>
          <a:p>
            <a:r>
              <a:rPr lang="id-ID" sz="2000" b="1" dirty="0" smtClean="0">
                <a:latin typeface="Times New Roman" panose="02020603050405020304" pitchFamily="18" charset="0"/>
                <a:cs typeface="Times New Roman" panose="02020603050405020304" pitchFamily="18" charset="0"/>
              </a:rPr>
              <a:t>INDA PUJI LESTARI			(M3113076)</a:t>
            </a:r>
          </a:p>
          <a:p>
            <a:r>
              <a:rPr lang="id-ID" sz="2000" b="1" dirty="0" smtClean="0">
                <a:latin typeface="Times New Roman" panose="02020603050405020304" pitchFamily="18" charset="0"/>
                <a:cs typeface="Times New Roman" panose="02020603050405020304" pitchFamily="18" charset="0"/>
              </a:rPr>
              <a:t>IVAN KUSUMA AULIA			(M3113083)</a:t>
            </a:r>
            <a:endParaRPr lang="id-ID" sz="2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152318" y="3309871"/>
            <a:ext cx="3587713" cy="523220"/>
          </a:xfrm>
          <a:prstGeom prst="rect">
            <a:avLst/>
          </a:prstGeom>
          <a:noFill/>
        </p:spPr>
        <p:txBody>
          <a:bodyPr wrap="none" rtlCol="0">
            <a:spAutoFit/>
          </a:bodyPr>
          <a:lstStyle/>
          <a:p>
            <a:r>
              <a:rPr lang="id-ID" sz="2800" dirty="0" smtClean="0">
                <a:latin typeface="Times New Roman" panose="02020603050405020304" pitchFamily="18" charset="0"/>
                <a:cs typeface="Times New Roman" panose="02020603050405020304" pitchFamily="18" charset="0"/>
              </a:rPr>
              <a:t>KELOMPOK TOPIK 3</a:t>
            </a:r>
            <a:endParaRPr lang="id-ID"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80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6079" y="2382592"/>
            <a:ext cx="5715644" cy="900233"/>
          </a:xfrm>
        </p:spPr>
        <p:txBody>
          <a:bodyPr>
            <a:normAutofit/>
          </a:bodyPr>
          <a:lstStyle/>
          <a:p>
            <a:r>
              <a:rPr lang="id-ID" sz="6000" dirty="0" smtClean="0">
                <a:latin typeface="Times New Roman" panose="02020603050405020304" pitchFamily="18" charset="0"/>
                <a:cs typeface="Times New Roman" panose="02020603050405020304" pitchFamily="18" charset="0"/>
              </a:rPr>
              <a:t>TERIMA KASIH </a:t>
            </a:r>
            <a:endParaRPr lang="id-ID"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08660" y="3713171"/>
            <a:ext cx="4350483" cy="639889"/>
          </a:xfrm>
        </p:spPr>
        <p:txBody>
          <a:bodyPr>
            <a:normAutofit lnSpcReduction="10000"/>
          </a:bodyPr>
          <a:lstStyle/>
          <a:p>
            <a:r>
              <a:rPr lang="id-ID" sz="4000" dirty="0" smtClean="0">
                <a:latin typeface="Times New Roman" panose="02020603050405020304" pitchFamily="18" charset="0"/>
                <a:cs typeface="Times New Roman" panose="02020603050405020304" pitchFamily="18" charset="0"/>
              </a:rPr>
              <a:t>Semoga bermanfaat</a:t>
            </a:r>
            <a:endParaRPr lang="id-ID"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35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069" y="853274"/>
            <a:ext cx="3796692" cy="859617"/>
          </a:xfrm>
        </p:spPr>
        <p:txBody>
          <a:bodyPr>
            <a:normAutofit/>
          </a:bodyPr>
          <a:lstStyle/>
          <a:p>
            <a:r>
              <a:rPr lang="id-ID" sz="4000" dirty="0" smtClean="0">
                <a:latin typeface="Times New Roman" panose="02020603050405020304" pitchFamily="18" charset="0"/>
                <a:cs typeface="Times New Roman" panose="02020603050405020304" pitchFamily="18" charset="0"/>
              </a:rPr>
              <a:t>Fragments . . .</a:t>
            </a:r>
            <a:endParaRPr lang="id-ID"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6069" y="1910128"/>
            <a:ext cx="10058400" cy="4023360"/>
          </a:xfrm>
        </p:spPr>
        <p:txBody>
          <a:bodyPr>
            <a:noAutofit/>
          </a:bodyPr>
          <a:lstStyle/>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Fragment </a:t>
            </a:r>
            <a:r>
              <a:rPr lang="en-US" sz="1800" dirty="0" err="1">
                <a:latin typeface="Times New Roman" panose="02020603050405020304" pitchFamily="18" charset="0"/>
                <a:cs typeface="Times New Roman" panose="02020603050405020304" pitchFamily="18" charset="0"/>
              </a:rPr>
              <a:t>adalah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komponen</a:t>
            </a:r>
            <a:r>
              <a:rPr lang="en-US" sz="1800" dirty="0">
                <a:latin typeface="Times New Roman" panose="02020603050405020304" pitchFamily="18" charset="0"/>
                <a:cs typeface="Times New Roman" panose="02020603050405020304" pitchFamily="18" charset="0"/>
              </a:rPr>
              <a:t> user interface </a:t>
            </a:r>
            <a:r>
              <a:rPr lang="en-US" sz="1800" dirty="0" err="1">
                <a:latin typeface="Times New Roman" panose="02020603050405020304" pitchFamily="18" charset="0"/>
                <a:cs typeface="Times New Roman" panose="02020603050405020304" pitchFamily="18" charset="0"/>
              </a:rPr>
              <a:t>dari</a:t>
            </a:r>
            <a:r>
              <a:rPr lang="en-US" sz="1800" dirty="0">
                <a:latin typeface="Times New Roman" panose="02020603050405020304" pitchFamily="18" charset="0"/>
                <a:cs typeface="Times New Roman" panose="02020603050405020304" pitchFamily="18" charset="0"/>
              </a:rPr>
              <a:t> activity. </a:t>
            </a:r>
            <a:r>
              <a:rPr lang="en-US" sz="1800" dirty="0" err="1">
                <a:latin typeface="Times New Roman" panose="02020603050405020304" pitchFamily="18" charset="0"/>
                <a:cs typeface="Times New Roman" panose="02020603050405020304" pitchFamily="18" charset="0"/>
              </a:rPr>
              <a:t>Satu</a:t>
            </a:r>
            <a:r>
              <a:rPr lang="en-US" sz="1800" dirty="0">
                <a:latin typeface="Times New Roman" panose="02020603050405020304" pitchFamily="18" charset="0"/>
                <a:cs typeface="Times New Roman" panose="02020603050405020304" pitchFamily="18" charset="0"/>
              </a:rPr>
              <a:t> activity </a:t>
            </a:r>
            <a:r>
              <a:rPr lang="en-US" sz="1800" dirty="0" err="1">
                <a:latin typeface="Times New Roman" panose="02020603050405020304" pitchFamily="18" charset="0"/>
                <a:cs typeface="Times New Roman" panose="02020603050405020304" pitchFamily="18" charset="0"/>
              </a:rPr>
              <a:t>dapat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mengadung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mengelola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beberapa</a:t>
            </a:r>
            <a:r>
              <a:rPr lang="en-US" sz="1800" dirty="0">
                <a:latin typeface="Times New Roman" panose="02020603050405020304" pitchFamily="18" charset="0"/>
                <a:cs typeface="Times New Roman" panose="02020603050405020304" pitchFamily="18" charset="0"/>
              </a:rPr>
              <a:t> fragment. </a:t>
            </a:r>
            <a:endParaRPr lang="id-ID"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id-ID" sz="1800" dirty="0" smtClean="0">
                <a:latin typeface="Times New Roman" panose="02020603050405020304" pitchFamily="18" charset="0"/>
                <a:cs typeface="Times New Roman" panose="02020603050405020304" pitchFamily="18" charset="0"/>
              </a:rPr>
              <a:t>Fragment </a:t>
            </a:r>
            <a:r>
              <a:rPr lang="id-ID" sz="1800" dirty="0">
                <a:latin typeface="Times New Roman" panose="02020603050405020304" pitchFamily="18" charset="0"/>
                <a:cs typeface="Times New Roman" panose="02020603050405020304" pitchFamily="18" charset="0"/>
              </a:rPr>
              <a:t>merupakan bagian dari UI dalam </a:t>
            </a:r>
            <a:r>
              <a:rPr lang="id-ID" sz="1800" dirty="0" smtClean="0">
                <a:latin typeface="Times New Roman" panose="02020603050405020304" pitchFamily="18" charset="0"/>
                <a:cs typeface="Times New Roman" panose="02020603050405020304" pitchFamily="18" charset="0"/>
              </a:rPr>
              <a:t>activity. Dapat </a:t>
            </a:r>
            <a:r>
              <a:rPr lang="id-ID" sz="1800" dirty="0">
                <a:latin typeface="Times New Roman" panose="02020603050405020304" pitchFamily="18" charset="0"/>
                <a:cs typeface="Times New Roman" panose="02020603050405020304" pitchFamily="18" charset="0"/>
              </a:rPr>
              <a:t>menggabungkan beberapa fragment dalam activity untuk membuat multi-pane UI.Ada beberapa hal </a:t>
            </a:r>
            <a:r>
              <a:rPr lang="id-ID" sz="1800" dirty="0" smtClean="0">
                <a:latin typeface="Times New Roman" panose="02020603050405020304" pitchFamily="18" charset="0"/>
                <a:cs typeface="Times New Roman" panose="02020603050405020304" pitchFamily="18" charset="0"/>
              </a:rPr>
              <a:t>tentang </a:t>
            </a:r>
            <a:r>
              <a:rPr lang="id-ID" sz="1800" dirty="0">
                <a:latin typeface="Times New Roman" panose="02020603050405020304" pitchFamily="18" charset="0"/>
                <a:cs typeface="Times New Roman" panose="02020603050405020304" pitchFamily="18" charset="0"/>
              </a:rPr>
              <a:t>fragment yaitu, fragment memiliki siklus hidup(lifecycle) sendiri, dapat proses event sendiri, dan dapat ditambah atau dihapus ketika activity sedang jalan. </a:t>
            </a:r>
            <a:endParaRPr lang="id-ID"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id-ID" sz="1800" dirty="0" smtClean="0">
                <a:latin typeface="Times New Roman" panose="02020603050405020304" pitchFamily="18" charset="0"/>
                <a:cs typeface="Times New Roman" panose="02020603050405020304" pitchFamily="18" charset="0"/>
              </a:rPr>
              <a:t>Fragment </a:t>
            </a:r>
            <a:r>
              <a:rPr lang="id-ID" sz="1800" dirty="0">
                <a:latin typeface="Times New Roman" panose="02020603050405020304" pitchFamily="18" charset="0"/>
                <a:cs typeface="Times New Roman" panose="02020603050405020304" pitchFamily="18" charset="0"/>
              </a:rPr>
              <a:t>adalah sebuah sub-bagian yang mewakili perilaku tertentu pada UI dalam sebuah aktivitas. Utamanya Fragment digunakan dalam UI yang memiliki banyak layar (</a:t>
            </a:r>
            <a:r>
              <a:rPr lang="id-ID" sz="1800" i="1" dirty="0">
                <a:latin typeface="Times New Roman" panose="02020603050405020304" pitchFamily="18" charset="0"/>
                <a:cs typeface="Times New Roman" panose="02020603050405020304" pitchFamily="18" charset="0"/>
              </a:rPr>
              <a:t>multi-pane UI</a:t>
            </a:r>
            <a:r>
              <a:rPr lang="id-ID" sz="1800" dirty="0">
                <a:latin typeface="Times New Roman" panose="02020603050405020304" pitchFamily="18" charset="0"/>
                <a:cs typeface="Times New Roman" panose="02020603050405020304" pitchFamily="18" charset="0"/>
              </a:rPr>
              <a:t>). </a:t>
            </a:r>
            <a:endParaRPr lang="id-ID" sz="1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id-ID" sz="1800" dirty="0" smtClean="0">
                <a:latin typeface="Times New Roman" panose="02020603050405020304" pitchFamily="18" charset="0"/>
                <a:cs typeface="Times New Roman" panose="02020603050405020304" pitchFamily="18" charset="0"/>
              </a:rPr>
              <a:t>Dalam </a:t>
            </a:r>
            <a:r>
              <a:rPr lang="id-ID" sz="1800" dirty="0">
                <a:latin typeface="Times New Roman" panose="02020603050405020304" pitchFamily="18" charset="0"/>
                <a:cs typeface="Times New Roman" panose="02020603050405020304" pitchFamily="18" charset="0"/>
              </a:rPr>
              <a:t>sebuah activity, bisa terdapat satu atau lebih </a:t>
            </a:r>
            <a:r>
              <a:rPr lang="id-ID" sz="1800" dirty="0" smtClean="0">
                <a:latin typeface="Times New Roman" panose="02020603050405020304" pitchFamily="18" charset="0"/>
                <a:cs typeface="Times New Roman" panose="02020603050405020304" pitchFamily="18" charset="0"/>
              </a:rPr>
              <a:t>fragment.</a:t>
            </a:r>
          </a:p>
          <a:p>
            <a:pPr marL="457200" indent="-457200">
              <a:buFont typeface="+mj-lt"/>
              <a:buAutoNum type="arabicPeriod"/>
            </a:pPr>
            <a:r>
              <a:rPr lang="id-ID" sz="1800" dirty="0" smtClean="0">
                <a:latin typeface="Times New Roman" panose="02020603050405020304" pitchFamily="18" charset="0"/>
                <a:cs typeface="Times New Roman" panose="02020603050405020304" pitchFamily="18" charset="0"/>
              </a:rPr>
              <a:t>Fragment </a:t>
            </a:r>
            <a:r>
              <a:rPr lang="id-ID" sz="1800" dirty="0">
                <a:latin typeface="Times New Roman" panose="02020603050405020304" pitchFamily="18" charset="0"/>
                <a:cs typeface="Times New Roman" panose="02020603050405020304" pitchFamily="18" charset="0"/>
              </a:rPr>
              <a:t>bisa digunakan kembali (reuseable) sehingga mengurangi kompleksitas </a:t>
            </a:r>
            <a:r>
              <a:rPr lang="id-ID" sz="1800" dirty="0" smtClean="0">
                <a:latin typeface="Times New Roman" panose="02020603050405020304" pitchFamily="18" charset="0"/>
                <a:cs typeface="Times New Roman" panose="02020603050405020304" pitchFamily="18" charset="0"/>
              </a:rPr>
              <a:t>kode.</a:t>
            </a:r>
          </a:p>
          <a:p>
            <a:pPr marL="457200" indent="-457200">
              <a:buFont typeface="+mj-lt"/>
              <a:buAutoNum type="arabicPeriod"/>
            </a:pPr>
            <a:r>
              <a:rPr lang="id-ID" sz="1800" dirty="0" smtClean="0">
                <a:latin typeface="Times New Roman" panose="02020603050405020304" pitchFamily="18" charset="0"/>
                <a:cs typeface="Times New Roman" panose="02020603050405020304" pitchFamily="18" charset="0"/>
              </a:rPr>
              <a:t>Bisa </a:t>
            </a:r>
            <a:r>
              <a:rPr lang="id-ID" sz="1800" dirty="0">
                <a:latin typeface="Times New Roman" panose="02020603050405020304" pitchFamily="18" charset="0"/>
                <a:cs typeface="Times New Roman" panose="02020603050405020304" pitchFamily="18" charset="0"/>
              </a:rPr>
              <a:t>dikatakan Fragment adalah sub-activity yang memiliki input, output, </a:t>
            </a:r>
            <a:r>
              <a:rPr lang="id-ID" sz="1800" i="1" dirty="0">
                <a:latin typeface="Times New Roman" panose="02020603050405020304" pitchFamily="18" charset="0"/>
                <a:cs typeface="Times New Roman" panose="02020603050405020304" pitchFamily="18" charset="0"/>
              </a:rPr>
              <a:t>behavior</a:t>
            </a:r>
            <a:r>
              <a:rPr lang="id-ID" sz="1800" dirty="0">
                <a:latin typeface="Times New Roman" panose="02020603050405020304" pitchFamily="18" charset="0"/>
                <a:cs typeface="Times New Roman" panose="02020603050405020304" pitchFamily="18" charset="0"/>
              </a:rPr>
              <a:t>, dan </a:t>
            </a:r>
            <a:r>
              <a:rPr lang="id-ID" sz="1800" i="1" dirty="0">
                <a:latin typeface="Times New Roman" panose="02020603050405020304" pitchFamily="18" charset="0"/>
                <a:cs typeface="Times New Roman" panose="02020603050405020304" pitchFamily="18" charset="0"/>
              </a:rPr>
              <a:t>lifecycle</a:t>
            </a:r>
            <a:r>
              <a:rPr lang="id-ID" sz="1800" dirty="0">
                <a:latin typeface="Times New Roman" panose="02020603050405020304" pitchFamily="18" charset="0"/>
                <a:cs typeface="Times New Roman" panose="02020603050405020304" pitchFamily="18" charset="0"/>
              </a:rPr>
              <a:t> sendiri.</a:t>
            </a:r>
          </a:p>
          <a:p>
            <a:pPr algn="just"/>
            <a:endParaRPr lang="id-ID"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07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Fragment </a:t>
            </a:r>
            <a:r>
              <a:rPr lang="en-US" dirty="0" err="1">
                <a:latin typeface="Times New Roman" panose="02020603050405020304" pitchFamily="18" charset="0"/>
                <a:cs typeface="Times New Roman" panose="02020603050405020304" pitchFamily="18" charset="0"/>
              </a:rPr>
              <a:t>bermanfaat</a:t>
            </a:r>
            <a:r>
              <a:rPr lang="id-ID"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membuat</a:t>
            </a:r>
            <a:r>
              <a:rPr lang="en-US" dirty="0">
                <a:latin typeface="Times New Roman" panose="02020603050405020304" pitchFamily="18" charset="0"/>
                <a:cs typeface="Times New Roman" panose="02020603050405020304" pitchFamily="18" charset="0"/>
              </a:rPr>
              <a:t> user interface yang modular</a:t>
            </a:r>
            <a:endParaRPr lang="id-ID"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beradaptasi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layar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lebar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seperti</a:t>
            </a:r>
            <a:r>
              <a:rPr lang="en-US" dirty="0">
                <a:latin typeface="Times New Roman" panose="02020603050405020304" pitchFamily="18" charset="0"/>
                <a:cs typeface="Times New Roman" panose="02020603050405020304" pitchFamily="18" charset="0"/>
              </a:rPr>
              <a:t> tablet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mudah</a:t>
            </a:r>
            <a:r>
              <a:rPr lang="en-US" dirty="0">
                <a:latin typeface="Times New Roman" panose="02020603050405020304" pitchFamily="18" charset="0"/>
                <a:cs typeface="Times New Roman" panose="02020603050405020304" pitchFamily="18" charset="0"/>
              </a:rPr>
              <a:t> di-reuse (</a:t>
            </a:r>
            <a:r>
              <a:rPr lang="en-US" dirty="0" err="1">
                <a:latin typeface="Times New Roman" panose="02020603050405020304" pitchFamily="18" charset="0"/>
                <a:cs typeface="Times New Roman" panose="02020603050405020304" pitchFamily="18" charset="0"/>
              </a:rPr>
              <a:t>beberapa</a:t>
            </a:r>
            <a:r>
              <a:rPr lang="en-US" dirty="0">
                <a:latin typeface="Times New Roman" panose="02020603050405020304" pitchFamily="18" charset="0"/>
                <a:cs typeface="Times New Roman" panose="02020603050405020304" pitchFamily="18" charset="0"/>
              </a:rPr>
              <a:t> activity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fragment yang </a:t>
            </a:r>
            <a:r>
              <a:rPr lang="en-US" dirty="0" err="1">
                <a:latin typeface="Times New Roman" panose="02020603050405020304" pitchFamily="18" charset="0"/>
                <a:cs typeface="Times New Roman" panose="02020603050405020304" pitchFamily="18" charset="0"/>
              </a:rPr>
              <a:t>sama</a:t>
            </a:r>
            <a:r>
              <a:rPr lang="en-US" dirty="0">
                <a:latin typeface="Times New Roman" panose="02020603050405020304" pitchFamily="18" charset="0"/>
                <a:cs typeface="Times New Roman" panose="02020603050405020304" pitchFamily="18" charset="0"/>
              </a:rPr>
              <a:t>).   </a:t>
            </a:r>
            <a:endParaRPr lang="id-ID"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Fragment </a:t>
            </a:r>
            <a:r>
              <a:rPr lang="en-US" dirty="0" err="1">
                <a:latin typeface="Times New Roman" panose="02020603050405020304" pitchFamily="18" charset="0"/>
                <a:cs typeface="Times New Roman" panose="02020603050405020304" pitchFamily="18" charset="0"/>
              </a:rPr>
              <a:t>terkait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activiy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jika</a:t>
            </a:r>
            <a:r>
              <a:rPr lang="en-US" dirty="0">
                <a:latin typeface="Times New Roman" panose="02020603050405020304" pitchFamily="18" charset="0"/>
                <a:cs typeface="Times New Roman" panose="02020603050405020304" pitchFamily="18" charset="0"/>
              </a:rPr>
              <a:t> activity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kondisi</a:t>
            </a:r>
            <a:r>
              <a:rPr lang="en-US" dirty="0">
                <a:latin typeface="Times New Roman" panose="02020603050405020304" pitchFamily="18" charset="0"/>
                <a:cs typeface="Times New Roman" panose="02020603050405020304" pitchFamily="18" charset="0"/>
              </a:rPr>
              <a:t> pause, </a:t>
            </a:r>
            <a:r>
              <a:rPr lang="en-US" dirty="0" err="1">
                <a:latin typeface="Times New Roman" panose="02020603050405020304" pitchFamily="18" charset="0"/>
                <a:cs typeface="Times New Roman" panose="02020603050405020304" pitchFamily="18" charset="0"/>
              </a:rPr>
              <a:t>maka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semua</a:t>
            </a:r>
            <a:r>
              <a:rPr lang="en-US" dirty="0">
                <a:latin typeface="Times New Roman" panose="02020603050405020304" pitchFamily="18" charset="0"/>
                <a:cs typeface="Times New Roman" panose="02020603050405020304" pitchFamily="18" charset="0"/>
              </a:rPr>
              <a:t> fragment yang </a:t>
            </a:r>
            <a:r>
              <a:rPr lang="en-US" dirty="0" err="1">
                <a:latin typeface="Times New Roman" panose="02020603050405020304" pitchFamily="18" charset="0"/>
                <a:cs typeface="Times New Roman" panose="02020603050405020304" pitchFamily="18" charset="0"/>
              </a:rPr>
              <a:t>dimiliki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oleh</a:t>
            </a:r>
            <a:r>
              <a:rPr lang="en-US" dirty="0">
                <a:latin typeface="Times New Roman" panose="02020603050405020304" pitchFamily="18" charset="0"/>
                <a:cs typeface="Times New Roman" panose="02020603050405020304" pitchFamily="18" charset="0"/>
              </a:rPr>
              <a:t> activity juga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kondisi</a:t>
            </a:r>
            <a:r>
              <a:rPr lang="en-US" dirty="0">
                <a:latin typeface="Times New Roman" panose="02020603050405020304" pitchFamily="18" charset="0"/>
                <a:cs typeface="Times New Roman" panose="02020603050405020304" pitchFamily="18" charset="0"/>
              </a:rPr>
              <a:t> pause, </a:t>
            </a:r>
            <a:r>
              <a:rPr lang="en-US" dirty="0" err="1">
                <a:latin typeface="Times New Roman" panose="02020603050405020304" pitchFamily="18" charset="0"/>
                <a:cs typeface="Times New Roman" panose="02020603050405020304" pitchFamily="18" charset="0"/>
              </a:rPr>
              <a:t>demikian</a:t>
            </a:r>
            <a:r>
              <a:rPr lang="en-US" dirty="0">
                <a:latin typeface="Times New Roman" panose="02020603050405020304" pitchFamily="18" charset="0"/>
                <a:cs typeface="Times New Roman" panose="02020603050405020304" pitchFamily="18" charset="0"/>
              </a:rPr>
              <a:t> juga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saat</a:t>
            </a:r>
            <a:r>
              <a:rPr lang="en-US" dirty="0">
                <a:latin typeface="Times New Roman" panose="02020603050405020304" pitchFamily="18" charset="0"/>
                <a:cs typeface="Times New Roman" panose="02020603050405020304" pitchFamily="18" charset="0"/>
              </a:rPr>
              <a:t> di-destroy.  </a:t>
            </a:r>
            <a:r>
              <a:rPr lang="en-US" dirty="0" err="1">
                <a:latin typeface="Times New Roman" panose="02020603050405020304" pitchFamily="18" charset="0"/>
                <a:cs typeface="Times New Roman" panose="02020603050405020304" pitchFamily="18" charset="0"/>
              </a:rPr>
              <a:t>Tapi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jika</a:t>
            </a:r>
            <a:r>
              <a:rPr lang="en-US" dirty="0">
                <a:latin typeface="Times New Roman" panose="02020603050405020304" pitchFamily="18" charset="0"/>
                <a:cs typeface="Times New Roman" panose="02020603050405020304" pitchFamily="18" charset="0"/>
              </a:rPr>
              <a:t> activity </a:t>
            </a:r>
            <a:r>
              <a:rPr lang="en-US" dirty="0" err="1">
                <a:latin typeface="Times New Roman" panose="02020603050405020304" pitchFamily="18" charset="0"/>
                <a:cs typeface="Times New Roman" panose="02020603050405020304" pitchFamily="18" charset="0"/>
              </a:rPr>
              <a:t>sedang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berjalan</a:t>
            </a:r>
            <a:r>
              <a:rPr lang="en-US" dirty="0">
                <a:latin typeface="Times New Roman" panose="02020603050405020304" pitchFamily="18" charset="0"/>
                <a:cs typeface="Times New Roman" panose="02020603050405020304" pitchFamily="18" charset="0"/>
              </a:rPr>
              <a:t> fragment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diatur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bisa</a:t>
            </a:r>
            <a:r>
              <a:rPr lang="en-US" dirty="0">
                <a:latin typeface="Times New Roman" panose="02020603050405020304" pitchFamily="18" charset="0"/>
                <a:cs typeface="Times New Roman" panose="02020603050405020304" pitchFamily="18" charset="0"/>
              </a:rPr>
              <a:t> di-add, </a:t>
            </a:r>
            <a:r>
              <a:rPr lang="en-US" dirty="0" err="1">
                <a:latin typeface="Times New Roman" panose="02020603050405020304" pitchFamily="18" charset="0"/>
                <a:cs typeface="Times New Roman" panose="02020603050405020304" pitchFamily="18" charset="0"/>
              </a:rPr>
              <a:t>bisa</a:t>
            </a:r>
            <a:r>
              <a:rPr lang="en-US" dirty="0">
                <a:latin typeface="Times New Roman" panose="02020603050405020304" pitchFamily="18" charset="0"/>
                <a:cs typeface="Times New Roman" panose="02020603050405020304" pitchFamily="18" charset="0"/>
              </a:rPr>
              <a:t> di-remove).</a:t>
            </a:r>
            <a:r>
              <a:rPr lang="id-ID"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Kelemahan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penggabungan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XML </a:t>
            </a:r>
            <a:r>
              <a:rPr lang="en-US" dirty="0" err="1">
                <a:latin typeface="Times New Roman" panose="02020603050405020304" pitchFamily="18" charset="0"/>
                <a:cs typeface="Times New Roman" panose="02020603050405020304" pitchFamily="18" charset="0"/>
              </a:rPr>
              <a:t>adalah</a:t>
            </a:r>
            <a:r>
              <a:rPr lang="en-US" dirty="0">
                <a:latin typeface="Times New Roman" panose="02020603050405020304" pitchFamily="18" charset="0"/>
                <a:cs typeface="Times New Roman" panose="02020603050405020304" pitchFamily="18" charset="0"/>
              </a:rPr>
              <a:t> fragment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di add/delete/replace </a:t>
            </a:r>
            <a:r>
              <a:rPr lang="en-US" dirty="0" err="1">
                <a:latin typeface="Times New Roman" panose="02020603050405020304" pitchFamily="18" charset="0"/>
                <a:cs typeface="Times New Roman" panose="02020603050405020304" pitchFamily="18" charset="0"/>
              </a:rPr>
              <a:t>secara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dinamik.Untuk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menambah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menghapus</a:t>
            </a:r>
            <a:r>
              <a:rPr lang="en-US" dirty="0">
                <a:latin typeface="Times New Roman" panose="02020603050405020304" pitchFamily="18" charset="0"/>
                <a:cs typeface="Times New Roman" panose="02020603050405020304" pitchFamily="18" charset="0"/>
              </a:rPr>
              <a:t> fragment </a:t>
            </a:r>
            <a:r>
              <a:rPr lang="en-US" dirty="0" err="1">
                <a:latin typeface="Times New Roman" panose="02020603050405020304" pitchFamily="18" charset="0"/>
                <a:cs typeface="Times New Roman" panose="02020603050405020304" pitchFamily="18" charset="0"/>
              </a:rPr>
              <a:t>secara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dinamik</a:t>
            </a:r>
            <a:r>
              <a:rPr lang="en-US" dirty="0">
                <a:latin typeface="Times New Roman" panose="02020603050405020304" pitchFamily="18" charset="0"/>
                <a:cs typeface="Times New Roman" panose="02020603050405020304" pitchFamily="18" charset="0"/>
              </a:rPr>
              <a:t>, </a:t>
            </a:r>
            <a:r>
              <a:rPr lang="id-ID" dirty="0" smtClean="0">
                <a:latin typeface="Times New Roman" panose="02020603050405020304" pitchFamily="18" charset="0"/>
                <a:cs typeface="Times New Roman" panose="02020603050405020304" pitchFamily="18" charset="0"/>
              </a:rPr>
              <a:t>meng</a:t>
            </a:r>
            <a:r>
              <a:rPr lang="en-US" dirty="0" err="1" smtClean="0">
                <a:latin typeface="Times New Roman" panose="02020603050405020304" pitchFamily="18" charset="0"/>
                <a:cs typeface="Times New Roman" panose="02020603050405020304" pitchFamily="18" charset="0"/>
              </a:rPr>
              <a:t>gunakan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FragmentTransaction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Sedangkan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menyimpan</a:t>
            </a:r>
            <a:r>
              <a:rPr lang="en-US" dirty="0">
                <a:latin typeface="Times New Roman" panose="02020603050405020304" pitchFamily="18" charset="0"/>
                <a:cs typeface="Times New Roman" panose="02020603050405020304" pitchFamily="18" charset="0"/>
              </a:rPr>
              <a:t> history frame agar </a:t>
            </a:r>
            <a:r>
              <a:rPr lang="en-US" dirty="0" err="1">
                <a:latin typeface="Times New Roman" panose="02020603050405020304" pitchFamily="18" charset="0"/>
                <a:cs typeface="Times New Roman" panose="02020603050405020304" pitchFamily="18" charset="0"/>
              </a:rPr>
              <a:t>saat</a:t>
            </a:r>
            <a:r>
              <a:rPr lang="en-US" dirty="0">
                <a:latin typeface="Times New Roman" panose="02020603050405020304" pitchFamily="18" charset="0"/>
                <a:cs typeface="Times New Roman" panose="02020603050405020304" pitchFamily="18" charset="0"/>
              </a:rPr>
              <a:t> user </a:t>
            </a:r>
            <a:r>
              <a:rPr lang="en-US" dirty="0" err="1">
                <a:latin typeface="Times New Roman" panose="02020603050405020304" pitchFamily="18" charset="0"/>
                <a:cs typeface="Times New Roman" panose="02020603050405020304" pitchFamily="18" charset="0"/>
              </a:rPr>
              <a:t>menekan</a:t>
            </a:r>
            <a:r>
              <a:rPr lang="en-US" dirty="0">
                <a:latin typeface="Times New Roman" panose="02020603050405020304" pitchFamily="18" charset="0"/>
                <a:cs typeface="Times New Roman" panose="02020603050405020304" pitchFamily="18" charset="0"/>
              </a:rPr>
              <a:t> back </a:t>
            </a:r>
            <a:r>
              <a:rPr lang="en-US" dirty="0" err="1">
                <a:latin typeface="Times New Roman" panose="02020603050405020304" pitchFamily="18" charset="0"/>
                <a:cs typeface="Times New Roman" panose="02020603050405020304" pitchFamily="18" charset="0"/>
              </a:rPr>
              <a:t>kembali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fragment </a:t>
            </a:r>
            <a:r>
              <a:rPr lang="en-US" dirty="0" err="1">
                <a:latin typeface="Times New Roman" panose="02020603050405020304" pitchFamily="18" charset="0"/>
                <a:cs typeface="Times New Roman" panose="02020603050405020304" pitchFamily="18" charset="0"/>
              </a:rPr>
              <a:t>sebelumnya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gunakanlah</a:t>
            </a:r>
            <a:r>
              <a:rPr lang="en-US" dirty="0">
                <a:latin typeface="Times New Roman" panose="02020603050405020304" pitchFamily="18" charset="0"/>
                <a:cs typeface="Times New Roman" panose="02020603050405020304" pitchFamily="18" charset="0"/>
              </a:rPr>
              <a:t> method </a:t>
            </a:r>
            <a:r>
              <a:rPr lang="en-US" dirty="0" err="1">
                <a:latin typeface="Times New Roman" panose="02020603050405020304" pitchFamily="18" charset="0"/>
                <a:cs typeface="Times New Roman" panose="02020603050405020304" pitchFamily="18" charset="0"/>
              </a:rPr>
              <a:t>addToBackStack</a:t>
            </a:r>
            <a:r>
              <a:rPr lang="en-US" dirty="0">
                <a:latin typeface="Times New Roman" panose="02020603050405020304" pitchFamily="18" charset="0"/>
                <a:cs typeface="Times New Roman" panose="02020603050405020304" pitchFamily="18" charset="0"/>
              </a:rPr>
              <a:t>. </a:t>
            </a:r>
            <a:endParaRPr lang="id-ID" dirty="0">
              <a:latin typeface="Times New Roman" panose="02020603050405020304" pitchFamily="18" charset="0"/>
              <a:cs typeface="Times New Roman" panose="02020603050405020304" pitchFamily="18" charset="0"/>
            </a:endParaRPr>
          </a:p>
          <a:p>
            <a:endParaRPr lang="id-ID" dirty="0"/>
          </a:p>
        </p:txBody>
      </p:sp>
      <p:sp>
        <p:nvSpPr>
          <p:cNvPr id="4" name="Title 1"/>
          <p:cNvSpPr>
            <a:spLocks noGrp="1"/>
          </p:cNvSpPr>
          <p:nvPr>
            <p:ph type="title"/>
          </p:nvPr>
        </p:nvSpPr>
        <p:spPr>
          <a:xfrm>
            <a:off x="1226069" y="853274"/>
            <a:ext cx="3796692" cy="859617"/>
          </a:xfrm>
        </p:spPr>
        <p:txBody>
          <a:bodyPr>
            <a:normAutofit/>
          </a:bodyPr>
          <a:lstStyle/>
          <a:p>
            <a:r>
              <a:rPr lang="id-ID" sz="4000" dirty="0" smtClean="0">
                <a:latin typeface="Times New Roman" panose="02020603050405020304" pitchFamily="18" charset="0"/>
                <a:cs typeface="Times New Roman" panose="02020603050405020304" pitchFamily="18" charset="0"/>
              </a:rPr>
              <a:t>Manfaat....</a:t>
            </a:r>
            <a:endParaRPr lang="id-ID"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842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97279" y="1223492"/>
            <a:ext cx="7581794" cy="463640"/>
          </a:xfrm>
        </p:spPr>
        <p:txBody>
          <a:bodyPr>
            <a:noAutofit/>
          </a:bodyPr>
          <a:lstStyle/>
          <a:p>
            <a:r>
              <a:rPr lang="id-ID" sz="4000" dirty="0" smtClean="0">
                <a:latin typeface="Times New Roman" panose="02020603050405020304" pitchFamily="18" charset="0"/>
                <a:cs typeface="Times New Roman" panose="02020603050405020304" pitchFamily="18" charset="0"/>
              </a:rPr>
              <a:t>Poin penting android fragment...</a:t>
            </a:r>
            <a:endParaRPr lang="id-ID" sz="4000" dirty="0">
              <a:latin typeface="Times New Roman" panose="02020603050405020304" pitchFamily="18" charset="0"/>
              <a:cs typeface="Times New Roman" panose="02020603050405020304" pitchFamily="18" charset="0"/>
            </a:endParaRPr>
          </a:p>
        </p:txBody>
      </p:sp>
      <p:sp>
        <p:nvSpPr>
          <p:cNvPr id="8" name="Rectangle 4"/>
          <p:cNvSpPr>
            <a:spLocks noGrp="1" noChangeArrowheads="1"/>
          </p:cNvSpPr>
          <p:nvPr>
            <p:ph idx="1"/>
          </p:nvPr>
        </p:nvSpPr>
        <p:spPr bwMode="auto">
          <a:xfrm>
            <a:off x="1097279" y="1795653"/>
            <a:ext cx="10068704"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a:buFont typeface="+mj-lt"/>
              <a:buAutoNum type="arabicPeriod"/>
            </a:pPr>
            <a:r>
              <a:rPr lang="id-ID" dirty="0">
                <a:latin typeface="Times New Roman" panose="02020603050405020304" pitchFamily="18" charset="0"/>
                <a:cs typeface="Times New Roman" panose="02020603050405020304" pitchFamily="18" charset="0"/>
              </a:rPr>
              <a:t>Sebuah fragment memiliki layout sendiri dan lifecycle callback </a:t>
            </a:r>
            <a:r>
              <a:rPr lang="id-ID" dirty="0" smtClean="0">
                <a:latin typeface="Times New Roman" panose="02020603050405020304" pitchFamily="18" charset="0"/>
                <a:cs typeface="Times New Roman" panose="02020603050405020304" pitchFamily="18" charset="0"/>
              </a:rPr>
              <a:t>sendiri.</a:t>
            </a:r>
          </a:p>
          <a:p>
            <a:pPr marL="457200" lvl="0" indent="-457200">
              <a:buFont typeface="+mj-lt"/>
              <a:buAutoNum type="arabicPeriod"/>
            </a:pPr>
            <a:r>
              <a:rPr lang="id-ID" dirty="0" smtClean="0">
                <a:latin typeface="Times New Roman" panose="02020603050405020304" pitchFamily="18" charset="0"/>
                <a:cs typeface="Times New Roman" panose="02020603050405020304" pitchFamily="18" charset="0"/>
              </a:rPr>
              <a:t>Dapat </a:t>
            </a:r>
            <a:r>
              <a:rPr lang="id-ID" dirty="0">
                <a:latin typeface="Times New Roman" panose="02020603050405020304" pitchFamily="18" charset="0"/>
                <a:cs typeface="Times New Roman" panose="02020603050405020304" pitchFamily="18" charset="0"/>
              </a:rPr>
              <a:t>menambah atau mengurangi fragment dalam activity ketika activity tersebut sedang </a:t>
            </a:r>
            <a:r>
              <a:rPr lang="id-ID" dirty="0" smtClean="0">
                <a:latin typeface="Times New Roman" panose="02020603050405020304" pitchFamily="18" charset="0"/>
                <a:cs typeface="Times New Roman" panose="02020603050405020304" pitchFamily="18" charset="0"/>
              </a:rPr>
              <a:t>berjalan.</a:t>
            </a:r>
          </a:p>
          <a:p>
            <a:pPr marL="457200" lvl="0" indent="-457200">
              <a:buFont typeface="+mj-lt"/>
              <a:buAutoNum type="arabicPeriod"/>
            </a:pPr>
            <a:r>
              <a:rPr lang="id-ID" dirty="0" smtClean="0">
                <a:latin typeface="Times New Roman" panose="02020603050405020304" pitchFamily="18" charset="0"/>
                <a:cs typeface="Times New Roman" panose="02020603050405020304" pitchFamily="18" charset="0"/>
              </a:rPr>
              <a:t>Dapat </a:t>
            </a:r>
            <a:r>
              <a:rPr lang="id-ID" dirty="0">
                <a:latin typeface="Times New Roman" panose="02020603050405020304" pitchFamily="18" charset="0"/>
                <a:cs typeface="Times New Roman" panose="02020603050405020304" pitchFamily="18" charset="0"/>
              </a:rPr>
              <a:t>menggabungkan beberapa fragment dalam suatu activity tunggal untuk membangun UI </a:t>
            </a:r>
            <a:r>
              <a:rPr lang="id-ID" dirty="0" smtClean="0">
                <a:latin typeface="Times New Roman" panose="02020603050405020304" pitchFamily="18" charset="0"/>
                <a:cs typeface="Times New Roman" panose="02020603050405020304" pitchFamily="18" charset="0"/>
              </a:rPr>
              <a:t>multi-pane.</a:t>
            </a:r>
          </a:p>
          <a:p>
            <a:pPr marL="457200" lvl="0" indent="-457200">
              <a:buFont typeface="+mj-lt"/>
              <a:buAutoNum type="arabicPeriod"/>
            </a:pPr>
            <a:r>
              <a:rPr lang="id-ID" dirty="0" smtClean="0">
                <a:latin typeface="Times New Roman" panose="02020603050405020304" pitchFamily="18" charset="0"/>
                <a:cs typeface="Times New Roman" panose="02020603050405020304" pitchFamily="18" charset="0"/>
              </a:rPr>
              <a:t>Sebuah </a:t>
            </a:r>
            <a:r>
              <a:rPr lang="id-ID" dirty="0">
                <a:latin typeface="Times New Roman" panose="02020603050405020304" pitchFamily="18" charset="0"/>
                <a:cs typeface="Times New Roman" panose="02020603050405020304" pitchFamily="18" charset="0"/>
              </a:rPr>
              <a:t>fragment dapat digunakan dalam beberapa </a:t>
            </a:r>
            <a:r>
              <a:rPr lang="id-ID" dirty="0" smtClean="0">
                <a:latin typeface="Times New Roman" panose="02020603050405020304" pitchFamily="18" charset="0"/>
                <a:cs typeface="Times New Roman" panose="02020603050405020304" pitchFamily="18" charset="0"/>
              </a:rPr>
              <a:t>activity.</a:t>
            </a:r>
          </a:p>
          <a:p>
            <a:pPr marL="457200" lvl="0" indent="-457200">
              <a:buFont typeface="+mj-lt"/>
              <a:buAutoNum type="arabicPeriod"/>
            </a:pPr>
            <a:r>
              <a:rPr lang="id-ID" dirty="0" smtClean="0">
                <a:latin typeface="Times New Roman" panose="02020603050405020304" pitchFamily="18" charset="0"/>
                <a:cs typeface="Times New Roman" panose="02020603050405020304" pitchFamily="18" charset="0"/>
              </a:rPr>
              <a:t>Lifecycle </a:t>
            </a:r>
            <a:r>
              <a:rPr lang="id-ID" dirty="0">
                <a:latin typeface="Times New Roman" panose="02020603050405020304" pitchFamily="18" charset="0"/>
                <a:cs typeface="Times New Roman" panose="02020603050405020304" pitchFamily="18" charset="0"/>
              </a:rPr>
              <a:t>Fragment berkaitan erat dengan  activity lifecycle induk yang berarti ketika activity induk dihentikan sementara maka semua fragment yang tersedia pada activity tersebut juga </a:t>
            </a:r>
            <a:r>
              <a:rPr lang="id-ID" dirty="0" smtClean="0">
                <a:latin typeface="Times New Roman" panose="02020603050405020304" pitchFamily="18" charset="0"/>
                <a:cs typeface="Times New Roman" panose="02020603050405020304" pitchFamily="18" charset="0"/>
              </a:rPr>
              <a:t>dihentikan.</a:t>
            </a:r>
          </a:p>
          <a:p>
            <a:pPr marL="457200" lvl="0" indent="-457200">
              <a:buFont typeface="+mj-lt"/>
              <a:buAutoNum type="arabicPeriod"/>
            </a:pPr>
            <a:r>
              <a:rPr lang="id-ID" dirty="0" smtClean="0">
                <a:latin typeface="Times New Roman" panose="02020603050405020304" pitchFamily="18" charset="0"/>
                <a:cs typeface="Times New Roman" panose="02020603050405020304" pitchFamily="18" charset="0"/>
              </a:rPr>
              <a:t>Sebuah </a:t>
            </a:r>
            <a:r>
              <a:rPr lang="id-ID" dirty="0">
                <a:latin typeface="Times New Roman" panose="02020603050405020304" pitchFamily="18" charset="0"/>
                <a:cs typeface="Times New Roman" panose="02020603050405020304" pitchFamily="18" charset="0"/>
              </a:rPr>
              <a:t>fragment dapat menerapkan perilaku yang tidak memiliki komponen user </a:t>
            </a:r>
            <a:r>
              <a:rPr lang="id-ID" dirty="0" smtClean="0">
                <a:latin typeface="Times New Roman" panose="02020603050405020304" pitchFamily="18" charset="0"/>
                <a:cs typeface="Times New Roman" panose="02020603050405020304" pitchFamily="18" charset="0"/>
              </a:rPr>
              <a:t>interface.</a:t>
            </a:r>
          </a:p>
          <a:p>
            <a:pPr marL="457200" lvl="0" indent="-457200">
              <a:buFont typeface="+mj-lt"/>
              <a:buAutoNum type="arabicPeriod"/>
            </a:pPr>
            <a:r>
              <a:rPr lang="id-ID" dirty="0" smtClean="0">
                <a:latin typeface="Times New Roman" panose="02020603050405020304" pitchFamily="18" charset="0"/>
                <a:cs typeface="Times New Roman" panose="02020603050405020304" pitchFamily="18" charset="0"/>
              </a:rPr>
              <a:t>Fragment </a:t>
            </a:r>
            <a:r>
              <a:rPr lang="id-ID" dirty="0">
                <a:latin typeface="Times New Roman" panose="02020603050405020304" pitchFamily="18" charset="0"/>
                <a:cs typeface="Times New Roman" panose="02020603050405020304" pitchFamily="18" charset="0"/>
              </a:rPr>
              <a:t>ditambahkan ke dalam Android API dalam versi Honeycomb Android versi API 11.</a:t>
            </a:r>
          </a:p>
        </p:txBody>
      </p:sp>
    </p:spTree>
    <p:extLst>
      <p:ext uri="{BB962C8B-B14F-4D97-AF65-F5344CB8AC3E}">
        <p14:creationId xmlns:p14="http://schemas.microsoft.com/office/powerpoint/2010/main" val="2019802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idx="1"/>
          </p:nvPr>
        </p:nvSpPr>
        <p:spPr bwMode="auto">
          <a:xfrm>
            <a:off x="1097279" y="1903307"/>
            <a:ext cx="10068704" cy="304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algn="just">
              <a:buFont typeface="+mj-lt"/>
              <a:buAutoNum type="arabicPeriod" startAt="8"/>
            </a:pPr>
            <a:r>
              <a:rPr lang="id-ID" dirty="0" smtClean="0">
                <a:latin typeface="Times New Roman" panose="02020603050405020304" pitchFamily="18" charset="0"/>
                <a:cs typeface="Times New Roman" panose="02020603050405020304" pitchFamily="18" charset="0"/>
              </a:rPr>
              <a:t>Fragment </a:t>
            </a:r>
            <a:r>
              <a:rPr lang="id-ID" dirty="0">
                <a:latin typeface="Times New Roman" panose="02020603050405020304" pitchFamily="18" charset="0"/>
                <a:cs typeface="Times New Roman" panose="02020603050405020304" pitchFamily="18" charset="0"/>
              </a:rPr>
              <a:t>merupakan User Interface pada android, hampir sama seperti Activity, tapi bisa dibilang Fragment ini seperti panel. </a:t>
            </a:r>
            <a:r>
              <a:rPr lang="id-ID" dirty="0" smtClean="0">
                <a:latin typeface="Times New Roman" panose="02020603050405020304" pitchFamily="18" charset="0"/>
                <a:cs typeface="Times New Roman" panose="02020603050405020304" pitchFamily="18" charset="0"/>
              </a:rPr>
              <a:t>fragment </a:t>
            </a:r>
            <a:r>
              <a:rPr lang="id-ID" dirty="0">
                <a:latin typeface="Times New Roman" panose="02020603050405020304" pitchFamily="18" charset="0"/>
                <a:cs typeface="Times New Roman" panose="02020603050405020304" pitchFamily="18" charset="0"/>
              </a:rPr>
              <a:t>itu semacam Activity, kita bisa menggabungkan beberapa Fragment untuk dimasukkan ke Activity. Seperti Activity, Fragment juga memiliki siklus hidup sendiri, menerima event, dan bisa ditambahkan atau dihapus ketika Activity </a:t>
            </a:r>
            <a:r>
              <a:rPr lang="id-ID" dirty="0" smtClean="0">
                <a:latin typeface="Times New Roman" panose="02020603050405020304" pitchFamily="18" charset="0"/>
                <a:cs typeface="Times New Roman" panose="02020603050405020304" pitchFamily="18" charset="0"/>
              </a:rPr>
              <a:t>berjalan.</a:t>
            </a:r>
          </a:p>
          <a:p>
            <a:pPr marL="457200" lvl="0" indent="-457200" algn="just">
              <a:buFont typeface="+mj-lt"/>
              <a:buAutoNum type="arabicPeriod" startAt="8"/>
            </a:pPr>
            <a:r>
              <a:rPr lang="id-ID" dirty="0" smtClean="0">
                <a:latin typeface="Times New Roman" panose="02020603050405020304" pitchFamily="18" charset="0"/>
                <a:cs typeface="Times New Roman" panose="02020603050405020304" pitchFamily="18" charset="0"/>
              </a:rPr>
              <a:t>Fragment </a:t>
            </a:r>
            <a:r>
              <a:rPr lang="id-ID" dirty="0">
                <a:latin typeface="Times New Roman" panose="02020603050405020304" pitchFamily="18" charset="0"/>
                <a:cs typeface="Times New Roman" panose="02020603050405020304" pitchFamily="18" charset="0"/>
              </a:rPr>
              <a:t>harus ditanamkan ke Activity, dengan begitu artinya kondisi yang terjadi pada Activity secara otomatis mempengaruhi Fragment yang didalamnya. Semisal apabila Activity dalam kondisi pause, maka semua fragment yang didalamnya akan ikut berada pada kondisi pause. Fragment merupakan UI yang sangat dinamis, maksudnya, kita buat satu fragment, dapat kita gunakan </a:t>
            </a:r>
          </a:p>
        </p:txBody>
      </p:sp>
      <p:sp>
        <p:nvSpPr>
          <p:cNvPr id="4" name="Title 1"/>
          <p:cNvSpPr>
            <a:spLocks noGrp="1"/>
          </p:cNvSpPr>
          <p:nvPr>
            <p:ph type="title"/>
          </p:nvPr>
        </p:nvSpPr>
        <p:spPr>
          <a:xfrm>
            <a:off x="1097279" y="1223492"/>
            <a:ext cx="7581794" cy="463640"/>
          </a:xfrm>
        </p:spPr>
        <p:txBody>
          <a:bodyPr>
            <a:noAutofit/>
          </a:bodyPr>
          <a:lstStyle/>
          <a:p>
            <a:r>
              <a:rPr lang="id-ID" sz="4000" dirty="0" smtClean="0">
                <a:latin typeface="Times New Roman" panose="02020603050405020304" pitchFamily="18" charset="0"/>
                <a:cs typeface="Times New Roman" panose="02020603050405020304" pitchFamily="18" charset="0"/>
              </a:rPr>
              <a:t>Poin penting android fragment...</a:t>
            </a:r>
            <a:endParaRPr lang="id-ID"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6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idx="1"/>
          </p:nvPr>
        </p:nvSpPr>
        <p:spPr bwMode="auto">
          <a:xfrm>
            <a:off x="1097279" y="2099830"/>
            <a:ext cx="1006870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algn="just">
              <a:buFont typeface="+mj-lt"/>
              <a:buAutoNum type="arabicPeriod" startAt="10"/>
            </a:pPr>
            <a:r>
              <a:rPr lang="id-ID" dirty="0">
                <a:latin typeface="Times New Roman" panose="02020603050405020304" pitchFamily="18" charset="0"/>
                <a:cs typeface="Times New Roman" panose="02020603050405020304" pitchFamily="18" charset="0"/>
              </a:rPr>
              <a:t>Untuk menggunakan Fragment, memerlukan API level 11. Karena sebenernya Fragment ini dibuat untuk resolusi layar Android yang besar, contohnya seperti Tab dan yang lainnya. Dengan layar yang sangat </a:t>
            </a:r>
            <a:r>
              <a:rPr lang="id-ID" dirty="0" smtClean="0">
                <a:latin typeface="Times New Roman" panose="02020603050405020304" pitchFamily="18" charset="0"/>
                <a:cs typeface="Times New Roman" panose="02020603050405020304" pitchFamily="18" charset="0"/>
              </a:rPr>
              <a:t>besar. maka </a:t>
            </a:r>
            <a:r>
              <a:rPr lang="id-ID" dirty="0">
                <a:latin typeface="Times New Roman" panose="02020603050405020304" pitchFamily="18" charset="0"/>
                <a:cs typeface="Times New Roman" panose="02020603050405020304" pitchFamily="18" charset="0"/>
              </a:rPr>
              <a:t>dari itu dibuatlah Fragment untuk menampilkan beberapa UI dalam satu layar resolusi yang </a:t>
            </a:r>
            <a:r>
              <a:rPr lang="id-ID" dirty="0" smtClean="0">
                <a:latin typeface="Times New Roman" panose="02020603050405020304" pitchFamily="18" charset="0"/>
                <a:cs typeface="Times New Roman" panose="02020603050405020304" pitchFamily="18" charset="0"/>
              </a:rPr>
              <a:t>besar.</a:t>
            </a:r>
            <a:endParaRPr lang="id-ID" dirty="0" smtClean="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097279" y="1223492"/>
            <a:ext cx="7581794" cy="463640"/>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d-ID" sz="4000" dirty="0" smtClean="0">
                <a:latin typeface="Times New Roman" panose="02020603050405020304" pitchFamily="18" charset="0"/>
                <a:cs typeface="Times New Roman" panose="02020603050405020304" pitchFamily="18" charset="0"/>
              </a:rPr>
              <a:t>Poin penting android fragment...</a:t>
            </a:r>
            <a:endParaRPr lang="id-ID" sz="4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384146" y="3438659"/>
            <a:ext cx="184731" cy="369332"/>
          </a:xfrm>
          <a:prstGeom prst="rect">
            <a:avLst/>
          </a:prstGeom>
          <a:noFill/>
        </p:spPr>
        <p:txBody>
          <a:bodyPr wrap="none" rtlCol="0">
            <a:spAutoFit/>
          </a:bodyPr>
          <a:lstStyle/>
          <a:p>
            <a:endParaRPr lang="id-ID" dirty="0"/>
          </a:p>
        </p:txBody>
      </p:sp>
    </p:spTree>
    <p:extLst>
      <p:ext uri="{BB962C8B-B14F-4D97-AF65-F5344CB8AC3E}">
        <p14:creationId xmlns:p14="http://schemas.microsoft.com/office/powerpoint/2010/main" val="3129505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id-ID" dirty="0">
                <a:latin typeface="Times New Roman" panose="02020603050405020304" pitchFamily="18" charset="0"/>
                <a:cs typeface="Times New Roman" panose="02020603050405020304" pitchFamily="18" charset="0"/>
              </a:rPr>
              <a:t>Ilustrasi bagaimana Fragment membuat perbedaan pada multi-pane UI. Pada tampilan kiri (tablet), dua Fragment bisa dijadikan satu dalam satu layar, sementara pada handset yang ukuran layarnya lebih kecil, Fragment A dan B dapat dipisah.</a:t>
            </a:r>
          </a:p>
          <a:p>
            <a:pPr algn="just"/>
            <a:endParaRPr lang="id-ID" dirty="0">
              <a:latin typeface="Times New Roman" panose="02020603050405020304" pitchFamily="18" charset="0"/>
              <a:cs typeface="Times New Roman" panose="02020603050405020304" pitchFamily="18" charset="0"/>
            </a:endParaRPr>
          </a:p>
        </p:txBody>
      </p:sp>
      <p:pic>
        <p:nvPicPr>
          <p:cNvPr id="4" name="Picture 3" descr="http://developer.android.com/images/fundamentals/fragments.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368120" y="2911638"/>
            <a:ext cx="5788758" cy="2788704"/>
          </a:xfrm>
          <a:prstGeom prst="rect">
            <a:avLst/>
          </a:prstGeom>
          <a:noFill/>
          <a:ln>
            <a:solidFill>
              <a:schemeClr val="accent1"/>
            </a:solidFill>
          </a:ln>
        </p:spPr>
      </p:pic>
      <p:sp>
        <p:nvSpPr>
          <p:cNvPr id="5" name="Title 1"/>
          <p:cNvSpPr txBox="1">
            <a:spLocks/>
          </p:cNvSpPr>
          <p:nvPr/>
        </p:nvSpPr>
        <p:spPr>
          <a:xfrm>
            <a:off x="1097279" y="1223492"/>
            <a:ext cx="7581794" cy="463640"/>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d-ID" sz="4000" dirty="0" smtClean="0">
                <a:latin typeface="Times New Roman" panose="02020603050405020304" pitchFamily="18" charset="0"/>
                <a:cs typeface="Times New Roman" panose="02020603050405020304" pitchFamily="18" charset="0"/>
              </a:rPr>
              <a:t>Ilustrasi...</a:t>
            </a:r>
            <a:endParaRPr lang="id-ID"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991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97279" y="818054"/>
            <a:ext cx="6359589" cy="859617"/>
          </a:xfrm>
        </p:spPr>
        <p:txBody>
          <a:bodyPr>
            <a:normAutofit/>
          </a:bodyPr>
          <a:lstStyle/>
          <a:p>
            <a:r>
              <a:rPr lang="id-ID" sz="4000" dirty="0" smtClean="0">
                <a:latin typeface="Times New Roman" panose="02020603050405020304" pitchFamily="18" charset="0"/>
                <a:cs typeface="Times New Roman" panose="02020603050405020304" pitchFamily="18" charset="0"/>
              </a:rPr>
              <a:t>Membuat Fragments . . .</a:t>
            </a:r>
            <a:endParaRPr lang="id-ID" sz="4000" dirty="0">
              <a:latin typeface="Times New Roman" panose="02020603050405020304" pitchFamily="18" charset="0"/>
              <a:cs typeface="Times New Roman" panose="02020603050405020304" pitchFamily="18" charset="0"/>
            </a:endParaRPr>
          </a:p>
        </p:txBody>
      </p:sp>
      <p:sp>
        <p:nvSpPr>
          <p:cNvPr id="8" name="Rectangle 4"/>
          <p:cNvSpPr>
            <a:spLocks noGrp="1" noChangeArrowheads="1"/>
          </p:cNvSpPr>
          <p:nvPr>
            <p:ph idx="1"/>
          </p:nvPr>
        </p:nvSpPr>
        <p:spPr bwMode="auto">
          <a:xfrm>
            <a:off x="1097279" y="1677671"/>
            <a:ext cx="10068704" cy="472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id-ID" sz="1800" dirty="0">
                <a:latin typeface="Times New Roman" panose="02020603050405020304" pitchFamily="18" charset="0"/>
                <a:cs typeface="Times New Roman" panose="02020603050405020304" pitchFamily="18" charset="0"/>
              </a:rPr>
              <a:t>M</a:t>
            </a:r>
            <a:r>
              <a:rPr lang="id-ID" sz="1800" dirty="0" smtClean="0">
                <a:latin typeface="Times New Roman" panose="02020603050405020304" pitchFamily="18" charset="0"/>
                <a:cs typeface="Times New Roman" panose="02020603050405020304" pitchFamily="18" charset="0"/>
              </a:rPr>
              <a:t>etode </a:t>
            </a:r>
            <a:r>
              <a:rPr lang="id-ID" sz="1800" dirty="0">
                <a:latin typeface="Times New Roman" panose="02020603050405020304" pitchFamily="18" charset="0"/>
                <a:cs typeface="Times New Roman" panose="02020603050405020304" pitchFamily="18" charset="0"/>
              </a:rPr>
              <a:t>siklus </a:t>
            </a:r>
            <a:r>
              <a:rPr lang="id-ID" sz="1800" dirty="0" smtClean="0">
                <a:latin typeface="Times New Roman" panose="02020603050405020304" pitchFamily="18" charset="0"/>
                <a:cs typeface="Times New Roman" panose="02020603050405020304" pitchFamily="18" charset="0"/>
              </a:rPr>
              <a:t>implementasi </a:t>
            </a:r>
            <a:r>
              <a:rPr lang="id-ID" sz="1800" dirty="0">
                <a:latin typeface="Times New Roman" panose="02020603050405020304" pitchFamily="18" charset="0"/>
                <a:cs typeface="Times New Roman" panose="02020603050405020304" pitchFamily="18" charset="0"/>
              </a:rPr>
              <a:t>berikut: </a:t>
            </a:r>
          </a:p>
          <a:p>
            <a:pPr marL="342900" lvl="0" indent="-342900">
              <a:buFont typeface="+mj-lt"/>
              <a:buAutoNum type="arabicPeriod"/>
            </a:pPr>
            <a:r>
              <a:rPr lang="id-ID" sz="1800" dirty="0"/>
              <a:t>onCreate</a:t>
            </a:r>
            <a:r>
              <a:rPr lang="id-ID" sz="1800" dirty="0" smtClean="0"/>
              <a:t>() </a:t>
            </a:r>
            <a:r>
              <a:rPr lang="id-ID" sz="1800" dirty="0" smtClean="0">
                <a:sym typeface="Wingdings" panose="05000000000000000000" pitchFamily="2" charset="2"/>
              </a:rPr>
              <a:t> </a:t>
            </a:r>
            <a:r>
              <a:rPr lang="id-ID" sz="1800" dirty="0" smtClean="0"/>
              <a:t>Sistem </a:t>
            </a:r>
            <a:r>
              <a:rPr lang="id-ID" sz="1800" dirty="0"/>
              <a:t>memanggil metode ini pada saat membuat fragment. Dalam implementasinya, kita sebaiknya menginisialisasikan komponen penting dari fragment yang ingin kita jaga ketika fragment tersebut di pause, atau distop, kemudian di </a:t>
            </a:r>
            <a:r>
              <a:rPr lang="id-ID" sz="1800" dirty="0" smtClean="0"/>
              <a:t>resume.</a:t>
            </a:r>
          </a:p>
          <a:p>
            <a:pPr marL="342900" lvl="0" indent="-342900">
              <a:buFont typeface="+mj-lt"/>
              <a:buAutoNum type="arabicPeriod"/>
            </a:pPr>
            <a:r>
              <a:rPr lang="id-ID" sz="1800" dirty="0" smtClean="0"/>
              <a:t>onCreateView() </a:t>
            </a:r>
            <a:r>
              <a:rPr lang="id-ID" sz="1800" dirty="0" smtClean="0">
                <a:sym typeface="Wingdings" panose="05000000000000000000" pitchFamily="2" charset="2"/>
              </a:rPr>
              <a:t></a:t>
            </a:r>
            <a:r>
              <a:rPr lang="id-ID" sz="1800" dirty="0" smtClean="0"/>
              <a:t>Sistem </a:t>
            </a:r>
            <a:r>
              <a:rPr lang="id-ID" sz="1800" dirty="0"/>
              <a:t>memanggil metode ini ketika tiba saatnya bagi fragment untuk menggambar UI-nya untuk pertama kali. untuk menggambar sebuah UI fragment, kita harus me-return sebuah view dari metode ini yang menjadi "root" layout milik fragment. kita bisa return null jika fragment tidak menyediakan sebuah </a:t>
            </a:r>
            <a:r>
              <a:rPr lang="id-ID" sz="1800" dirty="0" smtClean="0"/>
              <a:t>UI.</a:t>
            </a:r>
          </a:p>
          <a:p>
            <a:pPr marL="342900" lvl="0" indent="-342900">
              <a:buFont typeface="+mj-lt"/>
              <a:buAutoNum type="arabicPeriod"/>
            </a:pPr>
            <a:r>
              <a:rPr lang="id-ID" sz="1800" dirty="0" smtClean="0"/>
              <a:t>onPause()</a:t>
            </a:r>
            <a:r>
              <a:rPr lang="id-ID" sz="1800" dirty="0" smtClean="0">
                <a:sym typeface="Wingdings" panose="05000000000000000000" pitchFamily="2" charset="2"/>
              </a:rPr>
              <a:t> </a:t>
            </a:r>
            <a:r>
              <a:rPr lang="id-ID" sz="1800" dirty="0" smtClean="0"/>
              <a:t>Sistem </a:t>
            </a:r>
            <a:r>
              <a:rPr lang="id-ID" sz="1800" dirty="0"/>
              <a:t>menamggil metode ini sebagai indikasi pertama bahwa user meninggalkan fragment (meskipun tidak selalu berarti bahwa fragment dihapus). Di sinilah biasanya dimana kita harus menyimpan perubahan yang ingin dijaga setelah sesi user yang sekarang (karena user mungkin tidak kembali).</a:t>
            </a:r>
          </a:p>
          <a:p>
            <a:r>
              <a:rPr lang="id-ID" sz="1800" dirty="0" smtClean="0">
                <a:latin typeface="Times New Roman" panose="02020603050405020304" pitchFamily="18" charset="0"/>
                <a:cs typeface="Times New Roman" panose="02020603050405020304" pitchFamily="18" charset="0"/>
              </a:rPr>
              <a:t>Sebagian </a:t>
            </a:r>
            <a:r>
              <a:rPr lang="id-ID" sz="1800" dirty="0">
                <a:latin typeface="Times New Roman" panose="02020603050405020304" pitchFamily="18" charset="0"/>
                <a:cs typeface="Times New Roman" panose="02020603050405020304" pitchFamily="18" charset="0"/>
              </a:rPr>
              <a:t>besar aplikasi menerapkan minimal tiga metode tersebut untuk setiap fragment, tapi ada beberapa metode callback lain yang sebaiknya kita gunakan untuk meng-handle tahapan-tahapan yang bervariasi dari siklus hidup fragment.</a:t>
            </a:r>
          </a:p>
        </p:txBody>
      </p:sp>
    </p:spTree>
    <p:extLst>
      <p:ext uri="{BB962C8B-B14F-4D97-AF65-F5344CB8AC3E}">
        <p14:creationId xmlns:p14="http://schemas.microsoft.com/office/powerpoint/2010/main" val="249048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00310" y="801758"/>
            <a:ext cx="6359589" cy="859617"/>
          </a:xfrm>
        </p:spPr>
        <p:txBody>
          <a:bodyPr>
            <a:normAutofit/>
          </a:bodyPr>
          <a:lstStyle/>
          <a:p>
            <a:r>
              <a:rPr lang="id-ID" sz="4000" dirty="0" smtClean="0">
                <a:latin typeface="Times New Roman" panose="02020603050405020304" pitchFamily="18" charset="0"/>
                <a:cs typeface="Times New Roman" panose="02020603050405020304" pitchFamily="18" charset="0"/>
              </a:rPr>
              <a:t>Membuat Fragments . . .</a:t>
            </a:r>
            <a:endParaRPr lang="id-ID" sz="4000" dirty="0">
              <a:latin typeface="Times New Roman" panose="02020603050405020304" pitchFamily="18" charset="0"/>
              <a:cs typeface="Times New Roman" panose="02020603050405020304" pitchFamily="18" charset="0"/>
            </a:endParaRPr>
          </a:p>
        </p:txBody>
      </p:sp>
      <p:sp>
        <p:nvSpPr>
          <p:cNvPr id="8" name="Rectangle 4"/>
          <p:cNvSpPr>
            <a:spLocks noGrp="1" noChangeArrowheads="1"/>
          </p:cNvSpPr>
          <p:nvPr>
            <p:ph idx="1"/>
          </p:nvPr>
        </p:nvSpPr>
        <p:spPr bwMode="auto">
          <a:xfrm>
            <a:off x="1097279" y="1926457"/>
            <a:ext cx="10068704"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id-ID" dirty="0" smtClean="0">
                <a:latin typeface="Times New Roman" panose="02020603050405020304" pitchFamily="18" charset="0"/>
                <a:cs typeface="Times New Roman" panose="02020603050405020304" pitchFamily="18" charset="0"/>
              </a:rPr>
              <a:t>Terdapat beberapa </a:t>
            </a:r>
            <a:r>
              <a:rPr lang="id-ID" dirty="0">
                <a:latin typeface="Times New Roman" panose="02020603050405020304" pitchFamily="18" charset="0"/>
                <a:cs typeface="Times New Roman" panose="02020603050405020304" pitchFamily="18" charset="0"/>
              </a:rPr>
              <a:t>subclass yang mungkin bisa </a:t>
            </a:r>
            <a:r>
              <a:rPr lang="id-ID" dirty="0" smtClean="0">
                <a:latin typeface="Times New Roman" panose="02020603050405020304" pitchFamily="18" charset="0"/>
                <a:cs typeface="Times New Roman" panose="02020603050405020304" pitchFamily="18" charset="0"/>
              </a:rPr>
              <a:t>diturunkan</a:t>
            </a:r>
            <a:r>
              <a:rPr lang="id-ID" dirty="0">
                <a:latin typeface="Times New Roman" panose="02020603050405020304" pitchFamily="18" charset="0"/>
                <a:cs typeface="Times New Roman" panose="02020603050405020304" pitchFamily="18" charset="0"/>
              </a:rPr>
              <a:t>, selain class dasar Fragment. </a:t>
            </a:r>
          </a:p>
          <a:p>
            <a:pPr marL="342900" lvl="0" indent="-342900" algn="just">
              <a:buFont typeface="+mj-lt"/>
              <a:buAutoNum type="arabicPeriod"/>
            </a:pPr>
            <a:r>
              <a:rPr lang="id-ID" dirty="0" smtClean="0">
                <a:latin typeface="Times New Roman" panose="02020603050405020304" pitchFamily="18" charset="0"/>
                <a:cs typeface="Times New Roman" panose="02020603050405020304" pitchFamily="18" charset="0"/>
              </a:rPr>
              <a:t>DialogFragment</a:t>
            </a:r>
            <a:r>
              <a:rPr lang="id-ID" dirty="0">
                <a:latin typeface="Times New Roman" panose="02020603050405020304" pitchFamily="18" charset="0"/>
                <a:cs typeface="Times New Roman" panose="02020603050405020304" pitchFamily="18" charset="0"/>
              </a:rPr>
              <a:t> </a:t>
            </a:r>
            <a:r>
              <a:rPr lang="id-ID" dirty="0" smtClean="0">
                <a:latin typeface="Times New Roman" panose="02020603050405020304" pitchFamily="18" charset="0"/>
                <a:cs typeface="Times New Roman" panose="02020603050405020304" pitchFamily="18" charset="0"/>
                <a:sym typeface="Wingdings" panose="05000000000000000000" pitchFamily="2" charset="2"/>
              </a:rPr>
              <a:t> </a:t>
            </a:r>
            <a:r>
              <a:rPr lang="id-ID" dirty="0" smtClean="0">
                <a:latin typeface="Times New Roman" panose="02020603050405020304" pitchFamily="18" charset="0"/>
                <a:cs typeface="Times New Roman" panose="02020603050405020304" pitchFamily="18" charset="0"/>
              </a:rPr>
              <a:t>Menampilkan </a:t>
            </a:r>
            <a:r>
              <a:rPr lang="id-ID" dirty="0">
                <a:latin typeface="Times New Roman" panose="02020603050405020304" pitchFamily="18" charset="0"/>
                <a:cs typeface="Times New Roman" panose="02020603050405020304" pitchFamily="18" charset="0"/>
              </a:rPr>
              <a:t>sebuah dialog mengapung. Menggunakan class ini untuk membuat sebuah dialog merupakan pilihan yang bagus untuk menggunakan metode bantuan dialog dalam class Activity, karena kita bisa menggabungkan sebuah fragment dialog ke dalam backstack fragment yang di-manage oleh activity, sehingga user bisa kembali ke fragment yang sudah </a:t>
            </a:r>
            <a:r>
              <a:rPr lang="id-ID" dirty="0" smtClean="0">
                <a:latin typeface="Times New Roman" panose="02020603050405020304" pitchFamily="18" charset="0"/>
                <a:cs typeface="Times New Roman" panose="02020603050405020304" pitchFamily="18" charset="0"/>
              </a:rPr>
              <a:t>ditinggalkan.</a:t>
            </a:r>
          </a:p>
          <a:p>
            <a:pPr marL="342900" lvl="0" indent="-342900" algn="just">
              <a:buFont typeface="+mj-lt"/>
              <a:buAutoNum type="arabicPeriod"/>
            </a:pPr>
            <a:r>
              <a:rPr lang="id-ID" dirty="0" smtClean="0">
                <a:latin typeface="Times New Roman" panose="02020603050405020304" pitchFamily="18" charset="0"/>
                <a:cs typeface="Times New Roman" panose="02020603050405020304" pitchFamily="18" charset="0"/>
              </a:rPr>
              <a:t>ListFragment</a:t>
            </a:r>
            <a:r>
              <a:rPr lang="id-ID" dirty="0">
                <a:latin typeface="Times New Roman" panose="02020603050405020304" pitchFamily="18" charset="0"/>
                <a:cs typeface="Times New Roman" panose="02020603050405020304" pitchFamily="18" charset="0"/>
              </a:rPr>
              <a:t> </a:t>
            </a:r>
            <a:r>
              <a:rPr lang="id-ID" dirty="0" smtClean="0">
                <a:latin typeface="Times New Roman" panose="02020603050405020304" pitchFamily="18" charset="0"/>
                <a:cs typeface="Times New Roman" panose="02020603050405020304" pitchFamily="18" charset="0"/>
                <a:sym typeface="Wingdings" panose="05000000000000000000" pitchFamily="2" charset="2"/>
              </a:rPr>
              <a:t> </a:t>
            </a:r>
            <a:r>
              <a:rPr lang="id-ID" dirty="0" smtClean="0">
                <a:latin typeface="Times New Roman" panose="02020603050405020304" pitchFamily="18" charset="0"/>
                <a:cs typeface="Times New Roman" panose="02020603050405020304" pitchFamily="18" charset="0"/>
              </a:rPr>
              <a:t>Menampilkan </a:t>
            </a:r>
            <a:r>
              <a:rPr lang="id-ID" dirty="0">
                <a:latin typeface="Times New Roman" panose="02020603050405020304" pitchFamily="18" charset="0"/>
                <a:cs typeface="Times New Roman" panose="02020603050405020304" pitchFamily="18" charset="0"/>
              </a:rPr>
              <a:t>sebuah daftar item yang di-manage oleh adapter (misalnya sebuah SimpleCursorAdapter), serupa dengan ListActivity. Class ini menyediakan beberapa metode untuk me-manage sebuah tampilan daftar, misalnya callback onListItemClick() untuk meng-handle event </a:t>
            </a:r>
            <a:r>
              <a:rPr lang="id-ID" dirty="0" smtClean="0">
                <a:latin typeface="Times New Roman" panose="02020603050405020304" pitchFamily="18" charset="0"/>
                <a:cs typeface="Times New Roman" panose="02020603050405020304" pitchFamily="18" charset="0"/>
              </a:rPr>
              <a:t>klik.</a:t>
            </a:r>
          </a:p>
          <a:p>
            <a:pPr marL="342900" lvl="0" indent="-342900" algn="just">
              <a:buFont typeface="+mj-lt"/>
              <a:buAutoNum type="arabicPeriod"/>
            </a:pPr>
            <a:r>
              <a:rPr lang="id-ID" dirty="0" smtClean="0">
                <a:latin typeface="Times New Roman" panose="02020603050405020304" pitchFamily="18" charset="0"/>
                <a:cs typeface="Times New Roman" panose="02020603050405020304" pitchFamily="18" charset="0"/>
              </a:rPr>
              <a:t>PreferenceFragment</a:t>
            </a:r>
            <a:r>
              <a:rPr lang="id-ID" dirty="0">
                <a:latin typeface="Times New Roman" panose="02020603050405020304" pitchFamily="18" charset="0"/>
                <a:cs typeface="Times New Roman" panose="02020603050405020304" pitchFamily="18" charset="0"/>
              </a:rPr>
              <a:t> </a:t>
            </a:r>
            <a:r>
              <a:rPr lang="id-ID" dirty="0" smtClean="0">
                <a:latin typeface="Times New Roman" panose="02020603050405020304" pitchFamily="18" charset="0"/>
                <a:cs typeface="Times New Roman" panose="02020603050405020304" pitchFamily="18" charset="0"/>
                <a:sym typeface="Wingdings" panose="05000000000000000000" pitchFamily="2" charset="2"/>
              </a:rPr>
              <a:t> </a:t>
            </a:r>
            <a:r>
              <a:rPr lang="id-ID" dirty="0" smtClean="0">
                <a:latin typeface="Times New Roman" panose="02020603050405020304" pitchFamily="18" charset="0"/>
                <a:cs typeface="Times New Roman" panose="02020603050405020304" pitchFamily="18" charset="0"/>
              </a:rPr>
              <a:t>Menampilkan </a:t>
            </a:r>
            <a:r>
              <a:rPr lang="id-ID" dirty="0">
                <a:latin typeface="Times New Roman" panose="02020603050405020304" pitchFamily="18" charset="0"/>
                <a:cs typeface="Times New Roman" panose="02020603050405020304" pitchFamily="18" charset="0"/>
              </a:rPr>
              <a:t>hierarki sebuah obyek Preference dalam bentuk daftar, serupa dengan PreferenceActivity. Class ini sangat bermanfaat ketika membuat sebuah activity "setting" untuk aplikasi kita.</a:t>
            </a:r>
          </a:p>
        </p:txBody>
      </p:sp>
    </p:spTree>
    <p:extLst>
      <p:ext uri="{BB962C8B-B14F-4D97-AF65-F5344CB8AC3E}">
        <p14:creationId xmlns:p14="http://schemas.microsoft.com/office/powerpoint/2010/main" val="9429924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171</TotalTime>
  <Words>850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Tahoma</vt:lpstr>
      <vt:lpstr>Times New Roman</vt:lpstr>
      <vt:lpstr>Wingdings</vt:lpstr>
      <vt:lpstr>Retrospect</vt:lpstr>
      <vt:lpstr>FRAGMENTS </vt:lpstr>
      <vt:lpstr>Fragments . . .</vt:lpstr>
      <vt:lpstr>Manfaat....</vt:lpstr>
      <vt:lpstr>Poin penting android fragment...</vt:lpstr>
      <vt:lpstr>Poin penting android fragment...</vt:lpstr>
      <vt:lpstr>PowerPoint Presentation</vt:lpstr>
      <vt:lpstr>PowerPoint Presentation</vt:lpstr>
      <vt:lpstr>Membuat Fragments . . .</vt:lpstr>
      <vt:lpstr>Membuat Fragments . . .</vt:lpstr>
      <vt:lpstr>TERIMA KASIH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FRAGMENTS </dc:title>
  <dc:creator>INDA PUJI LESTARI</dc:creator>
  <cp:lastModifiedBy>INDA PUJI LESTARI</cp:lastModifiedBy>
  <cp:revision>10</cp:revision>
  <dcterms:created xsi:type="dcterms:W3CDTF">2015-10-03T12:52:14Z</dcterms:created>
  <dcterms:modified xsi:type="dcterms:W3CDTF">2015-10-05T12:31:15Z</dcterms:modified>
</cp:coreProperties>
</file>