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2" r:id="rId7"/>
    <p:sldId id="260" r:id="rId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73A21A4C-8E23-4FE5-A0D2-FA659DCEDA8A}" type="datetimeFigureOut">
              <a:rPr lang="id-ID" smtClean="0"/>
              <a:t>23/11/2015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8161DAC-967B-4CD4-837F-7A8F0556B768}" type="slidenum">
              <a:rPr lang="id-ID" smtClean="0"/>
              <a:t>‹#›</a:t>
            </a:fld>
            <a:endParaRPr lang="id-ID"/>
          </a:p>
        </p:txBody>
      </p:sp>
    </p:spTree>
    <p:extLst>
      <p:ext uri="{BB962C8B-B14F-4D97-AF65-F5344CB8AC3E}">
        <p14:creationId xmlns:p14="http://schemas.microsoft.com/office/powerpoint/2010/main" val="404218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3A21A4C-8E23-4FE5-A0D2-FA659DCEDA8A}" type="datetimeFigureOut">
              <a:rPr lang="id-ID" smtClean="0"/>
              <a:t>23/11/2015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8161DAC-967B-4CD4-837F-7A8F0556B768}" type="slidenum">
              <a:rPr lang="id-ID" smtClean="0"/>
              <a:t>‹#›</a:t>
            </a:fld>
            <a:endParaRPr lang="id-ID"/>
          </a:p>
        </p:txBody>
      </p:sp>
    </p:spTree>
    <p:extLst>
      <p:ext uri="{BB962C8B-B14F-4D97-AF65-F5344CB8AC3E}">
        <p14:creationId xmlns:p14="http://schemas.microsoft.com/office/powerpoint/2010/main" val="359938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3A21A4C-8E23-4FE5-A0D2-FA659DCEDA8A}" type="datetimeFigureOut">
              <a:rPr lang="id-ID" smtClean="0"/>
              <a:t>23/11/2015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8161DAC-967B-4CD4-837F-7A8F0556B768}" type="slidenum">
              <a:rPr lang="id-ID" smtClean="0"/>
              <a:t>‹#›</a:t>
            </a:fld>
            <a:endParaRPr lang="id-ID"/>
          </a:p>
        </p:txBody>
      </p:sp>
    </p:spTree>
    <p:extLst>
      <p:ext uri="{BB962C8B-B14F-4D97-AF65-F5344CB8AC3E}">
        <p14:creationId xmlns:p14="http://schemas.microsoft.com/office/powerpoint/2010/main" val="44313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3A21A4C-8E23-4FE5-A0D2-FA659DCEDA8A}" type="datetimeFigureOut">
              <a:rPr lang="id-ID" smtClean="0"/>
              <a:t>23/11/2015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8161DAC-967B-4CD4-837F-7A8F0556B768}" type="slidenum">
              <a:rPr lang="id-ID" smtClean="0"/>
              <a:t>‹#›</a:t>
            </a:fld>
            <a:endParaRPr lang="id-ID"/>
          </a:p>
        </p:txBody>
      </p:sp>
    </p:spTree>
    <p:extLst>
      <p:ext uri="{BB962C8B-B14F-4D97-AF65-F5344CB8AC3E}">
        <p14:creationId xmlns:p14="http://schemas.microsoft.com/office/powerpoint/2010/main" val="3299040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A21A4C-8E23-4FE5-A0D2-FA659DCEDA8A}" type="datetimeFigureOut">
              <a:rPr lang="id-ID" smtClean="0"/>
              <a:t>23/11/2015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8161DAC-967B-4CD4-837F-7A8F0556B768}" type="slidenum">
              <a:rPr lang="id-ID" smtClean="0"/>
              <a:t>‹#›</a:t>
            </a:fld>
            <a:endParaRPr lang="id-ID"/>
          </a:p>
        </p:txBody>
      </p:sp>
    </p:spTree>
    <p:extLst>
      <p:ext uri="{BB962C8B-B14F-4D97-AF65-F5344CB8AC3E}">
        <p14:creationId xmlns:p14="http://schemas.microsoft.com/office/powerpoint/2010/main" val="25766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73A21A4C-8E23-4FE5-A0D2-FA659DCEDA8A}" type="datetimeFigureOut">
              <a:rPr lang="id-ID" smtClean="0"/>
              <a:t>23/11/2015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8161DAC-967B-4CD4-837F-7A8F0556B768}" type="slidenum">
              <a:rPr lang="id-ID" smtClean="0"/>
              <a:t>‹#›</a:t>
            </a:fld>
            <a:endParaRPr lang="id-ID"/>
          </a:p>
        </p:txBody>
      </p:sp>
    </p:spTree>
    <p:extLst>
      <p:ext uri="{BB962C8B-B14F-4D97-AF65-F5344CB8AC3E}">
        <p14:creationId xmlns:p14="http://schemas.microsoft.com/office/powerpoint/2010/main" val="1293845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73A21A4C-8E23-4FE5-A0D2-FA659DCEDA8A}" type="datetimeFigureOut">
              <a:rPr lang="id-ID" smtClean="0"/>
              <a:t>23/11/2015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8161DAC-967B-4CD4-837F-7A8F0556B768}" type="slidenum">
              <a:rPr lang="id-ID" smtClean="0"/>
              <a:t>‹#›</a:t>
            </a:fld>
            <a:endParaRPr lang="id-ID"/>
          </a:p>
        </p:txBody>
      </p:sp>
    </p:spTree>
    <p:extLst>
      <p:ext uri="{BB962C8B-B14F-4D97-AF65-F5344CB8AC3E}">
        <p14:creationId xmlns:p14="http://schemas.microsoft.com/office/powerpoint/2010/main" val="1559882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73A21A4C-8E23-4FE5-A0D2-FA659DCEDA8A}" type="datetimeFigureOut">
              <a:rPr lang="id-ID" smtClean="0"/>
              <a:t>23/11/2015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8161DAC-967B-4CD4-837F-7A8F0556B768}" type="slidenum">
              <a:rPr lang="id-ID" smtClean="0"/>
              <a:t>‹#›</a:t>
            </a:fld>
            <a:endParaRPr lang="id-ID"/>
          </a:p>
        </p:txBody>
      </p:sp>
    </p:spTree>
    <p:extLst>
      <p:ext uri="{BB962C8B-B14F-4D97-AF65-F5344CB8AC3E}">
        <p14:creationId xmlns:p14="http://schemas.microsoft.com/office/powerpoint/2010/main" val="55998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21A4C-8E23-4FE5-A0D2-FA659DCEDA8A}" type="datetimeFigureOut">
              <a:rPr lang="id-ID" smtClean="0"/>
              <a:t>23/11/2015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8161DAC-967B-4CD4-837F-7A8F0556B768}" type="slidenum">
              <a:rPr lang="id-ID" smtClean="0"/>
              <a:t>‹#›</a:t>
            </a:fld>
            <a:endParaRPr lang="id-ID"/>
          </a:p>
        </p:txBody>
      </p:sp>
    </p:spTree>
    <p:extLst>
      <p:ext uri="{BB962C8B-B14F-4D97-AF65-F5344CB8AC3E}">
        <p14:creationId xmlns:p14="http://schemas.microsoft.com/office/powerpoint/2010/main" val="382168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A21A4C-8E23-4FE5-A0D2-FA659DCEDA8A}" type="datetimeFigureOut">
              <a:rPr lang="id-ID" smtClean="0"/>
              <a:t>23/11/2015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8161DAC-967B-4CD4-837F-7A8F0556B768}" type="slidenum">
              <a:rPr lang="id-ID" smtClean="0"/>
              <a:t>‹#›</a:t>
            </a:fld>
            <a:endParaRPr lang="id-ID"/>
          </a:p>
        </p:txBody>
      </p:sp>
    </p:spTree>
    <p:extLst>
      <p:ext uri="{BB962C8B-B14F-4D97-AF65-F5344CB8AC3E}">
        <p14:creationId xmlns:p14="http://schemas.microsoft.com/office/powerpoint/2010/main" val="169986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A21A4C-8E23-4FE5-A0D2-FA659DCEDA8A}" type="datetimeFigureOut">
              <a:rPr lang="id-ID" smtClean="0"/>
              <a:t>23/11/2015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8161DAC-967B-4CD4-837F-7A8F0556B768}" type="slidenum">
              <a:rPr lang="id-ID" smtClean="0"/>
              <a:t>‹#›</a:t>
            </a:fld>
            <a:endParaRPr lang="id-ID"/>
          </a:p>
        </p:txBody>
      </p:sp>
    </p:spTree>
    <p:extLst>
      <p:ext uri="{BB962C8B-B14F-4D97-AF65-F5344CB8AC3E}">
        <p14:creationId xmlns:p14="http://schemas.microsoft.com/office/powerpoint/2010/main" val="77170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21A4C-8E23-4FE5-A0D2-FA659DCEDA8A}" type="datetimeFigureOut">
              <a:rPr lang="id-ID" smtClean="0"/>
              <a:t>23/11/2015</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1DAC-967B-4CD4-837F-7A8F0556B768}" type="slidenum">
              <a:rPr lang="id-ID" smtClean="0"/>
              <a:t>‹#›</a:t>
            </a:fld>
            <a:endParaRPr lang="id-ID"/>
          </a:p>
        </p:txBody>
      </p:sp>
    </p:spTree>
    <p:extLst>
      <p:ext uri="{BB962C8B-B14F-4D97-AF65-F5344CB8AC3E}">
        <p14:creationId xmlns:p14="http://schemas.microsoft.com/office/powerpoint/2010/main" val="2142433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55692"/>
            <a:ext cx="9144000" cy="1363260"/>
          </a:xfrm>
        </p:spPr>
        <p:txBody>
          <a:bodyPr/>
          <a:lstStyle/>
          <a:p>
            <a:r>
              <a:rPr lang="id-ID" b="1" dirty="0" smtClean="0"/>
              <a:t> ANDROID DATABASE</a:t>
            </a:r>
            <a:endParaRPr lang="id-ID" b="1" dirty="0"/>
          </a:p>
        </p:txBody>
      </p:sp>
      <p:sp>
        <p:nvSpPr>
          <p:cNvPr id="3" name="Subtitle 2"/>
          <p:cNvSpPr>
            <a:spLocks noGrp="1"/>
          </p:cNvSpPr>
          <p:nvPr>
            <p:ph type="subTitle" idx="1"/>
          </p:nvPr>
        </p:nvSpPr>
        <p:spPr>
          <a:xfrm>
            <a:off x="1524000" y="2395469"/>
            <a:ext cx="9144000" cy="3606085"/>
          </a:xfrm>
        </p:spPr>
        <p:txBody>
          <a:bodyPr/>
          <a:lstStyle/>
          <a:p>
            <a:r>
              <a:rPr lang="id-ID" b="1" dirty="0" smtClean="0"/>
              <a:t>Kelompok 9</a:t>
            </a:r>
          </a:p>
          <a:p>
            <a:endParaRPr lang="id-ID" dirty="0"/>
          </a:p>
          <a:p>
            <a:r>
              <a:rPr lang="id-ID" dirty="0" smtClean="0"/>
              <a:t>Nathania Ernes</a:t>
            </a:r>
            <a:r>
              <a:rPr lang="en-GB" dirty="0" err="1" smtClean="0"/>
              <a:t>tinawati</a:t>
            </a:r>
            <a:r>
              <a:rPr lang="id-ID" dirty="0" smtClean="0"/>
              <a:t>	( M31131</a:t>
            </a:r>
            <a:r>
              <a:rPr lang="en-GB" dirty="0" smtClean="0"/>
              <a:t>08</a:t>
            </a:r>
            <a:r>
              <a:rPr lang="id-ID" dirty="0" smtClean="0"/>
              <a:t> )</a:t>
            </a:r>
          </a:p>
          <a:p>
            <a:r>
              <a:rPr lang="id-ID" dirty="0" smtClean="0"/>
              <a:t>Puri </a:t>
            </a:r>
            <a:r>
              <a:rPr lang="id-ID" dirty="0" smtClean="0"/>
              <a:t>Kusuma</a:t>
            </a:r>
            <a:r>
              <a:rPr lang="en-GB" dirty="0" smtClean="0"/>
              <a:t> </a:t>
            </a:r>
            <a:r>
              <a:rPr lang="en-GB" dirty="0" err="1" smtClean="0"/>
              <a:t>Wardani</a:t>
            </a:r>
            <a:r>
              <a:rPr lang="en-GB" dirty="0" smtClean="0"/>
              <a:t> 	</a:t>
            </a:r>
            <a:r>
              <a:rPr lang="en-GB" dirty="0"/>
              <a:t>	</a:t>
            </a:r>
            <a:r>
              <a:rPr lang="id-ID" dirty="0" smtClean="0"/>
              <a:t>( M31131</a:t>
            </a:r>
            <a:r>
              <a:rPr lang="en-GB" dirty="0" smtClean="0"/>
              <a:t>14</a:t>
            </a:r>
            <a:r>
              <a:rPr lang="id-ID" dirty="0" smtClean="0"/>
              <a:t> </a:t>
            </a:r>
            <a:r>
              <a:rPr lang="id-ID" dirty="0" smtClean="0"/>
              <a:t>)</a:t>
            </a:r>
          </a:p>
          <a:p>
            <a:r>
              <a:rPr lang="id-ID" dirty="0" smtClean="0"/>
              <a:t>Siti Mahmudah	</a:t>
            </a:r>
            <a:r>
              <a:rPr lang="en-GB" dirty="0" smtClean="0"/>
              <a:t>	</a:t>
            </a:r>
            <a:r>
              <a:rPr lang="id-ID" dirty="0" smtClean="0"/>
              <a:t>( </a:t>
            </a:r>
            <a:r>
              <a:rPr lang="id-ID" dirty="0" smtClean="0"/>
              <a:t>M3113135 )</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5833" y="3569619"/>
            <a:ext cx="3464333" cy="3604105"/>
          </a:xfrm>
          <a:prstGeom prst="rect">
            <a:avLst/>
          </a:prstGeom>
        </p:spPr>
      </p:pic>
    </p:spTree>
    <p:extLst>
      <p:ext uri="{BB962C8B-B14F-4D97-AF65-F5344CB8AC3E}">
        <p14:creationId xmlns:p14="http://schemas.microsoft.com/office/powerpoint/2010/main" val="3913987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9478"/>
            <a:ext cx="9144000" cy="1234471"/>
          </a:xfrm>
        </p:spPr>
        <p:txBody>
          <a:bodyPr>
            <a:normAutofit/>
          </a:bodyPr>
          <a:lstStyle/>
          <a:p>
            <a:r>
              <a:rPr lang="id-ID" sz="3600" b="1" dirty="0" smtClean="0">
                <a:latin typeface="Times New Roman" panose="02020603050405020304" pitchFamily="18" charset="0"/>
                <a:cs typeface="Times New Roman" panose="02020603050405020304" pitchFamily="18" charset="0"/>
              </a:rPr>
              <a:t>Pengertian Android </a:t>
            </a:r>
            <a:r>
              <a:rPr lang="id-ID" sz="3600" b="1" dirty="0">
                <a:latin typeface="Times New Roman" panose="02020603050405020304" pitchFamily="18" charset="0"/>
                <a:cs typeface="Times New Roman" panose="02020603050405020304" pitchFamily="18" charset="0"/>
              </a:rPr>
              <a:t>D</a:t>
            </a:r>
            <a:r>
              <a:rPr lang="id-ID" sz="3600" b="1" dirty="0" smtClean="0">
                <a:latin typeface="Times New Roman" panose="02020603050405020304" pitchFamily="18" charset="0"/>
                <a:cs typeface="Times New Roman" panose="02020603050405020304" pitchFamily="18" charset="0"/>
              </a:rPr>
              <a:t>atabase</a:t>
            </a:r>
            <a:endParaRPr lang="id-ID"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824753"/>
            <a:ext cx="9144000" cy="4357106"/>
          </a:xfrm>
        </p:spPr>
        <p:txBody>
          <a:bodyPr>
            <a:normAutofit fontScale="85000" lnSpcReduction="10000"/>
          </a:bodyPr>
          <a:lstStyle/>
          <a:p>
            <a:pPr algn="l">
              <a:lnSpc>
                <a:spcPct val="150000"/>
              </a:lnSpc>
            </a:pPr>
            <a:r>
              <a:rPr lang="id-ID" dirty="0" smtClean="0">
                <a:latin typeface="Times New Roman" panose="02020603050405020304" pitchFamily="18" charset="0"/>
                <a:cs typeface="Times New Roman" panose="02020603050405020304" pitchFamily="18" charset="0"/>
              </a:rPr>
              <a:t>Android database adalah </a:t>
            </a:r>
            <a:r>
              <a:rPr lang="id-ID" dirty="0">
                <a:latin typeface="Times New Roman" panose="02020603050405020304" pitchFamily="18" charset="0"/>
                <a:cs typeface="Times New Roman" panose="02020603050405020304" pitchFamily="18" charset="0"/>
              </a:rPr>
              <a:t>adalah kumpulan data yang disimpan secara sistematis di dalam </a:t>
            </a:r>
            <a:r>
              <a:rPr lang="id-ID" dirty="0" smtClean="0">
                <a:latin typeface="Times New Roman" panose="02020603050405020304" pitchFamily="18" charset="0"/>
                <a:cs typeface="Times New Roman" panose="02020603050405020304" pitchFamily="18" charset="0"/>
              </a:rPr>
              <a:t>android </a:t>
            </a:r>
            <a:r>
              <a:rPr lang="id-ID" dirty="0">
                <a:latin typeface="Times New Roman" panose="02020603050405020304" pitchFamily="18" charset="0"/>
                <a:cs typeface="Times New Roman" panose="02020603050405020304" pitchFamily="18" charset="0"/>
              </a:rPr>
              <a:t>yang dapat diolah atau dimanipulasi menggunakan perangkat lunak (program aplikasi) untuk menghasilkan informasi</a:t>
            </a:r>
            <a:r>
              <a:rPr lang="id-ID" dirty="0" smtClean="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algn="l">
              <a:lnSpc>
                <a:spcPct val="150000"/>
              </a:lnSpc>
            </a:pPr>
            <a:r>
              <a:rPr lang="id-ID" dirty="0" smtClean="0">
                <a:latin typeface="Times New Roman" panose="02020603050405020304" pitchFamily="18" charset="0"/>
                <a:cs typeface="Times New Roman" panose="02020603050405020304" pitchFamily="18" charset="0"/>
              </a:rPr>
              <a:t>Android </a:t>
            </a:r>
            <a:r>
              <a:rPr lang="id-ID" dirty="0">
                <a:latin typeface="Times New Roman" panose="02020603050405020304" pitchFamily="18" charset="0"/>
                <a:cs typeface="Times New Roman" panose="02020603050405020304" pitchFamily="18" charset="0"/>
              </a:rPr>
              <a:t>sudah menyediakan sebuah database yang secara default sudah ada di dalam library Android, yaitu SQLite. </a:t>
            </a:r>
            <a:endParaRPr lang="en-GB" dirty="0" smtClean="0">
              <a:latin typeface="Times New Roman" panose="02020603050405020304" pitchFamily="18" charset="0"/>
              <a:cs typeface="Times New Roman" panose="02020603050405020304" pitchFamily="18" charset="0"/>
            </a:endParaRPr>
          </a:p>
          <a:p>
            <a:pPr algn="l">
              <a:lnSpc>
                <a:spcPct val="150000"/>
              </a:lnSpc>
            </a:pPr>
            <a:r>
              <a:rPr lang="id-ID" dirty="0" smtClean="0">
                <a:latin typeface="Times New Roman" panose="02020603050405020304" pitchFamily="18" charset="0"/>
                <a:cs typeface="Times New Roman" panose="02020603050405020304" pitchFamily="18" charset="0"/>
              </a:rPr>
              <a:t>Untuk </a:t>
            </a:r>
            <a:r>
              <a:rPr lang="id-ID" dirty="0">
                <a:latin typeface="Times New Roman" panose="02020603050405020304" pitchFamily="18" charset="0"/>
                <a:cs typeface="Times New Roman" panose="02020603050405020304" pitchFamily="18" charset="0"/>
              </a:rPr>
              <a:t>keperluan operasi database pada smartphone atau tablet Android, SQLite sangat mendukung karena ukurannya yang ringan, </a:t>
            </a:r>
            <a:r>
              <a:rPr lang="id-ID" dirty="0" smtClean="0">
                <a:latin typeface="Times New Roman" panose="02020603050405020304" pitchFamily="18" charset="0"/>
                <a:cs typeface="Times New Roman" panose="02020603050405020304" pitchFamily="18" charset="0"/>
              </a:rPr>
              <a:t>cepat dan </a:t>
            </a:r>
            <a:r>
              <a:rPr lang="id-ID" dirty="0">
                <a:latin typeface="Times New Roman" panose="02020603050405020304" pitchFamily="18" charset="0"/>
                <a:cs typeface="Times New Roman" panose="02020603050405020304" pitchFamily="18" charset="0"/>
              </a:rPr>
              <a:t>kecil dalam hal sumber daya.</a:t>
            </a:r>
            <a:br>
              <a:rPr lang="id-ID" dirty="0">
                <a:latin typeface="Times New Roman" panose="02020603050405020304" pitchFamily="18" charset="0"/>
                <a:cs typeface="Times New Roman" panose="02020603050405020304" pitchFamily="18" charset="0"/>
              </a:rPr>
            </a:br>
            <a:r>
              <a:rPr lang="id-ID" dirty="0"/>
              <a:t/>
            </a:r>
            <a:br>
              <a:rPr lang="id-ID" dirty="0"/>
            </a:br>
            <a:endParaRPr lang="id-ID" dirty="0"/>
          </a:p>
        </p:txBody>
      </p:sp>
    </p:spTree>
    <p:extLst>
      <p:ext uri="{BB962C8B-B14F-4D97-AF65-F5344CB8AC3E}">
        <p14:creationId xmlns:p14="http://schemas.microsoft.com/office/powerpoint/2010/main" val="212982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5515" y="323873"/>
            <a:ext cx="9144000" cy="1092803"/>
          </a:xfrm>
        </p:spPr>
        <p:txBody>
          <a:bodyPr>
            <a:normAutofit/>
          </a:bodyPr>
          <a:lstStyle/>
          <a:p>
            <a:r>
              <a:rPr lang="id-ID" sz="4000" b="1" dirty="0" smtClean="0">
                <a:latin typeface="Times New Roman" panose="02020603050405020304" pitchFamily="18" charset="0"/>
                <a:cs typeface="Times New Roman" panose="02020603050405020304" pitchFamily="18" charset="0"/>
              </a:rPr>
              <a:t>SQLite</a:t>
            </a:r>
            <a:endParaRPr lang="id-ID"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30310" y="1609859"/>
            <a:ext cx="9968248" cy="4662151"/>
          </a:xfrm>
        </p:spPr>
        <p:txBody>
          <a:bodyPr>
            <a:normAutofit fontScale="85000" lnSpcReduction="10000"/>
          </a:bodyPr>
          <a:lstStyle/>
          <a:p>
            <a:pPr algn="just">
              <a:lnSpc>
                <a:spcPct val="150000"/>
              </a:lnSpc>
            </a:pPr>
            <a:r>
              <a:rPr lang="id-ID" dirty="0">
                <a:latin typeface="Times New Roman" panose="02020603050405020304" pitchFamily="18" charset="0"/>
                <a:cs typeface="Times New Roman" panose="02020603050405020304" pitchFamily="18" charset="0"/>
              </a:rPr>
              <a:t>SQLite itu merupakan sebuah Database yang bersifat </a:t>
            </a:r>
            <a:r>
              <a:rPr lang="id-ID" dirty="0" smtClean="0">
                <a:latin typeface="Times New Roman" panose="02020603050405020304" pitchFamily="18" charset="0"/>
                <a:cs typeface="Times New Roman" panose="02020603050405020304" pitchFamily="18" charset="0"/>
              </a:rPr>
              <a:t>ACID-compliant </a:t>
            </a:r>
            <a:r>
              <a:rPr lang="id-ID" dirty="0">
                <a:latin typeface="Times New Roman" panose="02020603050405020304" pitchFamily="18" charset="0"/>
                <a:cs typeface="Times New Roman" panose="02020603050405020304" pitchFamily="18" charset="0"/>
              </a:rPr>
              <a:t>dan </a:t>
            </a:r>
            <a:r>
              <a:rPr lang="id-ID" dirty="0" smtClean="0">
                <a:latin typeface="Times New Roman" panose="02020603050405020304" pitchFamily="18" charset="0"/>
                <a:cs typeface="Times New Roman" panose="02020603050405020304" pitchFamily="18" charset="0"/>
              </a:rPr>
              <a:t>memiliki ukuran </a:t>
            </a:r>
            <a:r>
              <a:rPr lang="id-ID" dirty="0">
                <a:latin typeface="Times New Roman" panose="02020603050405020304" pitchFamily="18" charset="0"/>
                <a:cs typeface="Times New Roman" panose="02020603050405020304" pitchFamily="18" charset="0"/>
              </a:rPr>
              <a:t>pustaka kode yang relatif kecil, ditulis dalam </a:t>
            </a:r>
            <a:r>
              <a:rPr lang="id-ID" dirty="0" smtClean="0">
                <a:latin typeface="Times New Roman" panose="02020603050405020304" pitchFamily="18" charset="0"/>
                <a:cs typeface="Times New Roman" panose="02020603050405020304" pitchFamily="18" charset="0"/>
              </a:rPr>
              <a:t>bahasa C.</a:t>
            </a:r>
            <a:endParaRPr lang="en-GB" dirty="0" smtClean="0">
              <a:latin typeface="Times New Roman" panose="02020603050405020304" pitchFamily="18" charset="0"/>
              <a:cs typeface="Times New Roman" panose="02020603050405020304" pitchFamily="18" charset="0"/>
            </a:endParaRPr>
          </a:p>
          <a:p>
            <a:pPr algn="just">
              <a:lnSpc>
                <a:spcPct val="150000"/>
              </a:lnSpc>
            </a:pPr>
            <a:r>
              <a:rPr lang="id-ID" dirty="0" smtClean="0">
                <a:latin typeface="Times New Roman" panose="02020603050405020304" pitchFamily="18" charset="0"/>
                <a:cs typeface="Times New Roman" panose="02020603050405020304" pitchFamily="18" charset="0"/>
              </a:rPr>
              <a:t> </a:t>
            </a:r>
            <a:r>
              <a:rPr lang="id-ID" dirty="0">
                <a:latin typeface="Times New Roman" panose="02020603050405020304" pitchFamily="18" charset="0"/>
                <a:cs typeface="Times New Roman" panose="02020603050405020304" pitchFamily="18" charset="0"/>
              </a:rPr>
              <a:t>SQLite merupakan proyek yang bersifat </a:t>
            </a:r>
            <a:r>
              <a:rPr lang="id-ID" dirty="0" smtClean="0">
                <a:latin typeface="Times New Roman" panose="02020603050405020304" pitchFamily="18" charset="0"/>
                <a:cs typeface="Times New Roman" panose="02020603050405020304" pitchFamily="18" charset="0"/>
              </a:rPr>
              <a:t>public domain</a:t>
            </a:r>
            <a:r>
              <a:rPr lang="id-ID" dirty="0">
                <a:latin typeface="Times New Roman" panose="02020603050405020304" pitchFamily="18" charset="0"/>
                <a:cs typeface="Times New Roman" panose="02020603050405020304" pitchFamily="18" charset="0"/>
              </a:rPr>
              <a:t> yang dikerjakan oleh </a:t>
            </a:r>
            <a:r>
              <a:rPr lang="id-ID" dirty="0" smtClean="0">
                <a:latin typeface="Times New Roman" panose="02020603050405020304" pitchFamily="18" charset="0"/>
                <a:cs typeface="Times New Roman" panose="02020603050405020304" pitchFamily="18" charset="0"/>
              </a:rPr>
              <a:t>D. Richard Hipp. SQLite </a:t>
            </a:r>
            <a:r>
              <a:rPr lang="id-ID" dirty="0">
                <a:latin typeface="Times New Roman" panose="02020603050405020304" pitchFamily="18" charset="0"/>
                <a:cs typeface="Times New Roman" panose="02020603050405020304" pitchFamily="18" charset="0"/>
              </a:rPr>
              <a:t>secara default sudah ada di dalam library </a:t>
            </a:r>
            <a:r>
              <a:rPr lang="id-ID" dirty="0" smtClean="0">
                <a:latin typeface="Times New Roman" panose="02020603050405020304" pitchFamily="18" charset="0"/>
                <a:cs typeface="Times New Roman" panose="02020603050405020304" pitchFamily="18" charset="0"/>
              </a:rPr>
              <a:t>Android.</a:t>
            </a:r>
            <a:r>
              <a:rPr lang="id-ID"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algn="just">
              <a:lnSpc>
                <a:spcPct val="150000"/>
              </a:lnSpc>
            </a:pPr>
            <a:r>
              <a:rPr lang="id-ID" dirty="0" smtClean="0">
                <a:latin typeface="Times New Roman" panose="02020603050405020304" pitchFamily="18" charset="0"/>
                <a:cs typeface="Times New Roman" panose="02020603050405020304" pitchFamily="18" charset="0"/>
              </a:rPr>
              <a:t>Karena </a:t>
            </a:r>
            <a:r>
              <a:rPr lang="id-ID" dirty="0">
                <a:latin typeface="Times New Roman" panose="02020603050405020304" pitchFamily="18" charset="0"/>
                <a:cs typeface="Times New Roman" panose="02020603050405020304" pitchFamily="18" charset="0"/>
              </a:rPr>
              <a:t>sifatnya sebagai embedded database, SQLite tidak memiliki server namun bentuknya adalah library yang akan dipanggil saat program dijalankan. Perintah-perintah SQL-nya juga sangat serupa seperti yang biasa digunakan yaitu SELECT, INSERT, UPDATE, </a:t>
            </a:r>
            <a:r>
              <a:rPr lang="id-ID" dirty="0" smtClean="0">
                <a:latin typeface="Times New Roman" panose="02020603050405020304" pitchFamily="18" charset="0"/>
                <a:cs typeface="Times New Roman" panose="02020603050405020304" pitchFamily="18" charset="0"/>
              </a:rPr>
              <a:t>DELETE.</a:t>
            </a:r>
            <a:r>
              <a:rPr lang="id-ID" dirty="0">
                <a:latin typeface="Times New Roman" panose="02020603050405020304" pitchFamily="18" charset="0"/>
                <a:cs typeface="Times New Roman" panose="02020603050405020304" pitchFamily="18" charset="0"/>
              </a:rPr>
              <a:t/>
            </a:r>
            <a:br>
              <a:rPr lang="id-ID" dirty="0">
                <a:latin typeface="Times New Roman" panose="02020603050405020304" pitchFamily="18" charset="0"/>
                <a:cs typeface="Times New Roman" panose="02020603050405020304" pitchFamily="18" charset="0"/>
              </a:rPr>
            </a:br>
            <a:r>
              <a:rPr lang="id-ID" dirty="0"/>
              <a:t/>
            </a:r>
            <a:br>
              <a:rPr lang="id-ID" dirty="0"/>
            </a:br>
            <a:endParaRPr lang="id-ID" dirty="0"/>
          </a:p>
        </p:txBody>
      </p:sp>
    </p:spTree>
    <p:extLst>
      <p:ext uri="{BB962C8B-B14F-4D97-AF65-F5344CB8AC3E}">
        <p14:creationId xmlns:p14="http://schemas.microsoft.com/office/powerpoint/2010/main" val="3118405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SQLite </a:t>
            </a:r>
            <a:r>
              <a:rPr lang="en-GB" dirty="0" err="1"/>
              <a:t>adalah</a:t>
            </a:r>
            <a:r>
              <a:rPr lang="en-GB" dirty="0"/>
              <a:t> </a:t>
            </a:r>
            <a:r>
              <a:rPr lang="en-GB" dirty="0" err="1"/>
              <a:t>produk</a:t>
            </a:r>
            <a:r>
              <a:rPr lang="en-GB" dirty="0"/>
              <a:t> public domain. </a:t>
            </a:r>
            <a:r>
              <a:rPr lang="en-GB" dirty="0" err="1"/>
              <a:t>Artinya</a:t>
            </a:r>
            <a:r>
              <a:rPr lang="en-GB" dirty="0"/>
              <a:t> </a:t>
            </a:r>
            <a:r>
              <a:rPr lang="en-GB" dirty="0" err="1"/>
              <a:t>tidak</a:t>
            </a:r>
            <a:r>
              <a:rPr lang="en-GB" dirty="0"/>
              <a:t> </a:t>
            </a:r>
            <a:r>
              <a:rPr lang="en-GB" dirty="0" err="1"/>
              <a:t>punya</a:t>
            </a:r>
            <a:r>
              <a:rPr lang="en-GB" dirty="0"/>
              <a:t> </a:t>
            </a:r>
            <a:r>
              <a:rPr lang="en-GB" dirty="0" err="1"/>
              <a:t>lisensi</a:t>
            </a:r>
            <a:r>
              <a:rPr lang="en-GB" dirty="0"/>
              <a:t>, </a:t>
            </a:r>
            <a:r>
              <a:rPr lang="en-GB" dirty="0" err="1"/>
              <a:t>anda</a:t>
            </a:r>
            <a:r>
              <a:rPr lang="en-GB" dirty="0"/>
              <a:t> </a:t>
            </a:r>
            <a:r>
              <a:rPr lang="en-GB" dirty="0" err="1"/>
              <a:t>boleh</a:t>
            </a:r>
            <a:r>
              <a:rPr lang="en-GB" dirty="0"/>
              <a:t> </a:t>
            </a:r>
            <a:r>
              <a:rPr lang="en-GB" dirty="0" err="1" smtClean="0"/>
              <a:t>mengambil</a:t>
            </a:r>
            <a:r>
              <a:rPr lang="en-GB" dirty="0" smtClean="0"/>
              <a:t> </a:t>
            </a:r>
            <a:r>
              <a:rPr lang="en-GB" dirty="0"/>
              <a:t>binary </a:t>
            </a:r>
            <a:r>
              <a:rPr lang="en-GB" dirty="0" err="1"/>
              <a:t>atau</a:t>
            </a:r>
            <a:r>
              <a:rPr lang="en-GB" dirty="0"/>
              <a:t> source </a:t>
            </a:r>
            <a:r>
              <a:rPr lang="en-GB" dirty="0" err="1"/>
              <a:t>codenya</a:t>
            </a:r>
            <a:r>
              <a:rPr lang="en-GB" dirty="0"/>
              <a:t> </a:t>
            </a:r>
            <a:r>
              <a:rPr lang="en-GB" dirty="0" err="1"/>
              <a:t>secara</a:t>
            </a:r>
            <a:r>
              <a:rPr lang="en-GB" dirty="0"/>
              <a:t> free / </a:t>
            </a:r>
            <a:r>
              <a:rPr lang="en-GB" dirty="0" smtClean="0"/>
              <a:t>GRATIS</a:t>
            </a:r>
          </a:p>
          <a:p>
            <a:r>
              <a:rPr lang="en-GB" b="1" dirty="0" err="1"/>
              <a:t>Tipe</a:t>
            </a:r>
            <a:r>
              <a:rPr lang="en-GB" b="1" dirty="0"/>
              <a:t> data yang </a:t>
            </a:r>
            <a:r>
              <a:rPr lang="en-GB" b="1" dirty="0" err="1"/>
              <a:t>didukung</a:t>
            </a:r>
            <a:r>
              <a:rPr lang="en-GB" b="1" dirty="0"/>
              <a:t> di SQLite :</a:t>
            </a:r>
            <a:r>
              <a:rPr lang="en-GB" dirty="0"/>
              <a:t> </a:t>
            </a:r>
            <a:br>
              <a:rPr lang="en-GB" dirty="0"/>
            </a:br>
            <a:r>
              <a:rPr lang="en-GB" dirty="0" smtClean="0"/>
              <a:t>	Numeric </a:t>
            </a:r>
            <a:r>
              <a:rPr lang="en-GB" dirty="0"/>
              <a:t>( </a:t>
            </a:r>
            <a:r>
              <a:rPr lang="en-GB" b="1" dirty="0"/>
              <a:t>integer</a:t>
            </a:r>
            <a:r>
              <a:rPr lang="en-GB" dirty="0"/>
              <a:t> , </a:t>
            </a:r>
            <a:r>
              <a:rPr lang="en-GB" b="1" dirty="0"/>
              <a:t>float </a:t>
            </a:r>
            <a:r>
              <a:rPr lang="en-GB" dirty="0"/>
              <a:t>, </a:t>
            </a:r>
            <a:r>
              <a:rPr lang="en-GB" b="1" dirty="0"/>
              <a:t>double</a:t>
            </a:r>
            <a:r>
              <a:rPr lang="en-GB" dirty="0"/>
              <a:t>), </a:t>
            </a:r>
          </a:p>
          <a:p>
            <a:pPr marL="0" indent="0">
              <a:buNone/>
            </a:pPr>
            <a:r>
              <a:rPr lang="en-GB" dirty="0" smtClean="0"/>
              <a:t>	Text </a:t>
            </a:r>
            <a:r>
              <a:rPr lang="en-GB" dirty="0"/>
              <a:t>( </a:t>
            </a:r>
            <a:r>
              <a:rPr lang="en-GB" b="1" dirty="0"/>
              <a:t>Char </a:t>
            </a:r>
            <a:r>
              <a:rPr lang="en-GB" dirty="0"/>
              <a:t>, </a:t>
            </a:r>
            <a:r>
              <a:rPr lang="en-GB" b="1" dirty="0" err="1"/>
              <a:t>varchar</a:t>
            </a:r>
            <a:r>
              <a:rPr lang="en-GB" b="1" dirty="0"/>
              <a:t> </a:t>
            </a:r>
            <a:r>
              <a:rPr lang="en-GB" dirty="0"/>
              <a:t>, </a:t>
            </a:r>
            <a:r>
              <a:rPr lang="en-GB" b="1" dirty="0"/>
              <a:t>text </a:t>
            </a:r>
            <a:r>
              <a:rPr lang="en-GB" dirty="0"/>
              <a:t>)</a:t>
            </a:r>
          </a:p>
          <a:p>
            <a:pPr marL="0" indent="0">
              <a:buNone/>
            </a:pPr>
            <a:r>
              <a:rPr lang="en-GB" dirty="0" smtClean="0"/>
              <a:t>	DATETIME</a:t>
            </a:r>
            <a:endParaRPr lang="en-GB" dirty="0"/>
          </a:p>
          <a:p>
            <a:pPr marL="0" indent="0">
              <a:buNone/>
            </a:pPr>
            <a:r>
              <a:rPr lang="en-GB" dirty="0" smtClean="0"/>
              <a:t>	</a:t>
            </a:r>
            <a:r>
              <a:rPr lang="en-GB" dirty="0"/>
              <a:t> BLOB.</a:t>
            </a:r>
          </a:p>
          <a:p>
            <a:endParaRPr lang="en-GB" dirty="0"/>
          </a:p>
        </p:txBody>
      </p:sp>
    </p:spTree>
    <p:extLst>
      <p:ext uri="{BB962C8B-B14F-4D97-AF65-F5344CB8AC3E}">
        <p14:creationId xmlns:p14="http://schemas.microsoft.com/office/powerpoint/2010/main" val="90246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836" y="321973"/>
            <a:ext cx="10515600" cy="5821250"/>
          </a:xfrm>
        </p:spPr>
        <p:txBody>
          <a:bodyPr>
            <a:normAutofit fontScale="90000"/>
          </a:bodyPr>
          <a:lstStyle/>
          <a:p>
            <a:pPr>
              <a:lnSpc>
                <a:spcPct val="150000"/>
              </a:lnSpc>
            </a:pPr>
            <a:r>
              <a:rPr lang="id-ID" sz="2400" dirty="0">
                <a:latin typeface="Times New Roman" panose="02020603050405020304" pitchFamily="18" charset="0"/>
                <a:cs typeface="Times New Roman" panose="02020603050405020304" pitchFamily="18" charset="0"/>
              </a:rPr>
              <a:t>Untuk mulai mengembangkan aplikasi Android menggunakan SQLite, </a:t>
            </a:r>
            <a:r>
              <a:rPr lang="id-ID" sz="2400" dirty="0" smtClean="0">
                <a:latin typeface="Times New Roman" panose="02020603050405020304" pitchFamily="18" charset="0"/>
                <a:cs typeface="Times New Roman" panose="02020603050405020304" pitchFamily="18" charset="0"/>
              </a:rPr>
              <a:t>tidak ada instalasi tambahan yang perlu dilakukan karena library SQLite sudah ada di dalam framework Android. Database SQLite diaktifkan di dalam program dengan cara meng-import library SQLite pada program header, seperti di bawah ini</a:t>
            </a:r>
            <a:br>
              <a:rPr lang="id-ID" sz="2400" dirty="0" smtClean="0">
                <a:latin typeface="Times New Roman" panose="02020603050405020304" pitchFamily="18" charset="0"/>
                <a:cs typeface="Times New Roman" panose="02020603050405020304" pitchFamily="18" charset="0"/>
              </a:rPr>
            </a:br>
            <a:r>
              <a:rPr lang="id-ID" sz="2400" dirty="0">
                <a:latin typeface="Times New Roman" panose="02020603050405020304" pitchFamily="18" charset="0"/>
                <a:cs typeface="Times New Roman" panose="02020603050405020304" pitchFamily="18" charset="0"/>
              </a:rPr>
              <a:t/>
            </a:r>
            <a:br>
              <a:rPr lang="id-ID" sz="2400" dirty="0">
                <a:latin typeface="Times New Roman" panose="02020603050405020304" pitchFamily="18" charset="0"/>
                <a:cs typeface="Times New Roman" panose="02020603050405020304" pitchFamily="18" charset="0"/>
              </a:rPr>
            </a:br>
            <a:r>
              <a:rPr lang="id-ID" sz="2400" dirty="0" smtClean="0">
                <a:latin typeface="Times New Roman" panose="02020603050405020304" pitchFamily="18" charset="0"/>
                <a:cs typeface="Times New Roman" panose="02020603050405020304" pitchFamily="18" charset="0"/>
              </a:rPr>
              <a:t/>
            </a:r>
            <a:br>
              <a:rPr lang="id-ID" sz="2400" dirty="0" smtClean="0">
                <a:latin typeface="Times New Roman" panose="02020603050405020304" pitchFamily="18" charset="0"/>
                <a:cs typeface="Times New Roman" panose="02020603050405020304" pitchFamily="18" charset="0"/>
              </a:rPr>
            </a:br>
            <a:r>
              <a:rPr lang="id-ID" sz="1200" dirty="0" smtClean="0">
                <a:latin typeface="Times New Roman" panose="02020603050405020304" pitchFamily="18" charset="0"/>
                <a:cs typeface="Times New Roman" panose="02020603050405020304" pitchFamily="18" charset="0"/>
              </a:rPr>
              <a:t/>
            </a:r>
            <a:br>
              <a:rPr lang="id-ID" sz="1200" dirty="0" smtClean="0">
                <a:latin typeface="Times New Roman" panose="02020603050405020304" pitchFamily="18" charset="0"/>
                <a:cs typeface="Times New Roman" panose="02020603050405020304" pitchFamily="18" charset="0"/>
              </a:rPr>
            </a:br>
            <a:r>
              <a:rPr lang="id-ID" sz="2400" dirty="0" smtClean="0">
                <a:latin typeface="Times New Roman" panose="02020603050405020304" pitchFamily="18" charset="0"/>
                <a:cs typeface="Times New Roman" panose="02020603050405020304" pitchFamily="18" charset="0"/>
              </a:rPr>
              <a:t>Database akan dibuat pada saat aplikasi itu dijalankan pertama kali, yaitu program akan memeriksa apakah database ditemukan. Jika database tidak ditemukan maka serangkaian perintah SQL akan menjalankan perintah CREATE yang akan membentuk file database diikuti dengan table-table di dalamnya.</a:t>
            </a:r>
            <a:endParaRPr lang="id-ID" sz="1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679621" y="2705097"/>
            <a:ext cx="8910029" cy="1305423"/>
          </a:xfrm>
          <a:prstGeom prst="rect">
            <a:avLst/>
          </a:prstGeom>
        </p:spPr>
      </p:pic>
    </p:spTree>
    <p:extLst>
      <p:ext uri="{BB962C8B-B14F-4D97-AF65-F5344CB8AC3E}">
        <p14:creationId xmlns:p14="http://schemas.microsoft.com/office/powerpoint/2010/main" val="644102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contoh</a:t>
            </a:r>
            <a:endParaRPr lang="en-GB" dirty="0"/>
          </a:p>
        </p:txBody>
      </p:sp>
      <p:sp>
        <p:nvSpPr>
          <p:cNvPr id="3" name="Rectangle 2"/>
          <p:cNvSpPr/>
          <p:nvPr/>
        </p:nvSpPr>
        <p:spPr>
          <a:xfrm>
            <a:off x="900752" y="2690336"/>
            <a:ext cx="10440538" cy="923330"/>
          </a:xfrm>
          <a:prstGeom prst="rect">
            <a:avLst/>
          </a:prstGeom>
        </p:spPr>
        <p:txBody>
          <a:bodyPr wrap="square">
            <a:spAutoFit/>
          </a:bodyPr>
          <a:lstStyle/>
          <a:p>
            <a:r>
              <a:rPr lang="en-GB" dirty="0"/>
              <a:t>PHP, Firefox, Chrome, iPhone </a:t>
            </a:r>
            <a:r>
              <a:rPr lang="en-GB" dirty="0" err="1"/>
              <a:t>dan</a:t>
            </a:r>
            <a:r>
              <a:rPr lang="en-GB" dirty="0"/>
              <a:t> Android </a:t>
            </a:r>
            <a:r>
              <a:rPr lang="en-GB" dirty="0" err="1"/>
              <a:t>adalah</a:t>
            </a:r>
            <a:r>
              <a:rPr lang="en-GB" dirty="0"/>
              <a:t> </a:t>
            </a:r>
            <a:r>
              <a:rPr lang="en-GB" dirty="0" err="1"/>
              <a:t>contoh</a:t>
            </a:r>
            <a:r>
              <a:rPr lang="en-GB" dirty="0"/>
              <a:t> </a:t>
            </a:r>
            <a:r>
              <a:rPr lang="en-GB" dirty="0" err="1"/>
              <a:t>produk</a:t>
            </a:r>
            <a:r>
              <a:rPr lang="en-GB" dirty="0"/>
              <a:t> yang </a:t>
            </a:r>
            <a:r>
              <a:rPr lang="en-GB" dirty="0" err="1"/>
              <a:t>menggunakan</a:t>
            </a:r>
            <a:r>
              <a:rPr lang="en-GB" dirty="0"/>
              <a:t> </a:t>
            </a:r>
            <a:r>
              <a:rPr lang="en-GB" dirty="0" err="1"/>
              <a:t>SQlite</a:t>
            </a:r>
            <a:r>
              <a:rPr lang="en-GB" dirty="0"/>
              <a:t>. di Browser </a:t>
            </a:r>
            <a:r>
              <a:rPr lang="en-GB" dirty="0" err="1"/>
              <a:t>firefox</a:t>
            </a:r>
            <a:r>
              <a:rPr lang="en-GB" dirty="0"/>
              <a:t>, </a:t>
            </a:r>
            <a:r>
              <a:rPr lang="en-GB" dirty="0" err="1"/>
              <a:t>Sqlite</a:t>
            </a:r>
            <a:r>
              <a:rPr lang="en-GB" dirty="0"/>
              <a:t> </a:t>
            </a:r>
            <a:r>
              <a:rPr lang="en-GB" dirty="0" err="1"/>
              <a:t>dipakai</a:t>
            </a:r>
            <a:r>
              <a:rPr lang="en-GB" dirty="0"/>
              <a:t> </a:t>
            </a:r>
            <a:r>
              <a:rPr lang="en-GB" dirty="0" err="1"/>
              <a:t>untuk</a:t>
            </a:r>
            <a:r>
              <a:rPr lang="en-GB" dirty="0"/>
              <a:t> </a:t>
            </a:r>
            <a:r>
              <a:rPr lang="en-GB" dirty="0" err="1"/>
              <a:t>menyimpan</a:t>
            </a:r>
            <a:r>
              <a:rPr lang="en-GB" dirty="0"/>
              <a:t> </a:t>
            </a:r>
            <a:r>
              <a:rPr lang="en-GB" dirty="0" err="1"/>
              <a:t>konfigurasi</a:t>
            </a:r>
            <a:r>
              <a:rPr lang="en-GB" dirty="0"/>
              <a:t>, bookmark </a:t>
            </a:r>
            <a:r>
              <a:rPr lang="en-GB" dirty="0" err="1"/>
              <a:t>dan</a:t>
            </a:r>
            <a:r>
              <a:rPr lang="en-GB" dirty="0"/>
              <a:t> history website </a:t>
            </a:r>
            <a:r>
              <a:rPr lang="en-GB" dirty="0" err="1"/>
              <a:t>sedangkan</a:t>
            </a:r>
            <a:r>
              <a:rPr lang="en-GB" dirty="0"/>
              <a:t> di smartphone android, SQLite </a:t>
            </a:r>
            <a:r>
              <a:rPr lang="en-GB" dirty="0" err="1"/>
              <a:t>dipakai</a:t>
            </a:r>
            <a:r>
              <a:rPr lang="en-GB" dirty="0"/>
              <a:t> </a:t>
            </a:r>
            <a:r>
              <a:rPr lang="en-GB" dirty="0" err="1"/>
              <a:t>untuk</a:t>
            </a:r>
            <a:r>
              <a:rPr lang="en-GB" dirty="0"/>
              <a:t> </a:t>
            </a:r>
            <a:r>
              <a:rPr lang="en-GB" dirty="0" err="1"/>
              <a:t>menyimpan</a:t>
            </a:r>
            <a:r>
              <a:rPr lang="en-GB" dirty="0"/>
              <a:t> contact.</a:t>
            </a:r>
          </a:p>
        </p:txBody>
      </p:sp>
    </p:spTree>
    <p:extLst>
      <p:ext uri="{BB962C8B-B14F-4D97-AF65-F5344CB8AC3E}">
        <p14:creationId xmlns:p14="http://schemas.microsoft.com/office/powerpoint/2010/main" val="52705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3056" y="531272"/>
            <a:ext cx="9144000" cy="723330"/>
          </a:xfrm>
        </p:spPr>
        <p:txBody>
          <a:bodyPr>
            <a:normAutofit/>
          </a:bodyPr>
          <a:lstStyle/>
          <a:p>
            <a:r>
              <a:rPr lang="id-ID" sz="3200" b="1" dirty="0" smtClean="0">
                <a:latin typeface="Times New Roman" panose="02020603050405020304" pitchFamily="18" charset="0"/>
                <a:cs typeface="Times New Roman" panose="02020603050405020304" pitchFamily="18" charset="0"/>
              </a:rPr>
              <a:t>Contoh Aplikasi</a:t>
            </a:r>
            <a:endParaRPr lang="id-ID"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0501" y="1648678"/>
            <a:ext cx="11095630" cy="4752121"/>
          </a:xfrm>
        </p:spPr>
        <p:txBody>
          <a:bodyPr/>
          <a:lstStyle/>
          <a:p>
            <a:pPr algn="l"/>
            <a:r>
              <a:rPr lang="id-ID" dirty="0" smtClean="0"/>
              <a:t>	Kamus			Notes</a:t>
            </a:r>
            <a:r>
              <a:rPr lang="id-ID" dirty="0"/>
              <a:t>	</a:t>
            </a:r>
            <a:r>
              <a:rPr lang="id-ID" dirty="0" smtClean="0"/>
              <a:t>		  Kontak telepon	WhatsApp</a:t>
            </a:r>
          </a:p>
          <a:p>
            <a:pPr algn="l"/>
            <a:endParaRPr lang="id-ID" dirty="0"/>
          </a:p>
          <a:p>
            <a:pPr algn="l"/>
            <a:endParaRPr lang="id-ID" dirty="0" smtClean="0"/>
          </a:p>
          <a:p>
            <a:pPr algn="l"/>
            <a:endParaRPr lang="id-ID" dirty="0"/>
          </a:p>
          <a:p>
            <a:pPr algn="l"/>
            <a:endParaRPr lang="id-ID" dirty="0" smtClean="0"/>
          </a:p>
          <a:p>
            <a:pPr algn="l"/>
            <a:endParaRPr lang="id-ID" dirty="0"/>
          </a:p>
          <a:p>
            <a:pPr algn="l"/>
            <a:endParaRPr lang="id-ID" dirty="0" smtClean="0"/>
          </a:p>
        </p:txBody>
      </p:sp>
      <p:pic>
        <p:nvPicPr>
          <p:cNvPr id="4" name="Picture 3"/>
          <p:cNvPicPr>
            <a:picLocks noChangeAspect="1"/>
          </p:cNvPicPr>
          <p:nvPr/>
        </p:nvPicPr>
        <p:blipFill>
          <a:blip r:embed="rId2"/>
          <a:stretch>
            <a:fillRect/>
          </a:stretch>
        </p:blipFill>
        <p:spPr>
          <a:xfrm>
            <a:off x="6925285" y="2153645"/>
            <a:ext cx="2286000" cy="263842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73" y="2180944"/>
            <a:ext cx="3058411" cy="199797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4042" y="2140001"/>
            <a:ext cx="2779595" cy="2084696"/>
          </a:xfrm>
          <a:prstGeom prst="rect">
            <a:avLst/>
          </a:prstGeom>
        </p:spPr>
      </p:pic>
      <p:pic>
        <p:nvPicPr>
          <p:cNvPr id="7" name="Picture 6"/>
          <p:cNvPicPr>
            <a:picLocks noChangeAspect="1"/>
          </p:cNvPicPr>
          <p:nvPr/>
        </p:nvPicPr>
        <p:blipFill>
          <a:blip r:embed="rId5"/>
          <a:stretch>
            <a:fillRect/>
          </a:stretch>
        </p:blipFill>
        <p:spPr>
          <a:xfrm>
            <a:off x="9556030" y="2167293"/>
            <a:ext cx="2105025" cy="3857625"/>
          </a:xfrm>
          <a:prstGeom prst="rect">
            <a:avLst/>
          </a:prstGeom>
        </p:spPr>
      </p:pic>
    </p:spTree>
    <p:extLst>
      <p:ext uri="{BB962C8B-B14F-4D97-AF65-F5344CB8AC3E}">
        <p14:creationId xmlns:p14="http://schemas.microsoft.com/office/powerpoint/2010/main" val="1922596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209</Words>
  <Application>Microsoft Office PowerPoint</Application>
  <PresentationFormat>Custom</PresentationFormat>
  <Paragraphs>28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 ANDROID DATABASE</vt:lpstr>
      <vt:lpstr>Pengertian Android Database</vt:lpstr>
      <vt:lpstr>SQLite</vt:lpstr>
      <vt:lpstr>PowerPoint Presentation</vt:lpstr>
      <vt:lpstr>Untuk mulai mengembangkan aplikasi Android menggunakan SQLite, tidak ada instalasi tambahan yang perlu dilakukan karena library SQLite sudah ada di dalam framework Android. Database SQLite diaktifkan di dalam program dengan cara meng-import library SQLite pada program header, seperti di bawah ini    Database akan dibuat pada saat aplikasi itu dijalankan pertama kali, yaitu program akan memeriksa apakah database ditemukan. Jika database tidak ditemukan maka serangkaian perintah SQL akan menjalankan perintah CREATE yang akan membentuk file database diikuti dengan table-table di dalamnya.</vt:lpstr>
      <vt:lpstr>contoh</vt:lpstr>
      <vt:lpstr>Contoh Aplikasi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DATABASE</dc:title>
  <dc:creator>WINDOWS8</dc:creator>
  <cp:lastModifiedBy>user</cp:lastModifiedBy>
  <cp:revision>13</cp:revision>
  <dcterms:created xsi:type="dcterms:W3CDTF">2015-11-22T04:13:16Z</dcterms:created>
  <dcterms:modified xsi:type="dcterms:W3CDTF">2015-11-23T13:06:30Z</dcterms:modified>
</cp:coreProperties>
</file>