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74" r:id="rId10"/>
    <p:sldId id="273" r:id="rId11"/>
    <p:sldId id="264" r:id="rId12"/>
    <p:sldId id="270" r:id="rId13"/>
    <p:sldId id="271" r:id="rId14"/>
    <p:sldId id="272" r:id="rId15"/>
    <p:sldId id="275" r:id="rId16"/>
    <p:sldId id="265" r:id="rId17"/>
    <p:sldId id="267" r:id="rId18"/>
    <p:sldId id="268" r:id="rId19"/>
    <p:sldId id="276"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B66C1C9-4205-4D3B-8E84-996712855CA5}" type="datetimeFigureOut">
              <a:rPr lang="en-ID" smtClean="0"/>
              <a:t>22/04/2021</a:t>
            </a:fld>
            <a:endParaRPr lang="en-ID"/>
          </a:p>
        </p:txBody>
      </p:sp>
      <p:sp>
        <p:nvSpPr>
          <p:cNvPr id="5" name="Footer Placeholder 4"/>
          <p:cNvSpPr>
            <a:spLocks noGrp="1"/>
          </p:cNvSpPr>
          <p:nvPr>
            <p:ph type="ftr" sz="quarter" idx="11"/>
          </p:nvPr>
        </p:nvSpPr>
        <p:spPr>
          <a:xfrm>
            <a:off x="1876424" y="5410201"/>
            <a:ext cx="5124886" cy="365125"/>
          </a:xfrm>
        </p:spPr>
        <p:txBody>
          <a:bodyPr/>
          <a:lstStyle/>
          <a:p>
            <a:endParaRPr lang="en-ID"/>
          </a:p>
        </p:txBody>
      </p:sp>
      <p:sp>
        <p:nvSpPr>
          <p:cNvPr id="6" name="Slide Number Placeholder 5"/>
          <p:cNvSpPr>
            <a:spLocks noGrp="1"/>
          </p:cNvSpPr>
          <p:nvPr>
            <p:ph type="sldNum" sz="quarter" idx="12"/>
          </p:nvPr>
        </p:nvSpPr>
        <p:spPr>
          <a:xfrm>
            <a:off x="9896911" y="5410199"/>
            <a:ext cx="771089" cy="365125"/>
          </a:xfrm>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01499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14014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296454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862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170785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6C1C9-4205-4D3B-8E84-996712855CA5}" type="datetimeFigureOut">
              <a:rPr lang="en-ID" smtClean="0"/>
              <a:t>22/04/2021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195493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66C1C9-4205-4D3B-8E84-996712855CA5}" type="datetimeFigureOut">
              <a:rPr lang="en-ID" smtClean="0"/>
              <a:t>22/04/2021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4096840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C1C9-4205-4D3B-8E84-996712855CA5}"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80184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C1C9-4205-4D3B-8E84-996712855CA5}"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119991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6C1C9-4205-4D3B-8E84-996712855CA5}"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86362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6C1C9-4205-4D3B-8E84-996712855CA5}"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49054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209977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6C1C9-4205-4D3B-8E84-996712855CA5}" type="datetimeFigureOut">
              <a:rPr lang="en-ID" smtClean="0"/>
              <a:t>22/04/2021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174423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6C1C9-4205-4D3B-8E84-996712855CA5}" type="datetimeFigureOut">
              <a:rPr lang="en-ID" smtClean="0"/>
              <a:t>22/04/2021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425310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6C1C9-4205-4D3B-8E84-996712855CA5}" type="datetimeFigureOut">
              <a:rPr lang="en-ID" smtClean="0"/>
              <a:t>22/04/2021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05665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177211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6C1C9-4205-4D3B-8E84-996712855CA5}"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C5F70C1-EE96-4602-8659-C45BEB2C5FD2}" type="slidenum">
              <a:rPr lang="en-ID" smtClean="0"/>
              <a:t>‹#›</a:t>
            </a:fld>
            <a:endParaRPr lang="en-ID"/>
          </a:p>
        </p:txBody>
      </p:sp>
    </p:spTree>
    <p:extLst>
      <p:ext uri="{BB962C8B-B14F-4D97-AF65-F5344CB8AC3E}">
        <p14:creationId xmlns:p14="http://schemas.microsoft.com/office/powerpoint/2010/main" val="33627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66C1C9-4205-4D3B-8E84-996712855CA5}" type="datetimeFigureOut">
              <a:rPr lang="en-ID" smtClean="0"/>
              <a:t>22/04/2021</a:t>
            </a:fld>
            <a:endParaRPr lang="en-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5F70C1-EE96-4602-8659-C45BEB2C5FD2}" type="slidenum">
              <a:rPr lang="en-ID" smtClean="0"/>
              <a:t>‹#›</a:t>
            </a:fld>
            <a:endParaRPr lang="en-ID"/>
          </a:p>
        </p:txBody>
      </p:sp>
    </p:spTree>
    <p:extLst>
      <p:ext uri="{BB962C8B-B14F-4D97-AF65-F5344CB8AC3E}">
        <p14:creationId xmlns:p14="http://schemas.microsoft.com/office/powerpoint/2010/main" val="41902597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C89B-5E70-41BF-B0D4-F8E363AAC1EF}"/>
              </a:ext>
            </a:extLst>
          </p:cNvPr>
          <p:cNvSpPr>
            <a:spLocks noGrp="1"/>
          </p:cNvSpPr>
          <p:nvPr>
            <p:ph type="ctrTitle"/>
          </p:nvPr>
        </p:nvSpPr>
        <p:spPr>
          <a:xfrm>
            <a:off x="1609725" y="1122363"/>
            <a:ext cx="9058275" cy="2387600"/>
          </a:xfrm>
        </p:spPr>
        <p:txBody>
          <a:bodyPr/>
          <a:lstStyle/>
          <a:p>
            <a:pPr algn="ctr"/>
            <a:r>
              <a:rPr lang="en-US" b="1" dirty="0"/>
              <a:t>PROYEK PERANGKAT LUNAK</a:t>
            </a:r>
            <a:br>
              <a:rPr lang="en-ID" b="1" dirty="0"/>
            </a:br>
            <a:r>
              <a:rPr lang="en-ID" b="1" dirty="0"/>
              <a:t>set </a:t>
            </a:r>
            <a:r>
              <a:rPr lang="en-ID" b="1" dirty="0" err="1"/>
              <a:t>schdule</a:t>
            </a:r>
            <a:endParaRPr lang="en-ID" dirty="0"/>
          </a:p>
        </p:txBody>
      </p:sp>
      <p:sp>
        <p:nvSpPr>
          <p:cNvPr id="3" name="Subtitle 2">
            <a:extLst>
              <a:ext uri="{FF2B5EF4-FFF2-40B4-BE49-F238E27FC236}">
                <a16:creationId xmlns:a16="http://schemas.microsoft.com/office/drawing/2014/main" id="{605967E7-0BD0-4C67-B722-E3A6C8EEBA5F}"/>
              </a:ext>
            </a:extLst>
          </p:cNvPr>
          <p:cNvSpPr>
            <a:spLocks noGrp="1"/>
          </p:cNvSpPr>
          <p:nvPr>
            <p:ph type="subTitle" idx="1"/>
          </p:nvPr>
        </p:nvSpPr>
        <p:spPr>
          <a:xfrm>
            <a:off x="1524000" y="3602037"/>
            <a:ext cx="9144000" cy="2674937"/>
          </a:xfrm>
        </p:spPr>
        <p:txBody>
          <a:bodyPr>
            <a:normAutofit fontScale="92500" lnSpcReduction="10000"/>
          </a:bodyPr>
          <a:lstStyle/>
          <a:p>
            <a:r>
              <a:rPr lang="en-US" b="1" dirty="0"/>
              <a:t>		</a:t>
            </a:r>
            <a:r>
              <a:rPr lang="en-US" b="1" dirty="0" err="1"/>
              <a:t>kelompok</a:t>
            </a:r>
            <a:r>
              <a:rPr lang="en-US" b="1" dirty="0"/>
              <a:t> 8</a:t>
            </a:r>
            <a:r>
              <a:rPr lang="id-ID" b="1" dirty="0"/>
              <a:t> :</a:t>
            </a:r>
            <a:endParaRPr lang="en-ID" dirty="0"/>
          </a:p>
          <a:p>
            <a:pPr lvl="0"/>
            <a:r>
              <a:rPr lang="en-US" b="1" dirty="0"/>
              <a:t>	</a:t>
            </a:r>
            <a:r>
              <a:rPr lang="id-ID" b="1" dirty="0"/>
              <a:t>Anggun Mahanani</a:t>
            </a:r>
            <a:r>
              <a:rPr lang="en-US" b="1" dirty="0"/>
              <a:t>		(A11.2018.11473)</a:t>
            </a:r>
            <a:endParaRPr lang="en-ID" dirty="0"/>
          </a:p>
          <a:p>
            <a:pPr lvl="0"/>
            <a:r>
              <a:rPr lang="en-US" b="1" dirty="0"/>
              <a:t>	</a:t>
            </a:r>
            <a:r>
              <a:rPr lang="id-ID" b="1" dirty="0"/>
              <a:t>Anggun Suasana		</a:t>
            </a:r>
            <a:r>
              <a:rPr lang="en-US" b="1" dirty="0"/>
              <a:t>(A11.2018.11474)</a:t>
            </a:r>
            <a:endParaRPr lang="en-ID" dirty="0"/>
          </a:p>
          <a:p>
            <a:pPr lvl="0"/>
            <a:r>
              <a:rPr lang="en-US" b="1" dirty="0"/>
              <a:t>	</a:t>
            </a:r>
            <a:r>
              <a:rPr lang="id-ID" b="1" dirty="0"/>
              <a:t>Sapto Susilo		</a:t>
            </a:r>
            <a:r>
              <a:rPr lang="en-US" b="1" dirty="0"/>
              <a:t>	(</a:t>
            </a:r>
            <a:r>
              <a:rPr lang="id-ID" b="1" dirty="0"/>
              <a:t>A11.2018.10893</a:t>
            </a:r>
            <a:r>
              <a:rPr lang="en-US" b="1" dirty="0"/>
              <a:t>)</a:t>
            </a:r>
            <a:endParaRPr lang="en-ID" dirty="0"/>
          </a:p>
          <a:p>
            <a:pPr lvl="0"/>
            <a:r>
              <a:rPr lang="en-US" b="1" dirty="0"/>
              <a:t>	</a:t>
            </a:r>
            <a:r>
              <a:rPr lang="id-ID" b="1" dirty="0"/>
              <a:t>Hadi Kustiyawan	</a:t>
            </a:r>
            <a:r>
              <a:rPr lang="en-US" b="1" dirty="0"/>
              <a:t>	(</a:t>
            </a:r>
            <a:r>
              <a:rPr lang="id-ID" b="1" dirty="0"/>
              <a:t>A11.2018.10898</a:t>
            </a:r>
            <a:r>
              <a:rPr lang="en-US" b="1" dirty="0"/>
              <a:t>)</a:t>
            </a:r>
            <a:endParaRPr lang="en-ID" dirty="0"/>
          </a:p>
          <a:p>
            <a:pPr lvl="0"/>
            <a:r>
              <a:rPr lang="en-US" b="1" dirty="0"/>
              <a:t>	</a:t>
            </a:r>
            <a:r>
              <a:rPr lang="id-ID" b="1" dirty="0"/>
              <a:t>Helmi Zainul Muttaqin</a:t>
            </a:r>
            <a:r>
              <a:rPr lang="en-US" b="1" dirty="0"/>
              <a:t> 		(</a:t>
            </a:r>
            <a:r>
              <a:rPr lang="id-ID" b="1" dirty="0"/>
              <a:t>A11.2018.11451</a:t>
            </a:r>
            <a:r>
              <a:rPr lang="en-US" b="1" dirty="0"/>
              <a:t>)</a:t>
            </a:r>
            <a:endParaRPr lang="en-ID" dirty="0"/>
          </a:p>
          <a:p>
            <a:endParaRPr lang="en-ID" dirty="0"/>
          </a:p>
        </p:txBody>
      </p:sp>
    </p:spTree>
    <p:extLst>
      <p:ext uri="{BB962C8B-B14F-4D97-AF65-F5344CB8AC3E}">
        <p14:creationId xmlns:p14="http://schemas.microsoft.com/office/powerpoint/2010/main" val="186161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A9D0-60C6-46EF-8C87-AF77A9F8A79D}"/>
              </a:ext>
            </a:extLst>
          </p:cNvPr>
          <p:cNvSpPr>
            <a:spLocks noGrp="1"/>
          </p:cNvSpPr>
          <p:nvPr>
            <p:ph type="title"/>
          </p:nvPr>
        </p:nvSpPr>
        <p:spPr/>
        <p:txBody>
          <a:bodyPr/>
          <a:lstStyle/>
          <a:p>
            <a:r>
              <a:rPr lang="en-US" b="1" dirty="0"/>
              <a:t>WIREFRAME</a:t>
            </a:r>
            <a:endParaRPr lang="en-ID" dirty="0"/>
          </a:p>
        </p:txBody>
      </p:sp>
      <p:pic>
        <p:nvPicPr>
          <p:cNvPr id="4" name="Content Placeholder 3">
            <a:extLst>
              <a:ext uri="{FF2B5EF4-FFF2-40B4-BE49-F238E27FC236}">
                <a16:creationId xmlns:a16="http://schemas.microsoft.com/office/drawing/2014/main" id="{AA9AB986-A5EC-482C-A2BF-04C17A1ADEBE}"/>
              </a:ext>
            </a:extLst>
          </p:cNvPr>
          <p:cNvPicPr>
            <a:picLocks noGrp="1" noChangeAspect="1"/>
          </p:cNvPicPr>
          <p:nvPr>
            <p:ph idx="1"/>
          </p:nvPr>
        </p:nvPicPr>
        <p:blipFill>
          <a:blip r:embed="rId2"/>
          <a:stretch>
            <a:fillRect/>
          </a:stretch>
        </p:blipFill>
        <p:spPr>
          <a:xfrm>
            <a:off x="3159821" y="2097088"/>
            <a:ext cx="5869182" cy="3989994"/>
          </a:xfrm>
          <a:prstGeom prst="rect">
            <a:avLst/>
          </a:prstGeom>
        </p:spPr>
      </p:pic>
    </p:spTree>
    <p:extLst>
      <p:ext uri="{BB962C8B-B14F-4D97-AF65-F5344CB8AC3E}">
        <p14:creationId xmlns:p14="http://schemas.microsoft.com/office/powerpoint/2010/main" val="370758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6E43-5A0C-40B0-935E-F57EBC0F0D77}"/>
              </a:ext>
            </a:extLst>
          </p:cNvPr>
          <p:cNvSpPr>
            <a:spLocks noGrp="1"/>
          </p:cNvSpPr>
          <p:nvPr>
            <p:ph type="title"/>
          </p:nvPr>
        </p:nvSpPr>
        <p:spPr/>
        <p:txBody>
          <a:bodyPr/>
          <a:lstStyle/>
          <a:p>
            <a:r>
              <a:rPr lang="en-US" b="1" dirty="0"/>
              <a:t>WIREFRAME</a:t>
            </a:r>
            <a:endParaRPr lang="en-ID" b="1" dirty="0"/>
          </a:p>
        </p:txBody>
      </p:sp>
      <p:pic>
        <p:nvPicPr>
          <p:cNvPr id="7" name="Content Placeholder 6">
            <a:extLst>
              <a:ext uri="{FF2B5EF4-FFF2-40B4-BE49-F238E27FC236}">
                <a16:creationId xmlns:a16="http://schemas.microsoft.com/office/drawing/2014/main" id="{3A7550DA-6C07-41B6-AE73-098933853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612" y="2097088"/>
            <a:ext cx="6705600" cy="4142394"/>
          </a:xfrm>
        </p:spPr>
      </p:pic>
    </p:spTree>
    <p:extLst>
      <p:ext uri="{BB962C8B-B14F-4D97-AF65-F5344CB8AC3E}">
        <p14:creationId xmlns:p14="http://schemas.microsoft.com/office/powerpoint/2010/main" val="284223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727-C283-4E9F-8003-695DCCB31560}"/>
              </a:ext>
            </a:extLst>
          </p:cNvPr>
          <p:cNvSpPr>
            <a:spLocks noGrp="1"/>
          </p:cNvSpPr>
          <p:nvPr>
            <p:ph type="title"/>
          </p:nvPr>
        </p:nvSpPr>
        <p:spPr/>
        <p:txBody>
          <a:bodyPr/>
          <a:lstStyle/>
          <a:p>
            <a:r>
              <a:rPr lang="en-US" b="1" dirty="0"/>
              <a:t>WIREFRAME</a:t>
            </a:r>
            <a:endParaRPr lang="en-ID" dirty="0"/>
          </a:p>
        </p:txBody>
      </p:sp>
      <p:pic>
        <p:nvPicPr>
          <p:cNvPr id="5" name="Content Placeholder 4">
            <a:extLst>
              <a:ext uri="{FF2B5EF4-FFF2-40B4-BE49-F238E27FC236}">
                <a16:creationId xmlns:a16="http://schemas.microsoft.com/office/drawing/2014/main" id="{BF7A2707-041F-4676-95AE-2BE956B58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702" y="2249488"/>
            <a:ext cx="6396596" cy="3989994"/>
          </a:xfrm>
        </p:spPr>
      </p:pic>
    </p:spTree>
    <p:extLst>
      <p:ext uri="{BB962C8B-B14F-4D97-AF65-F5344CB8AC3E}">
        <p14:creationId xmlns:p14="http://schemas.microsoft.com/office/powerpoint/2010/main" val="283301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AEEF-0474-476C-91DC-AD8CC88FF98C}"/>
              </a:ext>
            </a:extLst>
          </p:cNvPr>
          <p:cNvSpPr>
            <a:spLocks noGrp="1"/>
          </p:cNvSpPr>
          <p:nvPr>
            <p:ph type="title"/>
          </p:nvPr>
        </p:nvSpPr>
        <p:spPr/>
        <p:txBody>
          <a:bodyPr/>
          <a:lstStyle/>
          <a:p>
            <a:r>
              <a:rPr lang="en-US" b="1" dirty="0"/>
              <a:t>WIREFRAME</a:t>
            </a:r>
            <a:endParaRPr lang="en-ID" dirty="0"/>
          </a:p>
        </p:txBody>
      </p:sp>
      <p:pic>
        <p:nvPicPr>
          <p:cNvPr id="5" name="Content Placeholder 4">
            <a:extLst>
              <a:ext uri="{FF2B5EF4-FFF2-40B4-BE49-F238E27FC236}">
                <a16:creationId xmlns:a16="http://schemas.microsoft.com/office/drawing/2014/main" id="{FB805212-7CC0-48CA-80A6-1940F9E9B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444" y="2249488"/>
            <a:ext cx="5823938" cy="3989994"/>
          </a:xfrm>
        </p:spPr>
      </p:pic>
    </p:spTree>
    <p:extLst>
      <p:ext uri="{BB962C8B-B14F-4D97-AF65-F5344CB8AC3E}">
        <p14:creationId xmlns:p14="http://schemas.microsoft.com/office/powerpoint/2010/main" val="88574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5131-7C1C-4961-B062-E8474BA687E2}"/>
              </a:ext>
            </a:extLst>
          </p:cNvPr>
          <p:cNvSpPr>
            <a:spLocks noGrp="1"/>
          </p:cNvSpPr>
          <p:nvPr>
            <p:ph type="title"/>
          </p:nvPr>
        </p:nvSpPr>
        <p:spPr/>
        <p:txBody>
          <a:bodyPr/>
          <a:lstStyle/>
          <a:p>
            <a:r>
              <a:rPr lang="en-US" b="1" dirty="0"/>
              <a:t>WIREFRAME</a:t>
            </a:r>
            <a:endParaRPr lang="en-ID" dirty="0"/>
          </a:p>
        </p:txBody>
      </p:sp>
      <p:pic>
        <p:nvPicPr>
          <p:cNvPr id="5" name="Content Placeholder 4">
            <a:extLst>
              <a:ext uri="{FF2B5EF4-FFF2-40B4-BE49-F238E27FC236}">
                <a16:creationId xmlns:a16="http://schemas.microsoft.com/office/drawing/2014/main" id="{F47184CC-7C0E-491E-AEE3-C5665D5455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091" y="2097088"/>
            <a:ext cx="5336642" cy="4142394"/>
          </a:xfrm>
        </p:spPr>
      </p:pic>
    </p:spTree>
    <p:extLst>
      <p:ext uri="{BB962C8B-B14F-4D97-AF65-F5344CB8AC3E}">
        <p14:creationId xmlns:p14="http://schemas.microsoft.com/office/powerpoint/2010/main" val="95465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6764-CEE2-4B4A-99B4-17F5EC3B02BF}"/>
              </a:ext>
            </a:extLst>
          </p:cNvPr>
          <p:cNvSpPr>
            <a:spLocks noGrp="1"/>
          </p:cNvSpPr>
          <p:nvPr>
            <p:ph type="title"/>
          </p:nvPr>
        </p:nvSpPr>
        <p:spPr/>
        <p:txBody>
          <a:bodyPr/>
          <a:lstStyle/>
          <a:p>
            <a:r>
              <a:rPr lang="en-US" b="1" dirty="0"/>
              <a:t>UI MOCKUP Login</a:t>
            </a:r>
            <a:endParaRPr lang="en-ID" b="1" dirty="0"/>
          </a:p>
        </p:txBody>
      </p:sp>
      <p:pic>
        <p:nvPicPr>
          <p:cNvPr id="5" name="Content Placeholder 4">
            <a:extLst>
              <a:ext uri="{FF2B5EF4-FFF2-40B4-BE49-F238E27FC236}">
                <a16:creationId xmlns:a16="http://schemas.microsoft.com/office/drawing/2014/main" id="{EA30EE1B-37BD-47C4-AC6B-5EC7A60FB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486" y="2091346"/>
            <a:ext cx="6289851" cy="4189412"/>
          </a:xfrm>
        </p:spPr>
      </p:pic>
    </p:spTree>
    <p:extLst>
      <p:ext uri="{BB962C8B-B14F-4D97-AF65-F5344CB8AC3E}">
        <p14:creationId xmlns:p14="http://schemas.microsoft.com/office/powerpoint/2010/main" val="219163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047D-1DF7-44D8-911B-3C14239434B4}"/>
              </a:ext>
            </a:extLst>
          </p:cNvPr>
          <p:cNvSpPr>
            <a:spLocks noGrp="1"/>
          </p:cNvSpPr>
          <p:nvPr>
            <p:ph type="title"/>
          </p:nvPr>
        </p:nvSpPr>
        <p:spPr/>
        <p:txBody>
          <a:bodyPr/>
          <a:lstStyle/>
          <a:p>
            <a:r>
              <a:rPr lang="en-US" b="1" dirty="0"/>
              <a:t>UI MOCKUP </a:t>
            </a:r>
            <a:r>
              <a:rPr lang="en-US" b="1" dirty="0" err="1"/>
              <a:t>Dasboard</a:t>
            </a:r>
            <a:endParaRPr lang="en-ID" b="1" dirty="0"/>
          </a:p>
        </p:txBody>
      </p:sp>
      <p:pic>
        <p:nvPicPr>
          <p:cNvPr id="5" name="Content Placeholder 4">
            <a:extLst>
              <a:ext uri="{FF2B5EF4-FFF2-40B4-BE49-F238E27FC236}">
                <a16:creationId xmlns:a16="http://schemas.microsoft.com/office/drawing/2014/main" id="{2167149E-87B9-43E6-841B-36E1E8048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615" y="2097088"/>
            <a:ext cx="6909593" cy="4142394"/>
          </a:xfrm>
        </p:spPr>
      </p:pic>
    </p:spTree>
    <p:extLst>
      <p:ext uri="{BB962C8B-B14F-4D97-AF65-F5344CB8AC3E}">
        <p14:creationId xmlns:p14="http://schemas.microsoft.com/office/powerpoint/2010/main" val="318880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76BA-6903-4383-8B13-3818B0ADE1E2}"/>
              </a:ext>
            </a:extLst>
          </p:cNvPr>
          <p:cNvSpPr>
            <a:spLocks noGrp="1"/>
          </p:cNvSpPr>
          <p:nvPr>
            <p:ph type="title"/>
          </p:nvPr>
        </p:nvSpPr>
        <p:spPr/>
        <p:txBody>
          <a:bodyPr/>
          <a:lstStyle/>
          <a:p>
            <a:r>
              <a:rPr lang="en-US" b="1" dirty="0"/>
              <a:t>UI MOCKUP </a:t>
            </a:r>
            <a:r>
              <a:rPr lang="en-US" b="1" dirty="0" err="1"/>
              <a:t>kalender</a:t>
            </a:r>
            <a:endParaRPr lang="en-ID" dirty="0"/>
          </a:p>
        </p:txBody>
      </p:sp>
      <p:pic>
        <p:nvPicPr>
          <p:cNvPr id="9" name="Content Placeholder 8">
            <a:extLst>
              <a:ext uri="{FF2B5EF4-FFF2-40B4-BE49-F238E27FC236}">
                <a16:creationId xmlns:a16="http://schemas.microsoft.com/office/drawing/2014/main" id="{D04B28A1-A9A4-4C83-904E-07F0BCD3DA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3762" y="2097088"/>
            <a:ext cx="6461300" cy="3989994"/>
          </a:xfrm>
        </p:spPr>
      </p:pic>
    </p:spTree>
    <p:extLst>
      <p:ext uri="{BB962C8B-B14F-4D97-AF65-F5344CB8AC3E}">
        <p14:creationId xmlns:p14="http://schemas.microsoft.com/office/powerpoint/2010/main" val="118041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B9E2-FEBB-4427-8BD8-9AEF604B02CF}"/>
              </a:ext>
            </a:extLst>
          </p:cNvPr>
          <p:cNvSpPr>
            <a:spLocks noGrp="1"/>
          </p:cNvSpPr>
          <p:nvPr>
            <p:ph type="title"/>
          </p:nvPr>
        </p:nvSpPr>
        <p:spPr/>
        <p:txBody>
          <a:bodyPr/>
          <a:lstStyle/>
          <a:p>
            <a:r>
              <a:rPr lang="en-US" b="1" dirty="0"/>
              <a:t>UI MOCKUP </a:t>
            </a:r>
            <a:r>
              <a:rPr lang="en-US" b="1" dirty="0" err="1"/>
              <a:t>pelanggan</a:t>
            </a:r>
            <a:endParaRPr lang="en-ID" dirty="0"/>
          </a:p>
        </p:txBody>
      </p:sp>
      <p:pic>
        <p:nvPicPr>
          <p:cNvPr id="5" name="Content Placeholder 4">
            <a:extLst>
              <a:ext uri="{FF2B5EF4-FFF2-40B4-BE49-F238E27FC236}">
                <a16:creationId xmlns:a16="http://schemas.microsoft.com/office/drawing/2014/main" id="{DE6A0A48-7858-4F37-BD0D-AD8E6BCF4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169" y="2097088"/>
            <a:ext cx="6694486" cy="3989994"/>
          </a:xfrm>
        </p:spPr>
      </p:pic>
    </p:spTree>
    <p:extLst>
      <p:ext uri="{BB962C8B-B14F-4D97-AF65-F5344CB8AC3E}">
        <p14:creationId xmlns:p14="http://schemas.microsoft.com/office/powerpoint/2010/main" val="163225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5B-AF4F-4995-93D3-2C0812437A16}"/>
              </a:ext>
            </a:extLst>
          </p:cNvPr>
          <p:cNvSpPr>
            <a:spLocks noGrp="1"/>
          </p:cNvSpPr>
          <p:nvPr>
            <p:ph type="title"/>
          </p:nvPr>
        </p:nvSpPr>
        <p:spPr/>
        <p:txBody>
          <a:bodyPr/>
          <a:lstStyle/>
          <a:p>
            <a:r>
              <a:rPr lang="en-US" b="1" dirty="0"/>
              <a:t>UI MOCKUP </a:t>
            </a:r>
            <a:r>
              <a:rPr lang="en-US" b="1" dirty="0" err="1"/>
              <a:t>pengaturan</a:t>
            </a:r>
            <a:endParaRPr lang="en-ID" dirty="0"/>
          </a:p>
        </p:txBody>
      </p:sp>
      <p:pic>
        <p:nvPicPr>
          <p:cNvPr id="5" name="Content Placeholder 4">
            <a:extLst>
              <a:ext uri="{FF2B5EF4-FFF2-40B4-BE49-F238E27FC236}">
                <a16:creationId xmlns:a16="http://schemas.microsoft.com/office/drawing/2014/main" id="{F1639AA8-B8A2-4E56-AE63-37512A425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4" y="2097088"/>
            <a:ext cx="6296376" cy="3989994"/>
          </a:xfrm>
        </p:spPr>
      </p:pic>
    </p:spTree>
    <p:extLst>
      <p:ext uri="{BB962C8B-B14F-4D97-AF65-F5344CB8AC3E}">
        <p14:creationId xmlns:p14="http://schemas.microsoft.com/office/powerpoint/2010/main" val="60028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7D3-F18D-4822-BE28-0E5E9EAAFEBE}"/>
              </a:ext>
            </a:extLst>
          </p:cNvPr>
          <p:cNvSpPr>
            <a:spLocks noGrp="1"/>
          </p:cNvSpPr>
          <p:nvPr>
            <p:ph type="title"/>
          </p:nvPr>
        </p:nvSpPr>
        <p:spPr/>
        <p:txBody>
          <a:bodyPr/>
          <a:lstStyle/>
          <a:p>
            <a:r>
              <a:rPr lang="en-US" b="1" dirty="0"/>
              <a:t>PROJECT CHARTER</a:t>
            </a:r>
            <a:endParaRPr lang="en-ID" dirty="0"/>
          </a:p>
        </p:txBody>
      </p:sp>
      <p:sp>
        <p:nvSpPr>
          <p:cNvPr id="3" name="Content Placeholder 2">
            <a:extLst>
              <a:ext uri="{FF2B5EF4-FFF2-40B4-BE49-F238E27FC236}">
                <a16:creationId xmlns:a16="http://schemas.microsoft.com/office/drawing/2014/main" id="{F8347113-3F9F-41D3-8758-795BF837221F}"/>
              </a:ext>
            </a:extLst>
          </p:cNvPr>
          <p:cNvSpPr>
            <a:spLocks noGrp="1"/>
          </p:cNvSpPr>
          <p:nvPr>
            <p:ph idx="1"/>
          </p:nvPr>
        </p:nvSpPr>
        <p:spPr>
          <a:xfrm>
            <a:off x="838200" y="1825625"/>
            <a:ext cx="10515600" cy="4667250"/>
          </a:xfrm>
        </p:spPr>
        <p:txBody>
          <a:bodyPr>
            <a:normAutofit lnSpcReduction="10000"/>
          </a:bodyPr>
          <a:lstStyle/>
          <a:p>
            <a:pPr lvl="1"/>
            <a:r>
              <a:rPr lang="en-US" b="1" dirty="0"/>
              <a:t>Nama </a:t>
            </a:r>
            <a:r>
              <a:rPr lang="en-US" b="1" dirty="0" err="1"/>
              <a:t>Proyek</a:t>
            </a:r>
            <a:r>
              <a:rPr lang="en-ID" b="1" dirty="0"/>
              <a:t> 			</a:t>
            </a:r>
            <a:r>
              <a:rPr lang="en-US" dirty="0" err="1"/>
              <a:t>Aplikasi</a:t>
            </a:r>
            <a:r>
              <a:rPr lang="en-US" dirty="0"/>
              <a:t> Set </a:t>
            </a:r>
            <a:r>
              <a:rPr lang="en-US" dirty="0" err="1"/>
              <a:t>Schdule</a:t>
            </a:r>
            <a:endParaRPr lang="en-ID" dirty="0"/>
          </a:p>
          <a:p>
            <a:pPr lvl="1"/>
            <a:r>
              <a:rPr lang="en-US" b="1" dirty="0"/>
              <a:t>Nama Tim				</a:t>
            </a:r>
            <a:r>
              <a:rPr lang="en-US" dirty="0" err="1"/>
              <a:t>Kelompok</a:t>
            </a:r>
            <a:r>
              <a:rPr lang="en-US" dirty="0"/>
              <a:t> 8</a:t>
            </a:r>
            <a:endParaRPr lang="en-ID" dirty="0"/>
          </a:p>
          <a:p>
            <a:pPr lvl="1"/>
            <a:r>
              <a:rPr lang="en-US" b="1" dirty="0" err="1"/>
              <a:t>Tanggal</a:t>
            </a:r>
            <a:r>
              <a:rPr lang="en-US" b="1" dirty="0"/>
              <a:t> </a:t>
            </a:r>
            <a:r>
              <a:rPr lang="en-US" b="1" dirty="0" err="1"/>
              <a:t>Mulai</a:t>
            </a:r>
            <a:r>
              <a:rPr lang="en-US" b="1" dirty="0"/>
              <a:t> </a:t>
            </a:r>
            <a:r>
              <a:rPr lang="en-US" b="1" dirty="0" err="1"/>
              <a:t>Proyek</a:t>
            </a:r>
            <a:r>
              <a:rPr lang="en-US" b="1" dirty="0"/>
              <a:t> 	</a:t>
            </a:r>
            <a:r>
              <a:rPr lang="en-ID" b="1" dirty="0"/>
              <a:t>	</a:t>
            </a:r>
            <a:r>
              <a:rPr lang="en-US" dirty="0"/>
              <a:t>24 </a:t>
            </a:r>
            <a:r>
              <a:rPr lang="en-US" dirty="0" err="1"/>
              <a:t>Maret</a:t>
            </a:r>
            <a:r>
              <a:rPr lang="en-US" dirty="0"/>
              <a:t> 2021</a:t>
            </a:r>
            <a:endParaRPr lang="en-ID" dirty="0"/>
          </a:p>
          <a:p>
            <a:pPr lvl="1"/>
            <a:r>
              <a:rPr lang="en-US" b="1" dirty="0" err="1"/>
              <a:t>Tanggal</a:t>
            </a:r>
            <a:r>
              <a:rPr lang="en-US" b="1" dirty="0"/>
              <a:t> </a:t>
            </a:r>
            <a:r>
              <a:rPr lang="en-US" b="1" dirty="0" err="1"/>
              <a:t>Berakhir</a:t>
            </a:r>
            <a:r>
              <a:rPr lang="en-US" b="1" dirty="0"/>
              <a:t> </a:t>
            </a:r>
            <a:r>
              <a:rPr lang="en-US" b="1" dirty="0" err="1"/>
              <a:t>Proyek</a:t>
            </a:r>
            <a:r>
              <a:rPr lang="en-US" b="1" dirty="0"/>
              <a:t> </a:t>
            </a:r>
            <a:r>
              <a:rPr lang="en-ID" b="1" dirty="0"/>
              <a:t>		</a:t>
            </a:r>
            <a:r>
              <a:rPr lang="en-US" dirty="0"/>
              <a:t>24 </a:t>
            </a:r>
            <a:r>
              <a:rPr lang="en-US" dirty="0" err="1"/>
              <a:t>Juli</a:t>
            </a:r>
            <a:r>
              <a:rPr lang="en-US" dirty="0"/>
              <a:t> 2021</a:t>
            </a:r>
            <a:endParaRPr lang="en-ID" dirty="0"/>
          </a:p>
          <a:p>
            <a:pPr lvl="1"/>
            <a:r>
              <a:rPr lang="en-US" b="1" dirty="0" err="1"/>
              <a:t>Deskripsi</a:t>
            </a:r>
            <a:r>
              <a:rPr lang="en-US" b="1" dirty="0"/>
              <a:t> </a:t>
            </a:r>
            <a:r>
              <a:rPr lang="en-US" b="1" dirty="0" err="1"/>
              <a:t>Proyek</a:t>
            </a:r>
            <a:r>
              <a:rPr lang="en-US" b="1" dirty="0"/>
              <a:t>			</a:t>
            </a:r>
            <a:r>
              <a:rPr lang="en-US" dirty="0"/>
              <a:t>Set </a:t>
            </a:r>
            <a:r>
              <a:rPr lang="en-US" dirty="0" err="1"/>
              <a:t>schdule</a:t>
            </a:r>
            <a:r>
              <a:rPr lang="en-US" dirty="0"/>
              <a:t> </a:t>
            </a:r>
            <a:r>
              <a:rPr lang="en-US" dirty="0" err="1"/>
              <a:t>merupakan</a:t>
            </a:r>
            <a:r>
              <a:rPr lang="en-US" dirty="0"/>
              <a:t> </a:t>
            </a:r>
            <a:r>
              <a:rPr lang="en-US" dirty="0" err="1"/>
              <a:t>aplikasi</a:t>
            </a:r>
            <a:r>
              <a:rPr lang="id-ID" dirty="0"/>
              <a:t> untuk manajemen pertemuan publisher dengan game designer</a:t>
            </a:r>
            <a:r>
              <a:rPr lang="en-US" dirty="0"/>
              <a:t> </a:t>
            </a:r>
            <a:r>
              <a:rPr lang="en-US" dirty="0" err="1"/>
              <a:t>dengan</a:t>
            </a:r>
            <a:r>
              <a:rPr lang="en-US" dirty="0"/>
              <a:t> </a:t>
            </a:r>
            <a:r>
              <a:rPr lang="en-US" dirty="0" err="1"/>
              <a:t>cara</a:t>
            </a:r>
            <a:r>
              <a:rPr lang="en-US" dirty="0"/>
              <a:t>  </a:t>
            </a:r>
            <a:r>
              <a:rPr lang="en-US" dirty="0" err="1"/>
              <a:t>melalui</a:t>
            </a:r>
            <a:r>
              <a:rPr lang="en-US" dirty="0"/>
              <a:t> video online </a:t>
            </a:r>
            <a:r>
              <a:rPr lang="en-US" dirty="0" err="1"/>
              <a:t>dengan</a:t>
            </a:r>
            <a:r>
              <a:rPr lang="en-US" dirty="0"/>
              <a:t> </a:t>
            </a:r>
            <a:r>
              <a:rPr lang="en-US" dirty="0" err="1"/>
              <a:t>sebelumnya</a:t>
            </a:r>
            <a:r>
              <a:rPr lang="en-US" dirty="0"/>
              <a:t> </a:t>
            </a:r>
            <a:r>
              <a:rPr lang="en-US" dirty="0" err="1"/>
              <a:t>telah</a:t>
            </a:r>
            <a:r>
              <a:rPr lang="en-US" dirty="0"/>
              <a:t> </a:t>
            </a:r>
            <a:r>
              <a:rPr lang="en-US" dirty="0" err="1"/>
              <a:t>mengeset</a:t>
            </a:r>
            <a:r>
              <a:rPr lang="en-US" dirty="0"/>
              <a:t> </a:t>
            </a:r>
            <a:r>
              <a:rPr lang="en-US" dirty="0" err="1"/>
              <a:t>terlebih</a:t>
            </a:r>
            <a:r>
              <a:rPr lang="en-US" dirty="0"/>
              <a:t> </a:t>
            </a:r>
            <a:r>
              <a:rPr lang="en-US" dirty="0" err="1"/>
              <a:t>dahulu</a:t>
            </a:r>
            <a:r>
              <a:rPr lang="en-US" dirty="0"/>
              <a:t> </a:t>
            </a:r>
            <a:r>
              <a:rPr lang="en-US" dirty="0" err="1"/>
              <a:t>jadwal</a:t>
            </a:r>
            <a:r>
              <a:rPr lang="en-US" dirty="0"/>
              <a:t> </a:t>
            </a:r>
            <a:r>
              <a:rPr lang="en-US" dirty="0" err="1"/>
              <a:t>pertemuan</a:t>
            </a:r>
            <a:r>
              <a:rPr lang="en-US" dirty="0"/>
              <a:t> </a:t>
            </a:r>
            <a:r>
              <a:rPr lang="en-US" dirty="0" err="1"/>
              <a:t>onlinenya</a:t>
            </a:r>
            <a:r>
              <a:rPr lang="id-ID" dirty="0"/>
              <a:t>. Set</a:t>
            </a:r>
            <a:r>
              <a:rPr lang="en-US" dirty="0"/>
              <a:t> </a:t>
            </a:r>
            <a:r>
              <a:rPr lang="en-US" dirty="0" err="1"/>
              <a:t>Schdule</a:t>
            </a:r>
            <a:r>
              <a:rPr lang="id-ID" dirty="0"/>
              <a:t> memberdayakan bisnis Anda dengan platform penjadwalan online gratis yang dirancang dengan indah dan super intuitif. Buat janji, rapat video hanya dengan beberapa ketukan. Set</a:t>
            </a:r>
            <a:r>
              <a:rPr lang="en-US" dirty="0"/>
              <a:t> </a:t>
            </a:r>
            <a:r>
              <a:rPr lang="en-US" dirty="0" err="1"/>
              <a:t>Schdule</a:t>
            </a:r>
            <a:r>
              <a:rPr lang="id-ID" dirty="0"/>
              <a:t> memberi Anda Halaman Pemesanan online gratis untuk dibagikan dengan pelanggan Anda di situs web Anda atau melalui saluran media sosial seperti Facebook dan Instagram, memungkinkan mereka untuk membuat janji dengan Anda!</a:t>
            </a:r>
            <a:endParaRPr lang="en-ID" dirty="0"/>
          </a:p>
          <a:p>
            <a:endParaRPr lang="en-ID" dirty="0"/>
          </a:p>
        </p:txBody>
      </p:sp>
    </p:spTree>
    <p:extLst>
      <p:ext uri="{BB962C8B-B14F-4D97-AF65-F5344CB8AC3E}">
        <p14:creationId xmlns:p14="http://schemas.microsoft.com/office/powerpoint/2010/main" val="85744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0247-58AB-48CD-AF64-6B07652B42ED}"/>
              </a:ext>
            </a:extLst>
          </p:cNvPr>
          <p:cNvSpPr>
            <a:spLocks noGrp="1"/>
          </p:cNvSpPr>
          <p:nvPr>
            <p:ph type="title"/>
          </p:nvPr>
        </p:nvSpPr>
        <p:spPr>
          <a:xfrm>
            <a:off x="1143001" y="3604115"/>
            <a:ext cx="9905998" cy="1478570"/>
          </a:xfrm>
        </p:spPr>
        <p:txBody>
          <a:bodyPr/>
          <a:lstStyle/>
          <a:p>
            <a:r>
              <a:rPr lang="en-US" dirty="0">
                <a:latin typeface="Times New Roman" panose="02020603050405020304" pitchFamily="18" charset="0"/>
                <a:cs typeface="Times New Roman" panose="02020603050405020304" pitchFamily="18" charset="0"/>
              </a:rPr>
              <a:t>SEKIAN DAN </a:t>
            </a:r>
            <a:r>
              <a:rPr lang="en-US" dirty="0" err="1">
                <a:latin typeface="Times New Roman" panose="02020603050405020304" pitchFamily="18" charset="0"/>
                <a:cs typeface="Times New Roman" panose="02020603050405020304" pitchFamily="18" charset="0"/>
              </a:rPr>
              <a:t>Terimakasih</a:t>
            </a:r>
            <a:r>
              <a:rPr lang="en-US" dirty="0">
                <a:latin typeface="Times New Roman" panose="02020603050405020304" pitchFamily="18"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30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3474-1BC1-4D59-B928-98CBBFD209C1}"/>
              </a:ext>
            </a:extLst>
          </p:cNvPr>
          <p:cNvSpPr>
            <a:spLocks noGrp="1"/>
          </p:cNvSpPr>
          <p:nvPr>
            <p:ph type="title"/>
          </p:nvPr>
        </p:nvSpPr>
        <p:spPr/>
        <p:txBody>
          <a:bodyPr/>
          <a:lstStyle/>
          <a:p>
            <a:r>
              <a:rPr lang="en-US" b="1" dirty="0"/>
              <a:t>Stakeholder</a:t>
            </a:r>
            <a:endParaRPr lang="en-ID" dirty="0"/>
          </a:p>
        </p:txBody>
      </p:sp>
      <p:sp>
        <p:nvSpPr>
          <p:cNvPr id="3" name="Content Placeholder 2">
            <a:extLst>
              <a:ext uri="{FF2B5EF4-FFF2-40B4-BE49-F238E27FC236}">
                <a16:creationId xmlns:a16="http://schemas.microsoft.com/office/drawing/2014/main" id="{31205E34-478A-4DFB-9C66-D29783BEDA95}"/>
              </a:ext>
            </a:extLst>
          </p:cNvPr>
          <p:cNvSpPr>
            <a:spLocks noGrp="1"/>
          </p:cNvSpPr>
          <p:nvPr>
            <p:ph idx="1"/>
          </p:nvPr>
        </p:nvSpPr>
        <p:spPr/>
        <p:txBody>
          <a:bodyPr>
            <a:normAutofit fontScale="85000" lnSpcReduction="20000"/>
          </a:bodyPr>
          <a:lstStyle/>
          <a:p>
            <a:endParaRPr lang="en-US" dirty="0"/>
          </a:p>
          <a:p>
            <a:r>
              <a:rPr lang="en-US" b="1" dirty="0" err="1"/>
              <a:t>pruduct</a:t>
            </a:r>
            <a:r>
              <a:rPr lang="en-US" b="1" dirty="0"/>
              <a:t> owner</a:t>
            </a:r>
            <a:r>
              <a:rPr lang="en-US" dirty="0"/>
              <a:t>			: </a:t>
            </a:r>
            <a:r>
              <a:rPr lang="en-US" dirty="0" err="1"/>
              <a:t>Kelompok</a:t>
            </a:r>
            <a:r>
              <a:rPr lang="en-US" dirty="0"/>
              <a:t> 8</a:t>
            </a:r>
            <a:endParaRPr lang="en-ID" dirty="0"/>
          </a:p>
          <a:p>
            <a:r>
              <a:rPr lang="en-US" b="1" dirty="0"/>
              <a:t>project leader</a:t>
            </a:r>
            <a:r>
              <a:rPr lang="en-US" dirty="0"/>
              <a:t>				: </a:t>
            </a:r>
            <a:r>
              <a:rPr lang="en-US" dirty="0" err="1"/>
              <a:t>Anggun</a:t>
            </a:r>
            <a:r>
              <a:rPr lang="en-US" dirty="0"/>
              <a:t> </a:t>
            </a:r>
            <a:r>
              <a:rPr lang="en-US" dirty="0" err="1"/>
              <a:t>Mahanani</a:t>
            </a:r>
            <a:endParaRPr lang="en-US" dirty="0"/>
          </a:p>
          <a:p>
            <a:r>
              <a:rPr lang="en-ID" b="1" dirty="0"/>
              <a:t>Business &amp; System Analyst		: </a:t>
            </a:r>
            <a:r>
              <a:rPr lang="en-ID" dirty="0" err="1"/>
              <a:t>Anggun</a:t>
            </a:r>
            <a:r>
              <a:rPr lang="en-ID" dirty="0"/>
              <a:t> </a:t>
            </a:r>
            <a:r>
              <a:rPr lang="en-ID" dirty="0" err="1"/>
              <a:t>Suasana</a:t>
            </a:r>
            <a:r>
              <a:rPr lang="en-ID" dirty="0"/>
              <a:t> &amp; </a:t>
            </a:r>
            <a:r>
              <a:rPr lang="en-ID" dirty="0" err="1"/>
              <a:t>Anggun</a:t>
            </a:r>
            <a:r>
              <a:rPr lang="en-ID" dirty="0"/>
              <a:t> </a:t>
            </a:r>
            <a:r>
              <a:rPr lang="en-ID" dirty="0" err="1"/>
              <a:t>Mahanani</a:t>
            </a:r>
            <a:endParaRPr lang="en-ID" dirty="0"/>
          </a:p>
          <a:p>
            <a:r>
              <a:rPr lang="en-US" b="1" dirty="0"/>
              <a:t>Front-End Programmer </a:t>
            </a:r>
            <a:r>
              <a:rPr lang="en-US" dirty="0"/>
              <a:t>			: </a:t>
            </a:r>
            <a:r>
              <a:rPr lang="en-US" dirty="0" err="1"/>
              <a:t>Anggun</a:t>
            </a:r>
            <a:r>
              <a:rPr lang="en-US" dirty="0"/>
              <a:t> </a:t>
            </a:r>
            <a:r>
              <a:rPr lang="en-US" dirty="0" err="1"/>
              <a:t>Suasana</a:t>
            </a:r>
            <a:r>
              <a:rPr lang="en-US" dirty="0"/>
              <a:t> &amp; </a:t>
            </a:r>
            <a:r>
              <a:rPr lang="en-US" dirty="0" err="1"/>
              <a:t>Sapto</a:t>
            </a:r>
            <a:r>
              <a:rPr lang="en-US" dirty="0"/>
              <a:t> Susilo</a:t>
            </a:r>
            <a:endParaRPr lang="en-ID" dirty="0"/>
          </a:p>
          <a:p>
            <a:r>
              <a:rPr lang="en-US" b="1" dirty="0"/>
              <a:t>Back-End Programmer	</a:t>
            </a:r>
            <a:r>
              <a:rPr lang="en-US" dirty="0"/>
              <a:t>		: </a:t>
            </a:r>
            <a:r>
              <a:rPr lang="id-ID" dirty="0"/>
              <a:t>Sapto Susilo</a:t>
            </a:r>
            <a:r>
              <a:rPr lang="en-US" dirty="0"/>
              <a:t> &amp; </a:t>
            </a:r>
            <a:r>
              <a:rPr lang="id-ID" dirty="0"/>
              <a:t>Helmi Zainul Muttaqin</a:t>
            </a:r>
            <a:endParaRPr lang="en-ID" dirty="0"/>
          </a:p>
          <a:p>
            <a:r>
              <a:rPr lang="en-US" b="1" dirty="0"/>
              <a:t>UI/UX </a:t>
            </a:r>
            <a:r>
              <a:rPr lang="en-US" b="1" dirty="0" err="1"/>
              <a:t>Disign</a:t>
            </a:r>
            <a:r>
              <a:rPr lang="en-US" b="1" dirty="0"/>
              <a:t>			</a:t>
            </a:r>
            <a:r>
              <a:rPr lang="en-US" dirty="0"/>
              <a:t>	: </a:t>
            </a:r>
            <a:r>
              <a:rPr lang="id-ID" dirty="0"/>
              <a:t>Hadi Kustiyawan</a:t>
            </a:r>
            <a:endParaRPr lang="en-ID" dirty="0"/>
          </a:p>
          <a:p>
            <a:r>
              <a:rPr lang="en-US" b="1" dirty="0"/>
              <a:t>Database Designer</a:t>
            </a:r>
            <a:r>
              <a:rPr lang="en-US" dirty="0"/>
              <a:t>			: </a:t>
            </a:r>
            <a:r>
              <a:rPr lang="id-ID" dirty="0"/>
              <a:t>Helmi Zainul Muttaqin</a:t>
            </a:r>
            <a:r>
              <a:rPr lang="en-US" b="1" dirty="0"/>
              <a:t>	</a:t>
            </a:r>
            <a:endParaRPr lang="en-ID" dirty="0"/>
          </a:p>
          <a:p>
            <a:endParaRPr lang="en-ID" dirty="0"/>
          </a:p>
        </p:txBody>
      </p:sp>
    </p:spTree>
    <p:extLst>
      <p:ext uri="{BB962C8B-B14F-4D97-AF65-F5344CB8AC3E}">
        <p14:creationId xmlns:p14="http://schemas.microsoft.com/office/powerpoint/2010/main" val="157103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343-3827-4127-9430-8D7F798EF2FA}"/>
              </a:ext>
            </a:extLst>
          </p:cNvPr>
          <p:cNvSpPr>
            <a:spLocks noGrp="1"/>
          </p:cNvSpPr>
          <p:nvPr>
            <p:ph type="title"/>
          </p:nvPr>
        </p:nvSpPr>
        <p:spPr/>
        <p:txBody>
          <a:bodyPr/>
          <a:lstStyle/>
          <a:p>
            <a:r>
              <a:rPr lang="en-US" b="1" dirty="0"/>
              <a:t>PROJECT SCOPE STATEMENT</a:t>
            </a:r>
            <a:endParaRPr lang="en-ID" b="1" dirty="0"/>
          </a:p>
        </p:txBody>
      </p:sp>
      <p:sp>
        <p:nvSpPr>
          <p:cNvPr id="3" name="Content Placeholder 2">
            <a:extLst>
              <a:ext uri="{FF2B5EF4-FFF2-40B4-BE49-F238E27FC236}">
                <a16:creationId xmlns:a16="http://schemas.microsoft.com/office/drawing/2014/main" id="{47114C94-BD23-4A61-A160-59E0F644D494}"/>
              </a:ext>
            </a:extLst>
          </p:cNvPr>
          <p:cNvSpPr>
            <a:spLocks noGrp="1"/>
          </p:cNvSpPr>
          <p:nvPr>
            <p:ph idx="1"/>
          </p:nvPr>
        </p:nvSpPr>
        <p:spPr>
          <a:xfrm>
            <a:off x="838200" y="1825625"/>
            <a:ext cx="10515600" cy="4667250"/>
          </a:xfrm>
        </p:spPr>
        <p:txBody>
          <a:bodyPr>
            <a:normAutofit fontScale="85000" lnSpcReduction="20000"/>
          </a:bodyPr>
          <a:lstStyle/>
          <a:p>
            <a:pPr lvl="1"/>
            <a:r>
              <a:rPr lang="id-ID" sz="3100" b="1" dirty="0"/>
              <a:t>Ruang Lingkup</a:t>
            </a:r>
            <a:endParaRPr lang="en-ID" sz="3100" b="1" dirty="0"/>
          </a:p>
          <a:p>
            <a:pPr marL="0" indent="0">
              <a:buNone/>
            </a:pPr>
            <a:r>
              <a:rPr lang="id-ID" dirty="0"/>
              <a:t>Set</a:t>
            </a:r>
            <a:r>
              <a:rPr lang="en-US" dirty="0"/>
              <a:t> </a:t>
            </a:r>
            <a:r>
              <a:rPr lang="en-US" dirty="0" err="1"/>
              <a:t>Schdule</a:t>
            </a:r>
            <a:r>
              <a:rPr lang="id-ID" dirty="0"/>
              <a:t> menawarkan platform penjadwalan online gratis untuk terhubung dengan pelanggan. Kelola semua janji melalui satu sistem kalender yang sederhana dan rapi dan berikan bisnis kebebasan untuk berkembang. Dapatkan lebih banyak pelanggan dan pertajam citra merek, sembari mengendalikan jam kerja. Dengan mencantumkan ketersediaan secara online, pelanggan dapat memesan sendiri layanan yang mereka inginkan. Fokus dalam memberikan pengalaman pelanggan yang luar biasa dan biarkan Set</a:t>
            </a:r>
            <a:r>
              <a:rPr lang="en-US" dirty="0"/>
              <a:t> </a:t>
            </a:r>
            <a:r>
              <a:rPr lang="en-US" dirty="0" err="1"/>
              <a:t>Schdule</a:t>
            </a:r>
            <a:r>
              <a:rPr lang="id-ID" dirty="0"/>
              <a:t> menangani dokumennya. Pengalaman yang berkesan dan bermakna dimulai dengan koneksi. Buatlah agar mudah untuk terhubung dengan lebih banyak pelanggan dengan membuat Halaman Pemesanan yang dapat disesuaikan dan gratis. Tampilkan ketersediaan, layanan, dan harga  secara online, dan terima janji temu. Pelanggan selalu mendapat informasi terbaru dengan pengingat pemesanan otomatis. Dan, Anda menerima pembaruan instan di perangkat desktop, tablet, iOS dan Android. Jadikan dunia panggung Anda dengan menambahkan video meeting 1-klik ke janji temu Anda. Dengan Video</a:t>
            </a:r>
            <a:r>
              <a:rPr lang="en-US" dirty="0"/>
              <a:t> meeting</a:t>
            </a:r>
            <a:r>
              <a:rPr lang="id-ID" dirty="0"/>
              <a:t>, Anda dapat terhubung dengan pelanggan Anda dari mana saja. </a:t>
            </a:r>
            <a:endParaRPr lang="en-ID" dirty="0"/>
          </a:p>
        </p:txBody>
      </p:sp>
    </p:spTree>
    <p:extLst>
      <p:ext uri="{BB962C8B-B14F-4D97-AF65-F5344CB8AC3E}">
        <p14:creationId xmlns:p14="http://schemas.microsoft.com/office/powerpoint/2010/main" val="44526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88B7-64B3-445A-A7F7-C53AFEA67DE8}"/>
              </a:ext>
            </a:extLst>
          </p:cNvPr>
          <p:cNvSpPr>
            <a:spLocks noGrp="1"/>
          </p:cNvSpPr>
          <p:nvPr>
            <p:ph type="title"/>
          </p:nvPr>
        </p:nvSpPr>
        <p:spPr/>
        <p:txBody>
          <a:bodyPr/>
          <a:lstStyle/>
          <a:p>
            <a:r>
              <a:rPr lang="en-US" b="1" dirty="0" err="1"/>
              <a:t>Deskkripsi</a:t>
            </a:r>
            <a:r>
              <a:rPr lang="en-US" b="1" dirty="0"/>
              <a:t> </a:t>
            </a:r>
            <a:r>
              <a:rPr lang="en-US" b="1" dirty="0" err="1"/>
              <a:t>Fungsionalitas</a:t>
            </a:r>
            <a:endParaRPr lang="en-ID" dirty="0"/>
          </a:p>
        </p:txBody>
      </p:sp>
      <p:sp>
        <p:nvSpPr>
          <p:cNvPr id="3" name="Content Placeholder 2">
            <a:extLst>
              <a:ext uri="{FF2B5EF4-FFF2-40B4-BE49-F238E27FC236}">
                <a16:creationId xmlns:a16="http://schemas.microsoft.com/office/drawing/2014/main" id="{E9E18AB1-0A0C-4E21-81A4-DBC8E9D9E4C1}"/>
              </a:ext>
            </a:extLst>
          </p:cNvPr>
          <p:cNvSpPr>
            <a:spLocks noGrp="1"/>
          </p:cNvSpPr>
          <p:nvPr>
            <p:ph idx="1"/>
          </p:nvPr>
        </p:nvSpPr>
        <p:spPr/>
        <p:txBody>
          <a:bodyPr>
            <a:normAutofit/>
          </a:bodyPr>
          <a:lstStyle/>
          <a:p>
            <a:pPr lvl="0"/>
            <a:endParaRPr lang="en-US" dirty="0"/>
          </a:p>
          <a:p>
            <a:pPr lvl="0"/>
            <a:r>
              <a:rPr lang="en-US" dirty="0"/>
              <a:t>Login</a:t>
            </a:r>
          </a:p>
          <a:p>
            <a:pPr lvl="0"/>
            <a:r>
              <a:rPr lang="en-US" dirty="0" err="1"/>
              <a:t>Dasboard</a:t>
            </a:r>
            <a:endParaRPr lang="en-ID" dirty="0"/>
          </a:p>
          <a:p>
            <a:pPr lvl="0"/>
            <a:r>
              <a:rPr lang="en-US" dirty="0" err="1"/>
              <a:t>Kalender</a:t>
            </a:r>
            <a:endParaRPr lang="en-ID" dirty="0"/>
          </a:p>
          <a:p>
            <a:pPr lvl="0"/>
            <a:r>
              <a:rPr lang="en-US" dirty="0" err="1"/>
              <a:t>Pelanggan</a:t>
            </a:r>
            <a:endParaRPr lang="en-US" dirty="0"/>
          </a:p>
          <a:p>
            <a:pPr lvl="0"/>
            <a:r>
              <a:rPr lang="en-US" dirty="0" err="1"/>
              <a:t>Pengaturan</a:t>
            </a:r>
            <a:endParaRPr lang="en-US" dirty="0"/>
          </a:p>
          <a:p>
            <a:pPr lvl="0"/>
            <a:endParaRPr lang="en-ID" dirty="0"/>
          </a:p>
          <a:p>
            <a:pPr marL="0" lvl="0" indent="0">
              <a:buNone/>
            </a:pPr>
            <a:endParaRPr lang="en-ID" dirty="0"/>
          </a:p>
        </p:txBody>
      </p:sp>
    </p:spTree>
    <p:extLst>
      <p:ext uri="{BB962C8B-B14F-4D97-AF65-F5344CB8AC3E}">
        <p14:creationId xmlns:p14="http://schemas.microsoft.com/office/powerpoint/2010/main" val="324437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AE88-9FA9-4C21-BB88-6A9E3B9DFEAD}"/>
              </a:ext>
            </a:extLst>
          </p:cNvPr>
          <p:cNvSpPr>
            <a:spLocks noGrp="1"/>
          </p:cNvSpPr>
          <p:nvPr>
            <p:ph type="title"/>
          </p:nvPr>
        </p:nvSpPr>
        <p:spPr>
          <a:xfrm>
            <a:off x="1141412" y="618519"/>
            <a:ext cx="9905998" cy="1478570"/>
          </a:xfrm>
        </p:spPr>
        <p:txBody>
          <a:bodyPr/>
          <a:lstStyle/>
          <a:p>
            <a:r>
              <a:rPr lang="en-US" b="1" dirty="0"/>
              <a:t>Work Breakdown Structure</a:t>
            </a:r>
            <a:endParaRPr lang="en-ID" dirty="0"/>
          </a:p>
        </p:txBody>
      </p:sp>
      <p:sp>
        <p:nvSpPr>
          <p:cNvPr id="56" name="Content Placeholder 55">
            <a:extLst>
              <a:ext uri="{FF2B5EF4-FFF2-40B4-BE49-F238E27FC236}">
                <a16:creationId xmlns:a16="http://schemas.microsoft.com/office/drawing/2014/main" id="{29275FD9-AACD-4843-B09B-BA3B04D4060A}"/>
              </a:ext>
            </a:extLst>
          </p:cNvPr>
          <p:cNvSpPr>
            <a:spLocks noGrp="1"/>
          </p:cNvSpPr>
          <p:nvPr>
            <p:ph idx="1"/>
          </p:nvPr>
        </p:nvSpPr>
        <p:spPr>
          <a:xfrm>
            <a:off x="1141412" y="1811336"/>
            <a:ext cx="9905999" cy="4808539"/>
          </a:xfrm>
        </p:spPr>
        <p:txBody>
          <a:bodyPr/>
          <a:lstStyle/>
          <a:p>
            <a:pPr marL="0" indent="0">
              <a:buNone/>
            </a:pPr>
            <a:r>
              <a:rPr lang="en-US" dirty="0"/>
              <a:t> </a:t>
            </a:r>
            <a:endParaRPr lang="en-ID" dirty="0"/>
          </a:p>
        </p:txBody>
      </p:sp>
      <p:sp>
        <p:nvSpPr>
          <p:cNvPr id="3" name="Rectangle 2">
            <a:extLst>
              <a:ext uri="{FF2B5EF4-FFF2-40B4-BE49-F238E27FC236}">
                <a16:creationId xmlns:a16="http://schemas.microsoft.com/office/drawing/2014/main" id="{20F7A5CA-BFD2-41FF-9C2E-D19F259417E7}"/>
              </a:ext>
            </a:extLst>
          </p:cNvPr>
          <p:cNvSpPr/>
          <p:nvPr/>
        </p:nvSpPr>
        <p:spPr>
          <a:xfrm>
            <a:off x="4853784" y="1946679"/>
            <a:ext cx="2346323" cy="53140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Set </a:t>
            </a:r>
            <a:r>
              <a:rPr lang="en-US" dirty="0" err="1">
                <a:latin typeface="Times New Roman" panose="02020603050405020304" pitchFamily="18" charset="0"/>
                <a:cs typeface="Times New Roman" panose="02020603050405020304" pitchFamily="18" charset="0"/>
              </a:rPr>
              <a:t>Schdule</a:t>
            </a:r>
            <a:endParaRPr lang="en-ID"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B64F11-BED3-4B82-A49B-B91B54D74F51}"/>
              </a:ext>
            </a:extLst>
          </p:cNvPr>
          <p:cNvSpPr/>
          <p:nvPr/>
        </p:nvSpPr>
        <p:spPr>
          <a:xfrm>
            <a:off x="1590676" y="3429000"/>
            <a:ext cx="1476375" cy="367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Perencanaan</a:t>
            </a:r>
            <a:endParaRPr lang="en-ID"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658070D6-2466-4B88-8377-296AF2D72893}"/>
              </a:ext>
            </a:extLst>
          </p:cNvPr>
          <p:cNvCxnSpPr>
            <a:cxnSpLocks/>
          </p:cNvCxnSpPr>
          <p:nvPr/>
        </p:nvCxnSpPr>
        <p:spPr>
          <a:xfrm>
            <a:off x="2328864" y="2845782"/>
            <a:ext cx="7186611"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A8700A0E-F803-4639-BFED-19A1ACFB49EE}"/>
              </a:ext>
            </a:extLst>
          </p:cNvPr>
          <p:cNvCxnSpPr>
            <a:cxnSpLocks/>
            <a:stCxn id="4" idx="0"/>
          </p:cNvCxnSpPr>
          <p:nvPr/>
        </p:nvCxnSpPr>
        <p:spPr>
          <a:xfrm flipV="1">
            <a:off x="2328864" y="2845782"/>
            <a:ext cx="0" cy="583218"/>
          </a:xfrm>
          <a:prstGeom prst="line">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6D448D1B-C082-4FDA-A7A8-80ED0539FAF4}"/>
              </a:ext>
            </a:extLst>
          </p:cNvPr>
          <p:cNvSpPr/>
          <p:nvPr/>
        </p:nvSpPr>
        <p:spPr>
          <a:xfrm>
            <a:off x="1590675" y="4379911"/>
            <a:ext cx="1476376" cy="8191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Pengumpulan</a:t>
            </a:r>
            <a:r>
              <a:rPr lang="en-US" dirty="0">
                <a:latin typeface="Times New Roman" panose="02020603050405020304" pitchFamily="18" charset="0"/>
                <a:cs typeface="Times New Roman" panose="02020603050405020304" pitchFamily="18" charset="0"/>
              </a:rPr>
              <a:t> Data dan </a:t>
            </a:r>
            <a:r>
              <a:rPr lang="en-US" dirty="0" err="1">
                <a:latin typeface="Times New Roman" panose="02020603050405020304" pitchFamily="18" charset="0"/>
                <a:cs typeface="Times New Roman" panose="02020603050405020304" pitchFamily="18" charset="0"/>
              </a:rPr>
              <a:t>Informasi</a:t>
            </a:r>
            <a:endParaRPr lang="en-ID"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416C5019-8BC8-4ADC-8C15-ACF2A714A181}"/>
              </a:ext>
            </a:extLst>
          </p:cNvPr>
          <p:cNvCxnSpPr>
            <a:cxnSpLocks/>
            <a:stCxn id="4" idx="2"/>
            <a:endCxn id="17" idx="0"/>
          </p:cNvCxnSpPr>
          <p:nvPr/>
        </p:nvCxnSpPr>
        <p:spPr>
          <a:xfrm flipH="1">
            <a:off x="2328863" y="3796694"/>
            <a:ext cx="1" cy="583217"/>
          </a:xfrm>
          <a:prstGeom prst="line">
            <a:avLst/>
          </a:prstGeom>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308BB089-0507-4AEB-B1DF-88ACACCA9815}"/>
              </a:ext>
            </a:extLst>
          </p:cNvPr>
          <p:cNvSpPr/>
          <p:nvPr/>
        </p:nvSpPr>
        <p:spPr>
          <a:xfrm>
            <a:off x="1590675" y="5692890"/>
            <a:ext cx="1476376" cy="8381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Analisa </a:t>
            </a:r>
            <a:r>
              <a:rPr lang="en-US" dirty="0" err="1">
                <a:latin typeface="Times New Roman" panose="02020603050405020304" pitchFamily="18" charset="0"/>
                <a:cs typeface="Times New Roman" panose="02020603050405020304" pitchFamily="18" charset="0"/>
              </a:rPr>
              <a:t>Kebutuhan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endParaRPr lang="en-ID"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998BD46F-3F8C-4076-B055-1C7CC1E3853A}"/>
              </a:ext>
            </a:extLst>
          </p:cNvPr>
          <p:cNvCxnSpPr>
            <a:cxnSpLocks/>
            <a:stCxn id="21" idx="0"/>
            <a:endCxn id="17" idx="2"/>
          </p:cNvCxnSpPr>
          <p:nvPr/>
        </p:nvCxnSpPr>
        <p:spPr>
          <a:xfrm flipV="1">
            <a:off x="2328863" y="5199058"/>
            <a:ext cx="0" cy="49383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7303A85-F62F-4548-B7FE-EB0BAD69A578}"/>
              </a:ext>
            </a:extLst>
          </p:cNvPr>
          <p:cNvCxnSpPr>
            <a:cxnSpLocks/>
          </p:cNvCxnSpPr>
          <p:nvPr/>
        </p:nvCxnSpPr>
        <p:spPr>
          <a:xfrm>
            <a:off x="4829175" y="2845782"/>
            <a:ext cx="0" cy="430818"/>
          </a:xfrm>
          <a:prstGeom prst="line">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7135067E-6521-4573-8585-A293652816ED}"/>
              </a:ext>
            </a:extLst>
          </p:cNvPr>
          <p:cNvSpPr/>
          <p:nvPr/>
        </p:nvSpPr>
        <p:spPr>
          <a:xfrm>
            <a:off x="4318002" y="3257321"/>
            <a:ext cx="1022346" cy="4308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Desain</a:t>
            </a:r>
            <a:endParaRPr lang="en-ID"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6E6847D9-72EC-4F6C-8BB8-5508BD5389BC}"/>
              </a:ext>
            </a:extLst>
          </p:cNvPr>
          <p:cNvCxnSpPr>
            <a:cxnSpLocks/>
            <a:stCxn id="29" idx="2"/>
          </p:cNvCxnSpPr>
          <p:nvPr/>
        </p:nvCxnSpPr>
        <p:spPr>
          <a:xfrm>
            <a:off x="4829175" y="3688136"/>
            <a:ext cx="0" cy="691775"/>
          </a:xfrm>
          <a:prstGeom prst="line">
            <a:avLst/>
          </a:prstGeom>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0D0BFE8E-0ED2-4DBB-ACE1-942F93F300FE}"/>
              </a:ext>
            </a:extLst>
          </p:cNvPr>
          <p:cNvSpPr/>
          <p:nvPr/>
        </p:nvSpPr>
        <p:spPr>
          <a:xfrm>
            <a:off x="3940971" y="4378319"/>
            <a:ext cx="1776408" cy="6917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Membuat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endParaRPr lang="en-ID"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5129F5CD-0101-4535-92C0-B10D4758B257}"/>
              </a:ext>
            </a:extLst>
          </p:cNvPr>
          <p:cNvCxnSpPr>
            <a:cxnSpLocks/>
          </p:cNvCxnSpPr>
          <p:nvPr/>
        </p:nvCxnSpPr>
        <p:spPr>
          <a:xfrm>
            <a:off x="6915150" y="2845782"/>
            <a:ext cx="0" cy="598659"/>
          </a:xfrm>
          <a:prstGeom prst="line">
            <a:avLst/>
          </a:prstGeom>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EEE23C70-94CE-4C2E-87C1-59E7E8081E36}"/>
              </a:ext>
            </a:extLst>
          </p:cNvPr>
          <p:cNvSpPr/>
          <p:nvPr/>
        </p:nvSpPr>
        <p:spPr>
          <a:xfrm>
            <a:off x="6403978" y="3452545"/>
            <a:ext cx="1022343" cy="430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Kode</a:t>
            </a:r>
            <a:endParaRPr lang="en-ID" dirty="0">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4C62C0F3-BA16-4520-BCFB-E0B3B3E42EE6}"/>
              </a:ext>
            </a:extLst>
          </p:cNvPr>
          <p:cNvCxnSpPr>
            <a:stCxn id="38" idx="2"/>
          </p:cNvCxnSpPr>
          <p:nvPr/>
        </p:nvCxnSpPr>
        <p:spPr>
          <a:xfrm flipH="1">
            <a:off x="6915149" y="3883353"/>
            <a:ext cx="1" cy="631497"/>
          </a:xfrm>
          <a:prstGeom prst="line">
            <a:avLst/>
          </a:prstGeom>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199EC1EF-81A6-4440-AFF7-358C57E4C6B6}"/>
              </a:ext>
            </a:extLst>
          </p:cNvPr>
          <p:cNvSpPr/>
          <p:nvPr/>
        </p:nvSpPr>
        <p:spPr>
          <a:xfrm>
            <a:off x="6026946" y="4490115"/>
            <a:ext cx="1776406" cy="8191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Membuat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Program</a:t>
            </a:r>
            <a:endParaRPr lang="en-ID"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F0795BA7-894C-4BC7-9867-D12AB75B4E85}"/>
              </a:ext>
            </a:extLst>
          </p:cNvPr>
          <p:cNvCxnSpPr/>
          <p:nvPr/>
        </p:nvCxnSpPr>
        <p:spPr>
          <a:xfrm>
            <a:off x="9515475" y="2845782"/>
            <a:ext cx="0" cy="430818"/>
          </a:xfrm>
          <a:prstGeom prst="line">
            <a:avLst/>
          </a:prstGeom>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3F9AC8E-4823-40FD-996C-6B5959E5558D}"/>
              </a:ext>
            </a:extLst>
          </p:cNvPr>
          <p:cNvSpPr/>
          <p:nvPr/>
        </p:nvSpPr>
        <p:spPr>
          <a:xfrm>
            <a:off x="8855070" y="3259504"/>
            <a:ext cx="1314450" cy="4857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Percobaan</a:t>
            </a:r>
            <a:endParaRPr lang="en-ID" dirty="0">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6D5FC23E-8A81-47CB-97D5-5DF8EA1EE025}"/>
              </a:ext>
            </a:extLst>
          </p:cNvPr>
          <p:cNvCxnSpPr>
            <a:stCxn id="44" idx="2"/>
          </p:cNvCxnSpPr>
          <p:nvPr/>
        </p:nvCxnSpPr>
        <p:spPr>
          <a:xfrm>
            <a:off x="9512295" y="3745279"/>
            <a:ext cx="0" cy="470326"/>
          </a:xfrm>
          <a:prstGeom prst="line">
            <a:avLst/>
          </a:prstGeom>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0F9B8DF4-9B79-49ED-B58B-F2B0BD106332}"/>
              </a:ext>
            </a:extLst>
          </p:cNvPr>
          <p:cNvSpPr/>
          <p:nvPr/>
        </p:nvSpPr>
        <p:spPr>
          <a:xfrm>
            <a:off x="8624096" y="4199101"/>
            <a:ext cx="1776397" cy="82689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Percobaan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endParaRPr lang="en-ID" dirty="0">
              <a:latin typeface="Times New Roman" panose="02020603050405020304" pitchFamily="18" charset="0"/>
              <a:cs typeface="Times New Roman" panose="02020603050405020304" pitchFamily="18" charset="0"/>
            </a:endParaRPr>
          </a:p>
        </p:txBody>
      </p:sp>
      <p:cxnSp>
        <p:nvCxnSpPr>
          <p:cNvPr id="49" name="Straight Connector 48">
            <a:extLst>
              <a:ext uri="{FF2B5EF4-FFF2-40B4-BE49-F238E27FC236}">
                <a16:creationId xmlns:a16="http://schemas.microsoft.com/office/drawing/2014/main" id="{5B106DB1-63CD-4F51-BBDC-7D432B4ED464}"/>
              </a:ext>
            </a:extLst>
          </p:cNvPr>
          <p:cNvCxnSpPr>
            <a:cxnSpLocks/>
            <a:stCxn id="47" idx="2"/>
          </p:cNvCxnSpPr>
          <p:nvPr/>
        </p:nvCxnSpPr>
        <p:spPr>
          <a:xfrm>
            <a:off x="9512295" y="5025998"/>
            <a:ext cx="0" cy="504825"/>
          </a:xfrm>
          <a:prstGeom prst="line">
            <a:avLst/>
          </a:prstGeom>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57ED6E16-8ECB-499D-BA36-58ADDF224B62}"/>
              </a:ext>
            </a:extLst>
          </p:cNvPr>
          <p:cNvSpPr/>
          <p:nvPr/>
        </p:nvSpPr>
        <p:spPr>
          <a:xfrm>
            <a:off x="8722913" y="5530823"/>
            <a:ext cx="1578762" cy="847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Analisa </a:t>
            </a:r>
            <a:r>
              <a:rPr lang="en-US" dirty="0" err="1"/>
              <a:t>Kekurangan</a:t>
            </a:r>
            <a:r>
              <a:rPr lang="en-US" dirty="0"/>
              <a:t> </a:t>
            </a:r>
            <a:r>
              <a:rPr lang="en-US" dirty="0" err="1"/>
              <a:t>Aplikasi</a:t>
            </a:r>
            <a:endParaRPr lang="en-ID" dirty="0"/>
          </a:p>
        </p:txBody>
      </p:sp>
      <p:cxnSp>
        <p:nvCxnSpPr>
          <p:cNvPr id="9" name="Straight Connector 8">
            <a:extLst>
              <a:ext uri="{FF2B5EF4-FFF2-40B4-BE49-F238E27FC236}">
                <a16:creationId xmlns:a16="http://schemas.microsoft.com/office/drawing/2014/main" id="{971EC6DF-B6CF-4663-BE04-6680A8F458F3}"/>
              </a:ext>
            </a:extLst>
          </p:cNvPr>
          <p:cNvCxnSpPr>
            <a:cxnSpLocks/>
            <a:stCxn id="3" idx="2"/>
          </p:cNvCxnSpPr>
          <p:nvPr/>
        </p:nvCxnSpPr>
        <p:spPr>
          <a:xfrm>
            <a:off x="6026946" y="2478088"/>
            <a:ext cx="0" cy="36769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763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0F8F-BFEE-4942-8675-10C98301C36F}"/>
              </a:ext>
            </a:extLst>
          </p:cNvPr>
          <p:cNvSpPr>
            <a:spLocks noGrp="1"/>
          </p:cNvSpPr>
          <p:nvPr>
            <p:ph type="title"/>
          </p:nvPr>
        </p:nvSpPr>
        <p:spPr/>
        <p:txBody>
          <a:bodyPr/>
          <a:lstStyle/>
          <a:p>
            <a:r>
              <a:rPr lang="en-US" b="1" dirty="0"/>
              <a:t>Gantt Chart</a:t>
            </a:r>
            <a:endParaRPr lang="en-ID" dirty="0"/>
          </a:p>
        </p:txBody>
      </p:sp>
      <p:graphicFrame>
        <p:nvGraphicFramePr>
          <p:cNvPr id="4" name="Content Placeholder 3">
            <a:extLst>
              <a:ext uri="{FF2B5EF4-FFF2-40B4-BE49-F238E27FC236}">
                <a16:creationId xmlns:a16="http://schemas.microsoft.com/office/drawing/2014/main" id="{4367291D-005E-4B3E-A8A6-88BFF1743618}"/>
              </a:ext>
            </a:extLst>
          </p:cNvPr>
          <p:cNvGraphicFramePr>
            <a:graphicFrameLocks noGrp="1"/>
          </p:cNvGraphicFramePr>
          <p:nvPr>
            <p:ph idx="1"/>
            <p:extLst>
              <p:ext uri="{D42A27DB-BD31-4B8C-83A1-F6EECF244321}">
                <p14:modId xmlns:p14="http://schemas.microsoft.com/office/powerpoint/2010/main" val="1819837596"/>
              </p:ext>
            </p:extLst>
          </p:nvPr>
        </p:nvGraphicFramePr>
        <p:xfrm>
          <a:off x="-1587" y="1722732"/>
          <a:ext cx="12191997" cy="5135268"/>
        </p:xfrm>
        <a:graphic>
          <a:graphicData uri="http://schemas.openxmlformats.org/drawingml/2006/table">
            <a:tbl>
              <a:tblPr firstRow="1" firstCol="1" bandRow="1">
                <a:tableStyleId>{BDBED569-4797-4DF1-A0F4-6AAB3CD982D8}</a:tableStyleId>
              </a:tblPr>
              <a:tblGrid>
                <a:gridCol w="1830723">
                  <a:extLst>
                    <a:ext uri="{9D8B030D-6E8A-4147-A177-3AD203B41FA5}">
                      <a16:colId xmlns:a16="http://schemas.microsoft.com/office/drawing/2014/main" val="3236456784"/>
                    </a:ext>
                  </a:extLst>
                </a:gridCol>
                <a:gridCol w="588506">
                  <a:extLst>
                    <a:ext uri="{9D8B030D-6E8A-4147-A177-3AD203B41FA5}">
                      <a16:colId xmlns:a16="http://schemas.microsoft.com/office/drawing/2014/main" val="891855286"/>
                    </a:ext>
                  </a:extLst>
                </a:gridCol>
                <a:gridCol w="588506">
                  <a:extLst>
                    <a:ext uri="{9D8B030D-6E8A-4147-A177-3AD203B41FA5}">
                      <a16:colId xmlns:a16="http://schemas.microsoft.com/office/drawing/2014/main" val="2582683903"/>
                    </a:ext>
                  </a:extLst>
                </a:gridCol>
                <a:gridCol w="588506">
                  <a:extLst>
                    <a:ext uri="{9D8B030D-6E8A-4147-A177-3AD203B41FA5}">
                      <a16:colId xmlns:a16="http://schemas.microsoft.com/office/drawing/2014/main" val="104903407"/>
                    </a:ext>
                  </a:extLst>
                </a:gridCol>
                <a:gridCol w="588506">
                  <a:extLst>
                    <a:ext uri="{9D8B030D-6E8A-4147-A177-3AD203B41FA5}">
                      <a16:colId xmlns:a16="http://schemas.microsoft.com/office/drawing/2014/main" val="2041015540"/>
                    </a:ext>
                  </a:extLst>
                </a:gridCol>
                <a:gridCol w="588506">
                  <a:extLst>
                    <a:ext uri="{9D8B030D-6E8A-4147-A177-3AD203B41FA5}">
                      <a16:colId xmlns:a16="http://schemas.microsoft.com/office/drawing/2014/main" val="2449832957"/>
                    </a:ext>
                  </a:extLst>
                </a:gridCol>
                <a:gridCol w="588506">
                  <a:extLst>
                    <a:ext uri="{9D8B030D-6E8A-4147-A177-3AD203B41FA5}">
                      <a16:colId xmlns:a16="http://schemas.microsoft.com/office/drawing/2014/main" val="843072562"/>
                    </a:ext>
                  </a:extLst>
                </a:gridCol>
                <a:gridCol w="588506">
                  <a:extLst>
                    <a:ext uri="{9D8B030D-6E8A-4147-A177-3AD203B41FA5}">
                      <a16:colId xmlns:a16="http://schemas.microsoft.com/office/drawing/2014/main" val="512573333"/>
                    </a:ext>
                  </a:extLst>
                </a:gridCol>
                <a:gridCol w="588506">
                  <a:extLst>
                    <a:ext uri="{9D8B030D-6E8A-4147-A177-3AD203B41FA5}">
                      <a16:colId xmlns:a16="http://schemas.microsoft.com/office/drawing/2014/main" val="1191419781"/>
                    </a:ext>
                  </a:extLst>
                </a:gridCol>
                <a:gridCol w="588506">
                  <a:extLst>
                    <a:ext uri="{9D8B030D-6E8A-4147-A177-3AD203B41FA5}">
                      <a16:colId xmlns:a16="http://schemas.microsoft.com/office/drawing/2014/main" val="561707858"/>
                    </a:ext>
                  </a:extLst>
                </a:gridCol>
                <a:gridCol w="633090">
                  <a:extLst>
                    <a:ext uri="{9D8B030D-6E8A-4147-A177-3AD203B41FA5}">
                      <a16:colId xmlns:a16="http://schemas.microsoft.com/office/drawing/2014/main" val="3278829853"/>
                    </a:ext>
                  </a:extLst>
                </a:gridCol>
                <a:gridCol w="633090">
                  <a:extLst>
                    <a:ext uri="{9D8B030D-6E8A-4147-A177-3AD203B41FA5}">
                      <a16:colId xmlns:a16="http://schemas.microsoft.com/office/drawing/2014/main" val="3009938208"/>
                    </a:ext>
                  </a:extLst>
                </a:gridCol>
                <a:gridCol w="633090">
                  <a:extLst>
                    <a:ext uri="{9D8B030D-6E8A-4147-A177-3AD203B41FA5}">
                      <a16:colId xmlns:a16="http://schemas.microsoft.com/office/drawing/2014/main" val="3694028809"/>
                    </a:ext>
                  </a:extLst>
                </a:gridCol>
                <a:gridCol w="633090">
                  <a:extLst>
                    <a:ext uri="{9D8B030D-6E8A-4147-A177-3AD203B41FA5}">
                      <a16:colId xmlns:a16="http://schemas.microsoft.com/office/drawing/2014/main" val="342053155"/>
                    </a:ext>
                  </a:extLst>
                </a:gridCol>
                <a:gridCol w="633090">
                  <a:extLst>
                    <a:ext uri="{9D8B030D-6E8A-4147-A177-3AD203B41FA5}">
                      <a16:colId xmlns:a16="http://schemas.microsoft.com/office/drawing/2014/main" val="3190310353"/>
                    </a:ext>
                  </a:extLst>
                </a:gridCol>
                <a:gridCol w="633090">
                  <a:extLst>
                    <a:ext uri="{9D8B030D-6E8A-4147-A177-3AD203B41FA5}">
                      <a16:colId xmlns:a16="http://schemas.microsoft.com/office/drawing/2014/main" val="3034532292"/>
                    </a:ext>
                  </a:extLst>
                </a:gridCol>
                <a:gridCol w="633090">
                  <a:extLst>
                    <a:ext uri="{9D8B030D-6E8A-4147-A177-3AD203B41FA5}">
                      <a16:colId xmlns:a16="http://schemas.microsoft.com/office/drawing/2014/main" val="3638666644"/>
                    </a:ext>
                  </a:extLst>
                </a:gridCol>
                <a:gridCol w="633090">
                  <a:extLst>
                    <a:ext uri="{9D8B030D-6E8A-4147-A177-3AD203B41FA5}">
                      <a16:colId xmlns:a16="http://schemas.microsoft.com/office/drawing/2014/main" val="1763280029"/>
                    </a:ext>
                  </a:extLst>
                </a:gridCol>
              </a:tblGrid>
              <a:tr h="560696">
                <a:tc rowSpan="2">
                  <a:txBody>
                    <a:bodyPr/>
                    <a:lstStyle/>
                    <a:p>
                      <a:pPr indent="457200" algn="ctr">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gridSpan="17">
                  <a:txBody>
                    <a:bodyPr/>
                    <a:lstStyle/>
                    <a:p>
                      <a:pPr indent="457200" algn="ctr">
                        <a:lnSpc>
                          <a:spcPct val="150000"/>
                        </a:lnSpc>
                        <a:spcAft>
                          <a:spcPts val="0"/>
                        </a:spcAft>
                      </a:pPr>
                      <a:r>
                        <a:rPr lang="en-ID" sz="1800" dirty="0" err="1">
                          <a:effectLst/>
                        </a:rPr>
                        <a:t>Minggu</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35153789"/>
                  </a:ext>
                </a:extLst>
              </a:tr>
              <a:tr h="1188292">
                <a:tc vMerge="1">
                  <a:txBody>
                    <a:bodyPr/>
                    <a:lstStyle/>
                    <a:p>
                      <a:endParaRPr lang="en-ID"/>
                    </a:p>
                  </a:txBody>
                  <a:tcPr/>
                </a:tc>
                <a:tc>
                  <a:txBody>
                    <a:bodyPr/>
                    <a:lstStyle/>
                    <a:p>
                      <a:pPr indent="457200" algn="r">
                        <a:lnSpc>
                          <a:spcPct val="150000"/>
                        </a:lnSpc>
                        <a:spcAft>
                          <a:spcPts val="0"/>
                        </a:spcAft>
                      </a:pPr>
                      <a:r>
                        <a:rPr lang="en-ID" sz="800" dirty="0">
                          <a:effectLst/>
                        </a:rPr>
                        <a:t>1</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dirty="0">
                          <a:effectLst/>
                        </a:rPr>
                        <a:t>2</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dirty="0">
                          <a:effectLst/>
                        </a:rPr>
                        <a:t>3</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dirty="0">
                          <a:effectLst/>
                        </a:rPr>
                        <a:t>7</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dirty="0">
                          <a:effectLst/>
                        </a:rPr>
                        <a:t>8</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9</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10</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11</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12</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13</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14</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15</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16</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r">
                        <a:lnSpc>
                          <a:spcPct val="150000"/>
                        </a:lnSpc>
                        <a:spcAft>
                          <a:spcPts val="0"/>
                        </a:spcAft>
                      </a:pPr>
                      <a:r>
                        <a:rPr lang="en-ID" sz="800">
                          <a:effectLst/>
                        </a:rPr>
                        <a:t>17</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3105904"/>
                  </a:ext>
                </a:extLst>
              </a:tr>
              <a:tr h="564380">
                <a:tc>
                  <a:txBody>
                    <a:bodyPr/>
                    <a:lstStyle/>
                    <a:p>
                      <a:pPr indent="457200" algn="ctr">
                        <a:lnSpc>
                          <a:spcPct val="150000"/>
                        </a:lnSpc>
                        <a:spcAft>
                          <a:spcPts val="0"/>
                        </a:spcAft>
                      </a:pPr>
                      <a:r>
                        <a:rPr lang="en-ID" sz="1200" dirty="0" err="1">
                          <a:effectLst/>
                        </a:rPr>
                        <a:t>Pengumpulan</a:t>
                      </a:r>
                      <a:r>
                        <a:rPr lang="en-ID" sz="1200" dirty="0">
                          <a:effectLst/>
                        </a:rPr>
                        <a:t> Data dan </a:t>
                      </a:r>
                      <a:r>
                        <a:rPr lang="en-ID" sz="1200" dirty="0" err="1">
                          <a:effectLst/>
                        </a:rPr>
                        <a:t>Informasi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1309129"/>
                  </a:ext>
                </a:extLst>
              </a:tr>
              <a:tr h="564380">
                <a:tc>
                  <a:txBody>
                    <a:bodyPr/>
                    <a:lstStyle/>
                    <a:p>
                      <a:pPr indent="457200" algn="ctr">
                        <a:lnSpc>
                          <a:spcPct val="150000"/>
                        </a:lnSpc>
                        <a:spcAft>
                          <a:spcPts val="0"/>
                        </a:spcAft>
                      </a:pPr>
                      <a:r>
                        <a:rPr lang="en-ID" sz="1200" dirty="0">
                          <a:effectLst/>
                        </a:rPr>
                        <a:t>Analisa </a:t>
                      </a:r>
                      <a:r>
                        <a:rPr lang="en-ID" sz="1200" dirty="0" err="1">
                          <a:effectLst/>
                        </a:rPr>
                        <a:t>Kebutuhan</a:t>
                      </a:r>
                      <a:r>
                        <a:rPr lang="en-ID" sz="1200" dirty="0">
                          <a:effectLst/>
                        </a:rPr>
                        <a:t> </a:t>
                      </a:r>
                      <a:r>
                        <a:rPr lang="en-ID" sz="1200" dirty="0" err="1">
                          <a:effectLst/>
                        </a:rPr>
                        <a:t>Aplikasi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34493149"/>
                  </a:ext>
                </a:extLst>
              </a:tr>
              <a:tr h="564380">
                <a:tc>
                  <a:txBody>
                    <a:bodyPr/>
                    <a:lstStyle/>
                    <a:p>
                      <a:pPr indent="457200" algn="ctr">
                        <a:lnSpc>
                          <a:spcPct val="150000"/>
                        </a:lnSpc>
                        <a:spcAft>
                          <a:spcPts val="0"/>
                        </a:spcAft>
                      </a:pPr>
                      <a:r>
                        <a:rPr lang="en-ID" sz="1200" dirty="0" err="1">
                          <a:effectLst/>
                        </a:rPr>
                        <a:t>Membuat</a:t>
                      </a:r>
                      <a:r>
                        <a:rPr lang="en-ID" sz="1200" dirty="0">
                          <a:effectLst/>
                        </a:rPr>
                        <a:t> </a:t>
                      </a:r>
                      <a:r>
                        <a:rPr lang="en-ID" sz="1200" dirty="0" err="1">
                          <a:effectLst/>
                        </a:rPr>
                        <a:t>Desain</a:t>
                      </a:r>
                      <a:r>
                        <a:rPr lang="en-ID" sz="1200" dirty="0">
                          <a:effectLst/>
                        </a:rPr>
                        <a:t> </a:t>
                      </a:r>
                      <a:r>
                        <a:rPr lang="en-ID" sz="1200" dirty="0" err="1">
                          <a:effectLst/>
                        </a:rPr>
                        <a:t>Aplikasi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73391442"/>
                  </a:ext>
                </a:extLst>
              </a:tr>
              <a:tr h="564380">
                <a:tc>
                  <a:txBody>
                    <a:bodyPr/>
                    <a:lstStyle/>
                    <a:p>
                      <a:pPr indent="457200" algn="ctr">
                        <a:lnSpc>
                          <a:spcPct val="150000"/>
                        </a:lnSpc>
                        <a:spcAft>
                          <a:spcPts val="0"/>
                        </a:spcAft>
                      </a:pPr>
                      <a:r>
                        <a:rPr lang="en-ID" sz="1200" dirty="0" err="1">
                          <a:effectLst/>
                        </a:rPr>
                        <a:t>Membuat</a:t>
                      </a:r>
                      <a:r>
                        <a:rPr lang="en-ID" sz="1200" dirty="0">
                          <a:effectLst/>
                        </a:rPr>
                        <a:t> </a:t>
                      </a:r>
                      <a:r>
                        <a:rPr lang="en-ID" sz="1200" dirty="0" err="1">
                          <a:effectLst/>
                        </a:rPr>
                        <a:t>Kode</a:t>
                      </a:r>
                      <a:r>
                        <a:rPr lang="en-ID" sz="1200" dirty="0">
                          <a:effectLst/>
                        </a:rPr>
                        <a:t> </a:t>
                      </a:r>
                      <a:r>
                        <a:rPr lang="en-ID" sz="1200" dirty="0" err="1">
                          <a:effectLst/>
                        </a:rPr>
                        <a:t>Aplikasi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3274507"/>
                  </a:ext>
                </a:extLst>
              </a:tr>
              <a:tr h="564380">
                <a:tc>
                  <a:txBody>
                    <a:bodyPr/>
                    <a:lstStyle/>
                    <a:p>
                      <a:pPr indent="457200" algn="ctr">
                        <a:lnSpc>
                          <a:spcPct val="150000"/>
                        </a:lnSpc>
                        <a:spcAft>
                          <a:spcPts val="0"/>
                        </a:spcAft>
                      </a:pPr>
                      <a:r>
                        <a:rPr lang="en-ID" sz="1200" dirty="0" err="1">
                          <a:effectLst/>
                        </a:rPr>
                        <a:t>Melakukan</a:t>
                      </a:r>
                      <a:r>
                        <a:rPr lang="en-ID" sz="1200" dirty="0">
                          <a:effectLst/>
                        </a:rPr>
                        <a:t> </a:t>
                      </a:r>
                      <a:r>
                        <a:rPr lang="en-ID" sz="1200" dirty="0" err="1">
                          <a:effectLst/>
                        </a:rPr>
                        <a:t>Percobaan</a:t>
                      </a:r>
                      <a:r>
                        <a:rPr lang="en-ID" sz="1200" dirty="0">
                          <a:effectLst/>
                        </a:rPr>
                        <a:t> </a:t>
                      </a:r>
                      <a:r>
                        <a:rPr lang="en-ID" sz="1200" dirty="0" err="1">
                          <a:effectLst/>
                        </a:rPr>
                        <a:t>Aplikasi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solidFill>
                  </a:tcPr>
                </a:tc>
                <a:extLst>
                  <a:ext uri="{0D108BD9-81ED-4DB2-BD59-A6C34878D82A}">
                    <a16:rowId xmlns:a16="http://schemas.microsoft.com/office/drawing/2014/main" val="2825110558"/>
                  </a:ext>
                </a:extLst>
              </a:tr>
              <a:tr h="564380">
                <a:tc>
                  <a:txBody>
                    <a:bodyPr/>
                    <a:lstStyle/>
                    <a:p>
                      <a:pPr indent="457200" algn="ctr">
                        <a:lnSpc>
                          <a:spcPct val="150000"/>
                        </a:lnSpc>
                        <a:spcAft>
                          <a:spcPts val="0"/>
                        </a:spcAft>
                      </a:pPr>
                      <a:r>
                        <a:rPr lang="en-ID" sz="1200" dirty="0">
                          <a:effectLst/>
                        </a:rPr>
                        <a:t>Analisa </a:t>
                      </a:r>
                      <a:r>
                        <a:rPr lang="en-ID" sz="1200" dirty="0" err="1">
                          <a:effectLst/>
                        </a:rPr>
                        <a:t>Kekurangan</a:t>
                      </a:r>
                      <a:r>
                        <a:rPr lang="en-ID" sz="1200" dirty="0">
                          <a:effectLst/>
                        </a:rPr>
                        <a:t> </a:t>
                      </a:r>
                      <a:r>
                        <a:rPr lang="en-ID" sz="1200" dirty="0" err="1">
                          <a:effectLst/>
                        </a:rPr>
                        <a:t>Aplikasi</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a:effectLst/>
                        </a:rPr>
                        <a:t> </a:t>
                      </a:r>
                      <a:endParaRPr lang="en-ID"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tc>
                  <a:txBody>
                    <a:bodyPr/>
                    <a:lstStyle/>
                    <a:p>
                      <a:pPr indent="457200" algn="l">
                        <a:lnSpc>
                          <a:spcPct val="150000"/>
                        </a:lnSpc>
                        <a:spcAft>
                          <a:spcPts val="0"/>
                        </a:spcAft>
                      </a:pPr>
                      <a:r>
                        <a:rPr lang="en-ID" sz="800" dirty="0">
                          <a:effectLst/>
                        </a:rPr>
                        <a:t> </a:t>
                      </a:r>
                      <a:endParaRPr lang="en-ID"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rgbClr val="FFFF00">
                        <a:alpha val="20000"/>
                      </a:srgbClr>
                    </a:solidFill>
                  </a:tcPr>
                </a:tc>
                <a:extLst>
                  <a:ext uri="{0D108BD9-81ED-4DB2-BD59-A6C34878D82A}">
                    <a16:rowId xmlns:a16="http://schemas.microsoft.com/office/drawing/2014/main" val="1007950521"/>
                  </a:ext>
                </a:extLst>
              </a:tr>
            </a:tbl>
          </a:graphicData>
        </a:graphic>
      </p:graphicFrame>
    </p:spTree>
    <p:extLst>
      <p:ext uri="{BB962C8B-B14F-4D97-AF65-F5344CB8AC3E}">
        <p14:creationId xmlns:p14="http://schemas.microsoft.com/office/powerpoint/2010/main" val="183810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5D6C-2FF4-400F-813A-B77425592ECA}"/>
              </a:ext>
            </a:extLst>
          </p:cNvPr>
          <p:cNvSpPr>
            <a:spLocks noGrp="1"/>
          </p:cNvSpPr>
          <p:nvPr>
            <p:ph type="title"/>
          </p:nvPr>
        </p:nvSpPr>
        <p:spPr/>
        <p:txBody>
          <a:bodyPr/>
          <a:lstStyle/>
          <a:p>
            <a:r>
              <a:rPr lang="en-US" b="1" dirty="0"/>
              <a:t>PROJECT MANAGEMENT TOOLS </a:t>
            </a:r>
            <a:endParaRPr lang="en-ID" b="1" dirty="0"/>
          </a:p>
        </p:txBody>
      </p:sp>
      <p:sp>
        <p:nvSpPr>
          <p:cNvPr id="3" name="Content Placeholder 2">
            <a:extLst>
              <a:ext uri="{FF2B5EF4-FFF2-40B4-BE49-F238E27FC236}">
                <a16:creationId xmlns:a16="http://schemas.microsoft.com/office/drawing/2014/main" id="{703B8446-E06A-4BDF-B01D-CB629431B3CD}"/>
              </a:ext>
            </a:extLst>
          </p:cNvPr>
          <p:cNvSpPr>
            <a:spLocks noGrp="1"/>
          </p:cNvSpPr>
          <p:nvPr>
            <p:ph idx="1"/>
          </p:nvPr>
        </p:nvSpPr>
        <p:spPr/>
        <p:txBody>
          <a:bodyPr/>
          <a:lstStyle/>
          <a:p>
            <a:r>
              <a:rPr lang="en-US" b="1" dirty="0"/>
              <a:t>PROJECT MANAGEMENT</a:t>
            </a:r>
            <a:r>
              <a:rPr lang="en-US" dirty="0"/>
              <a:t>		: TRELLO</a:t>
            </a:r>
          </a:p>
          <a:p>
            <a:r>
              <a:rPr lang="en-US" b="1" dirty="0"/>
              <a:t>DIAGRAM	</a:t>
            </a:r>
            <a:r>
              <a:rPr lang="en-US" dirty="0"/>
              <a:t>			: WHIMSICAL</a:t>
            </a:r>
          </a:p>
          <a:p>
            <a:r>
              <a:rPr lang="en-US" b="1" dirty="0"/>
              <a:t>WIREFRAME				</a:t>
            </a:r>
            <a:r>
              <a:rPr lang="en-US" dirty="0"/>
              <a:t>:</a:t>
            </a:r>
            <a:r>
              <a:rPr lang="en-US" b="1" dirty="0"/>
              <a:t> </a:t>
            </a:r>
            <a:r>
              <a:rPr lang="en-US" dirty="0"/>
              <a:t>BALSAMIQ</a:t>
            </a:r>
          </a:p>
          <a:p>
            <a:r>
              <a:rPr lang="en-US" b="1" dirty="0"/>
              <a:t>MOCKUP	</a:t>
            </a:r>
            <a:r>
              <a:rPr lang="en-US" dirty="0"/>
              <a:t>			: </a:t>
            </a:r>
            <a:r>
              <a:rPr lang="en-US" dirty="0" err="1"/>
              <a:t>AdobeXD</a:t>
            </a:r>
            <a:endParaRPr lang="en-ID" dirty="0"/>
          </a:p>
        </p:txBody>
      </p:sp>
    </p:spTree>
    <p:extLst>
      <p:ext uri="{BB962C8B-B14F-4D97-AF65-F5344CB8AC3E}">
        <p14:creationId xmlns:p14="http://schemas.microsoft.com/office/powerpoint/2010/main" val="316552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60B7-8723-4C83-81C5-153AA3C9C5A4}"/>
              </a:ext>
            </a:extLst>
          </p:cNvPr>
          <p:cNvSpPr>
            <a:spLocks noGrp="1"/>
          </p:cNvSpPr>
          <p:nvPr>
            <p:ph type="title"/>
          </p:nvPr>
        </p:nvSpPr>
        <p:spPr/>
        <p:txBody>
          <a:bodyPr/>
          <a:lstStyle/>
          <a:p>
            <a:r>
              <a:rPr lang="en-US" dirty="0"/>
              <a:t>Diagram </a:t>
            </a:r>
            <a:r>
              <a:rPr lang="en-US" dirty="0" err="1"/>
              <a:t>menggunakan</a:t>
            </a:r>
            <a:r>
              <a:rPr lang="en-US" dirty="0"/>
              <a:t> whimsical</a:t>
            </a:r>
            <a:endParaRPr lang="en-ID" dirty="0"/>
          </a:p>
        </p:txBody>
      </p:sp>
      <p:pic>
        <p:nvPicPr>
          <p:cNvPr id="4" name="Content Placeholder 3">
            <a:extLst>
              <a:ext uri="{FF2B5EF4-FFF2-40B4-BE49-F238E27FC236}">
                <a16:creationId xmlns:a16="http://schemas.microsoft.com/office/drawing/2014/main" id="{A3293CD6-DA54-46D2-A564-24110FAEF315}"/>
              </a:ext>
            </a:extLst>
          </p:cNvPr>
          <p:cNvPicPr>
            <a:picLocks noGrp="1" noChangeAspect="1"/>
          </p:cNvPicPr>
          <p:nvPr>
            <p:ph idx="1"/>
          </p:nvPr>
        </p:nvPicPr>
        <p:blipFill>
          <a:blip r:embed="rId2"/>
          <a:stretch>
            <a:fillRect/>
          </a:stretch>
        </p:blipFill>
        <p:spPr>
          <a:xfrm>
            <a:off x="2438401" y="2097087"/>
            <a:ext cx="6268860" cy="4217987"/>
          </a:xfrm>
          <a:prstGeom prst="rect">
            <a:avLst/>
          </a:prstGeom>
        </p:spPr>
      </p:pic>
    </p:spTree>
    <p:extLst>
      <p:ext uri="{BB962C8B-B14F-4D97-AF65-F5344CB8AC3E}">
        <p14:creationId xmlns:p14="http://schemas.microsoft.com/office/powerpoint/2010/main" val="2017917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387</TotalTime>
  <Words>667</Words>
  <Application>Microsoft Office PowerPoint</Application>
  <PresentationFormat>Widescreen</PresentationFormat>
  <Paragraphs>190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Tw Cen MT</vt:lpstr>
      <vt:lpstr>Circuit</vt:lpstr>
      <vt:lpstr>PROYEK PERANGKAT LUNAK set schdule</vt:lpstr>
      <vt:lpstr>PROJECT CHARTER</vt:lpstr>
      <vt:lpstr>Stakeholder</vt:lpstr>
      <vt:lpstr>PROJECT SCOPE STATEMENT</vt:lpstr>
      <vt:lpstr>Deskkripsi Fungsionalitas</vt:lpstr>
      <vt:lpstr>Work Breakdown Structure</vt:lpstr>
      <vt:lpstr>Gantt Chart</vt:lpstr>
      <vt:lpstr>PROJECT MANAGEMENT TOOLS </vt:lpstr>
      <vt:lpstr>Diagram menggunakan whimsical</vt:lpstr>
      <vt:lpstr>WIREFRAME</vt:lpstr>
      <vt:lpstr>WIREFRAME</vt:lpstr>
      <vt:lpstr>WIREFRAME</vt:lpstr>
      <vt:lpstr>WIREFRAME</vt:lpstr>
      <vt:lpstr>WIREFRAME</vt:lpstr>
      <vt:lpstr>UI MOCKUP Login</vt:lpstr>
      <vt:lpstr>UI MOCKUP Dasboard</vt:lpstr>
      <vt:lpstr>UI MOCKUP kalender</vt:lpstr>
      <vt:lpstr>UI MOCKUP pelanggan</vt:lpstr>
      <vt:lpstr>UI MOCKUP pengaturan</vt:lpstr>
      <vt:lpstr>SEKIAN DAN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PROYEK PERANGKAT LUNAK KELOMPOK 8</dc:title>
  <dc:creator>Anang</dc:creator>
  <cp:lastModifiedBy>Anang</cp:lastModifiedBy>
  <cp:revision>32</cp:revision>
  <dcterms:created xsi:type="dcterms:W3CDTF">2021-04-15T09:00:22Z</dcterms:created>
  <dcterms:modified xsi:type="dcterms:W3CDTF">2021-04-22T04:44:17Z</dcterms:modified>
</cp:coreProperties>
</file>