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259"/>
    <a:srgbClr val="262626"/>
    <a:srgbClr val="FBC2EB"/>
    <a:srgbClr val="A18CD1"/>
    <a:srgbClr val="452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A25B-9DB7-4983-9A0A-C675256EC0C5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1D85D-5823-4048-BDB1-272BD0BDB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56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3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256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90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31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438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93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23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18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23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86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0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36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12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33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87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95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9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070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4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68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16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33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7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47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2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7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78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48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80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D8C93-2519-48F6-95DC-74348F829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A9B6B6-DB8A-5750-D406-36CFB3AD7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0C9BC-0D4B-0291-0426-10A7243E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AE52-4CC2-BAD1-8527-9E0A23EB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AEB57-B556-B25F-D300-3A9C66FA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7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DFDB3-C3AD-FFD3-5FC6-3EE1CD2D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4FF158-EEC9-7154-AD6A-84D4A6AB4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1FEF8-F093-77E1-1111-5737622A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49561-96E3-C5CA-A7B1-46B111D3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F8E47-3D7D-1165-BE71-DDB2F1BB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1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4A767-12F9-2C20-1125-6CB797C0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6615B-93DF-17D2-8BDF-95FE9982F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B2178-4A62-EC60-0165-72B0CEAE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9A7E4-93BB-1F15-312F-C4173677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907E3-43D1-833E-BD9D-F35AC9DB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0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35E8B-D80F-6AE1-0DC0-B20951D9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FC4F1-AFF2-A857-4273-E1BED1371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B2F14-59F4-D1AD-DB24-F1707B9E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B7F51-71D8-DF7F-C825-1A6D863A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169DC-95D2-8A06-743B-36E99C83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CA83D-BFD5-A94E-ADDB-5350AFE6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205E7-5226-C2C4-F7C6-51EA44DC7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59AC1-B19D-C862-B953-43953785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4029A-2E3E-1682-F628-42EFA851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AA244-F3EE-DDCF-1A05-5193C533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6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BCEC8-358B-0606-698A-A25CAF3A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BB251-58D4-2120-564C-6DD3CAE69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446B32-BC3D-3614-4080-05434D885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F3F73-BB7D-3D2E-55AA-8B057B7C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5544B-118C-5B25-0945-4EA87BF9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B24BB4-BC73-F3AA-5273-70C64274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4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6C0B4-4CA5-1F26-4B32-D5857ABA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00A4E-35EE-B43A-4242-992A6733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E3F81-6E73-36F7-97A9-CEE620C25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55913-47CF-4BAD-D773-185853772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7D6DEB-E6F7-62A9-A15C-21EC89DBD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F3F5D6-76FB-396D-ABBB-71DD2ACA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89BBD6-1AC6-3A48-9D78-A70824FF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0C1C8F-4942-088A-C1DE-DD75E2AA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4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3C6F-927A-1A2B-9A9D-2E27E28D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3F24F-D663-37E7-1BB6-C6068582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B74D99-5C6C-31C7-3A5C-6731F4B1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7A6A97-1079-7DCC-260B-61707595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E391FD-62F4-EDCC-5908-B0281DB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A34A2-CDF7-1A23-8549-BFF9D36F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BDB232-E4F5-6461-DBF5-70CEDEE7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1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FE4BC-333A-1888-A70D-282C8E92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DAACB-A40C-792D-3100-DD80C9E5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FBBD36-3D60-2D2B-93FA-1D6B4749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3FA2C5-B9E8-AD7C-7660-7066C130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FF245-6D55-A92C-5246-C427420C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F811C-237B-DA2F-B916-5F782B4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58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B915C-032C-A416-A38D-7EADAAB0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1ED1A4-22AC-D5D1-5D20-311C2FE95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3EC7F-DD45-506D-E18C-F2BA9DE5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A7A31-33ED-B84D-916A-B32F9DBA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41AED4-0F38-09EC-BD52-33479DD3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267BD-43C6-6D4B-0BE5-CE899AF2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4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0FEA40-D01A-4C65-C688-F0C461E2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6E3F4-6114-6BDC-8CA3-1AACB97A0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69D32-71A1-6DD9-0C9B-10A8E4C2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36CC1-9579-42CB-8701-757CE804131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14A52-C2BB-BD3E-0FBD-3082FF16E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5691F-9629-FA36-2105-C006B7287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2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rgbClr val="B196D6"/>
            </a:gs>
            <a:gs pos="82000">
              <a:srgbClr val="E5B5E5"/>
            </a:gs>
            <a:gs pos="64000">
              <a:srgbClr val="CEA7DE"/>
            </a:gs>
            <a:gs pos="0">
              <a:srgbClr val="A18CD1"/>
            </a:gs>
            <a:gs pos="100000">
              <a:srgbClr val="FBC2EB">
                <a:alpha val="80000"/>
              </a:srgb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97CF775-9F89-2256-EF78-56B22A7CC554}"/>
              </a:ext>
            </a:extLst>
          </p:cNvPr>
          <p:cNvSpPr/>
          <p:nvPr/>
        </p:nvSpPr>
        <p:spPr>
          <a:xfrm>
            <a:off x="1618128" y="2044003"/>
            <a:ext cx="8955741" cy="218176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E520F-D2F1-C577-059B-908CFC535ABD}"/>
              </a:ext>
            </a:extLst>
          </p:cNvPr>
          <p:cNvSpPr txBox="1"/>
          <p:nvPr/>
        </p:nvSpPr>
        <p:spPr>
          <a:xfrm>
            <a:off x="1618129" y="2044004"/>
            <a:ext cx="8955741" cy="8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1618129" y="2044005"/>
            <a:ext cx="89557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Section1.</a:t>
            </a:r>
          </a:p>
          <a:p>
            <a:pPr algn="ctr"/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Introduction to Data Science</a:t>
            </a:r>
          </a:p>
          <a:p>
            <a:pPr algn="r"/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안태용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CC73956-E267-BA46-D529-FE9168C873D2}"/>
              </a:ext>
            </a:extLst>
          </p:cNvPr>
          <p:cNvCxnSpPr>
            <a:cxnSpLocks/>
          </p:cNvCxnSpPr>
          <p:nvPr/>
        </p:nvCxnSpPr>
        <p:spPr>
          <a:xfrm>
            <a:off x="1618127" y="2044003"/>
            <a:ext cx="895574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689A10-233D-2E95-34D3-A8D2C7EB024B}"/>
              </a:ext>
            </a:extLst>
          </p:cNvPr>
          <p:cNvCxnSpPr>
            <a:cxnSpLocks/>
          </p:cNvCxnSpPr>
          <p:nvPr/>
        </p:nvCxnSpPr>
        <p:spPr>
          <a:xfrm>
            <a:off x="1618127" y="4225763"/>
            <a:ext cx="895574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5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장르별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지역별 연관도가 있는 지 확인하고자 했음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100B68-E38C-01D4-C938-5D70B6F045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907"/>
          <a:stretch/>
        </p:blipFill>
        <p:spPr>
          <a:xfrm>
            <a:off x="2336544" y="1617693"/>
            <a:ext cx="7518907" cy="5084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5A84F-E243-6032-8BD4-47D48165AE94}"/>
              </a:ext>
            </a:extLst>
          </p:cNvPr>
          <p:cNvSpPr txBox="1"/>
          <p:nvPr/>
        </p:nvSpPr>
        <p:spPr>
          <a:xfrm>
            <a:off x="1422397" y="3329062"/>
            <a:ext cx="9347199" cy="830997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비교적 미국과 유럽은 서로 연관되는 장르가 있지만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일본이나 그 외 나머지 국가에서는 선호되는 장르가 서로 다르다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8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장르별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그에 따라서 장르 선호도별 국가 순위를 표시하고자 함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14E30F-75D4-6FFF-F8A6-7B04B5F79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824091"/>
            <a:ext cx="12192000" cy="503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7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장르별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그에 따라서 장르 선호도별 국가 순위를 표시하고자 함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14E30F-75D4-6FFF-F8A6-7B04B5F792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824091"/>
            <a:ext cx="12192000" cy="5033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2C14C-C949-B308-C45F-060D7A135C16}"/>
              </a:ext>
            </a:extLst>
          </p:cNvPr>
          <p:cNvSpPr txBox="1"/>
          <p:nvPr/>
        </p:nvSpPr>
        <p:spPr>
          <a:xfrm>
            <a:off x="4294907" y="3198167"/>
            <a:ext cx="3288148" cy="461665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이런 양상이 나올까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924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장르별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그에 따라서 장르 선호도별 국가 순위를 표시하고자 함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14E30F-75D4-6FFF-F8A6-7B04B5F792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824091"/>
            <a:ext cx="12192000" cy="5033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2C14C-C949-B308-C45F-060D7A135C16}"/>
              </a:ext>
            </a:extLst>
          </p:cNvPr>
          <p:cNvSpPr txBox="1"/>
          <p:nvPr/>
        </p:nvSpPr>
        <p:spPr>
          <a:xfrm>
            <a:off x="4294907" y="3198167"/>
            <a:ext cx="3288148" cy="461665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이런 양상이 나올까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950F1-87A8-AF5E-994C-0E234FAC6A88}"/>
              </a:ext>
            </a:extLst>
          </p:cNvPr>
          <p:cNvSpPr txBox="1"/>
          <p:nvPr/>
        </p:nvSpPr>
        <p:spPr>
          <a:xfrm>
            <a:off x="1302326" y="3992328"/>
            <a:ext cx="9873673" cy="2308324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문화적인 트렌드를 가져가는 것이 미국과 일본이며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유럽과 미국은 유사점이 꽤 높기 때문에 서로 비슷하게 보인다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일본과 나머지 국가는 유사점이 낮긴 하지만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		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미국의 문화적인 트랜드를 따라가려고 하며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일본은 특히 본인들이 문화 트렌드를 가져가기에 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		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이런 차이가 나지 않았을까 예측한다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78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장르별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한번 년도별로 표시하며 트렌드가 어떻게 바뀌어 갔는지 확인해보자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DF9B67-F0F9-4AA3-DFD5-00EE71EE8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2665"/>
            <a:ext cx="12192000" cy="51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8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장르별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한번 년도별로 표시하며 트렌드가 어떻게 바뀌어 갔는지 확인해보자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DF9B67-F0F9-4AA3-DFD5-00EE71EE8BC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2665"/>
            <a:ext cx="12192000" cy="5116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3D444-E7BA-2696-579F-9DF94BDACE5A}"/>
              </a:ext>
            </a:extLst>
          </p:cNvPr>
          <p:cNvSpPr txBox="1"/>
          <p:nvPr/>
        </p:nvSpPr>
        <p:spPr>
          <a:xfrm>
            <a:off x="1422398" y="3429000"/>
            <a:ext cx="9347199" cy="461665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2002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년까진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Sports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주도했지만 그 이후부턴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Action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장르가 우세하다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43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장르별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한번 년도별로 표시하며 트렌드가 어떻게 바뀌어 갔는지 확인해보자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DF9B67-F0F9-4AA3-DFD5-00EE71EE8BC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2665"/>
            <a:ext cx="12192000" cy="5116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3D444-E7BA-2696-579F-9DF94BDACE5A}"/>
              </a:ext>
            </a:extLst>
          </p:cNvPr>
          <p:cNvSpPr txBox="1"/>
          <p:nvPr/>
        </p:nvSpPr>
        <p:spPr>
          <a:xfrm>
            <a:off x="1422398" y="3429000"/>
            <a:ext cx="9347199" cy="461665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2002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년까진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Sports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주도했지만 그 이후부턴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Action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장르가 우세하다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16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플랫폼별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플랫폼 분석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플랫폼은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2010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이후의 값으로 계산하기로 했다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0DEB0-AD14-DA9D-439A-2CEBA19A6ED9}"/>
              </a:ext>
            </a:extLst>
          </p:cNvPr>
          <p:cNvSpPr txBox="1"/>
          <p:nvPr/>
        </p:nvSpPr>
        <p:spPr>
          <a:xfrm>
            <a:off x="175534" y="1713379"/>
            <a:ext cx="110558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이유는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…?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역사적으로 게임 플랫폼은 계속해서 진화해 갔으며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lvl="4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또한 진화되는 플랫폼에 따라 출시 되었기 때문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4"/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프로젝트의 목표는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분기에 어떤 게임을 설계해야 할까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.’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였기에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	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예전 게임기들은 굳이 볼 필요가 없다고 판단함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43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플랫폼별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플랫폼 분석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일단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폴랫폼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별 판매량을 확인해보자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845473-AE96-50C9-1F88-AD9C9674A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620"/>
            <a:ext cx="12192000" cy="46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6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플랫폼별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플랫폼 분석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국가별로 확인해볼까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4744F4-DBBD-2713-DF6A-1D4635FF2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936"/>
            <a:ext cx="12192000" cy="46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Section1.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Introduction to Data Science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5B7F4-91D1-9E6C-2827-DAF2A22282B7}"/>
              </a:ext>
            </a:extLst>
          </p:cNvPr>
          <p:cNvSpPr txBox="1"/>
          <p:nvPr/>
        </p:nvSpPr>
        <p:spPr>
          <a:xfrm>
            <a:off x="480291" y="1330036"/>
            <a:ext cx="112314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제시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분기에 어떤 게임을 설계해야 할까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5DE01-62A0-6F6B-7C2A-590F6C3574F1}"/>
              </a:ext>
            </a:extLst>
          </p:cNvPr>
          <p:cNvSpPr txBox="1"/>
          <p:nvPr/>
        </p:nvSpPr>
        <p:spPr>
          <a:xfrm>
            <a:off x="480291" y="4019860"/>
            <a:ext cx="491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Action?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Shooter?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Racing? Puzzle?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4ED2D-47BB-9583-E482-45EC9072E6BB}"/>
              </a:ext>
            </a:extLst>
          </p:cNvPr>
          <p:cNvSpPr txBox="1"/>
          <p:nvPr/>
        </p:nvSpPr>
        <p:spPr>
          <a:xfrm>
            <a:off x="480290" y="4481525"/>
            <a:ext cx="4913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판매량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출하량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플레이어 수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F1544E-4033-9BF1-2E9A-EDFC6023EDD9}"/>
              </a:ext>
            </a:extLst>
          </p:cNvPr>
          <p:cNvSpPr txBox="1"/>
          <p:nvPr/>
        </p:nvSpPr>
        <p:spPr>
          <a:xfrm>
            <a:off x="480291" y="4943190"/>
            <a:ext cx="491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평가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GOTY?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평론가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게이머 의견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BC4564-E2A7-BB84-F9BF-84858A8FBDFD}"/>
              </a:ext>
            </a:extLst>
          </p:cNvPr>
          <p:cNvSpPr txBox="1"/>
          <p:nvPr/>
        </p:nvSpPr>
        <p:spPr>
          <a:xfrm>
            <a:off x="480291" y="5404855"/>
            <a:ext cx="491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가격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지역층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DLC?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D1B9ACC-254B-7DCB-8B2A-D0D5D73B2504}"/>
              </a:ext>
            </a:extLst>
          </p:cNvPr>
          <p:cNvCxnSpPr>
            <a:cxnSpLocks/>
          </p:cNvCxnSpPr>
          <p:nvPr/>
        </p:nvCxnSpPr>
        <p:spPr>
          <a:xfrm>
            <a:off x="480290" y="4119418"/>
            <a:ext cx="0" cy="1671782"/>
          </a:xfrm>
          <a:prstGeom prst="line">
            <a:avLst/>
          </a:prstGeom>
          <a:ln w="25400">
            <a:solidFill>
              <a:srgbClr val="0D2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4955A47-8577-959A-FEDE-04569F86538B}"/>
              </a:ext>
            </a:extLst>
          </p:cNvPr>
          <p:cNvCxnSpPr>
            <a:cxnSpLocks/>
          </p:cNvCxnSpPr>
          <p:nvPr/>
        </p:nvCxnSpPr>
        <p:spPr>
          <a:xfrm flipH="1">
            <a:off x="378691" y="4119418"/>
            <a:ext cx="101599" cy="0"/>
          </a:xfrm>
          <a:prstGeom prst="line">
            <a:avLst/>
          </a:prstGeom>
          <a:ln w="25400">
            <a:solidFill>
              <a:srgbClr val="0D2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70D8CF6-E134-E96F-40B8-6B52145F687B}"/>
              </a:ext>
            </a:extLst>
          </p:cNvPr>
          <p:cNvSpPr/>
          <p:nvPr/>
        </p:nvSpPr>
        <p:spPr>
          <a:xfrm>
            <a:off x="5869710" y="4724476"/>
            <a:ext cx="452580" cy="461665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D2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71F5B2-576E-BEF8-26FD-06002545CF38}"/>
              </a:ext>
            </a:extLst>
          </p:cNvPr>
          <p:cNvSpPr txBox="1"/>
          <p:nvPr/>
        </p:nvSpPr>
        <p:spPr>
          <a:xfrm>
            <a:off x="6599382" y="4031978"/>
            <a:ext cx="491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4D7093-AE91-095E-0EC4-9D577A2C4F84}"/>
              </a:ext>
            </a:extLst>
          </p:cNvPr>
          <p:cNvSpPr txBox="1"/>
          <p:nvPr/>
        </p:nvSpPr>
        <p:spPr>
          <a:xfrm>
            <a:off x="6599381" y="4493643"/>
            <a:ext cx="4913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3F8662-67BD-D6B7-6744-6055AA9EEC63}"/>
              </a:ext>
            </a:extLst>
          </p:cNvPr>
          <p:cNvSpPr txBox="1"/>
          <p:nvPr/>
        </p:nvSpPr>
        <p:spPr>
          <a:xfrm>
            <a:off x="6599382" y="4955308"/>
            <a:ext cx="491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트랜드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457FC-2F46-6F71-563F-014556CF3720}"/>
              </a:ext>
            </a:extLst>
          </p:cNvPr>
          <p:cNvSpPr txBox="1"/>
          <p:nvPr/>
        </p:nvSpPr>
        <p:spPr>
          <a:xfrm>
            <a:off x="6599382" y="5416973"/>
            <a:ext cx="491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인기도</a:t>
            </a:r>
          </a:p>
        </p:txBody>
      </p:sp>
    </p:spTree>
    <p:extLst>
      <p:ext uri="{BB962C8B-B14F-4D97-AF65-F5344CB8AC3E}">
        <p14:creationId xmlns:p14="http://schemas.microsoft.com/office/powerpoint/2010/main" val="1028869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플랫폼별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플랫폼 분석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국가별로 확인해볼까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4744F4-DBBD-2713-DF6A-1D4635FF20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936"/>
            <a:ext cx="12192000" cy="4681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FFE315-EB1C-FA10-B3E3-31A7C1C52121}"/>
              </a:ext>
            </a:extLst>
          </p:cNvPr>
          <p:cNvSpPr txBox="1"/>
          <p:nvPr/>
        </p:nvSpPr>
        <p:spPr>
          <a:xfrm>
            <a:off x="1422398" y="3429000"/>
            <a:ext cx="9347199" cy="830997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국가별로 차이가 났으며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미국은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x360,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유럽은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PS3, </a:t>
            </a: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	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일본은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3DS,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나머지 국가는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PS3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우세했다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184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플랫폼별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플랫폼 분석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판매량으로 확인해보자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296711-BCDF-E544-7440-6F5B46F62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791730"/>
            <a:ext cx="12192000" cy="50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82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회사별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회사 분석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판매량으로 확인해보자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212944-3699-BA71-8615-60485129A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85773"/>
            <a:ext cx="12192000" cy="46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57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회사별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회사 분석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판매량으로 확인해보자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212944-3699-BA71-8615-60485129A1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85773"/>
            <a:ext cx="12192000" cy="4672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55E385-91DA-10BC-DC72-46A6B5EE5225}"/>
              </a:ext>
            </a:extLst>
          </p:cNvPr>
          <p:cNvSpPr txBox="1"/>
          <p:nvPr/>
        </p:nvSpPr>
        <p:spPr>
          <a:xfrm>
            <a:off x="1422398" y="3429000"/>
            <a:ext cx="9347199" cy="1569660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대부분의 국가들은 큰 상관없이 회사 선호도를 보여준다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일본은 이상할 정도로 닌텐도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반다이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남코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코나미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세가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소니 정도만 편애할 정도로 자국 회사에 선호도가 드러난다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83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회사별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회사 분석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판매량으로 확인해보자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892E93-D22A-B16E-CC83-29D4F3AB8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169"/>
            <a:ext cx="12192000" cy="536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93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회사별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회사 분석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판매량으로 확인해보자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892E93-D22A-B16E-CC83-29D4F3AB8E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169"/>
            <a:ext cx="12192000" cy="5368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7512B8-9329-AE24-9465-2FB11C20A2F2}"/>
              </a:ext>
            </a:extLst>
          </p:cNvPr>
          <p:cNvSpPr txBox="1"/>
          <p:nvPr/>
        </p:nvSpPr>
        <p:spPr>
          <a:xfrm>
            <a:off x="1422398" y="3429000"/>
            <a:ext cx="9347199" cy="1200329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닌텐도가 년간 판매량을 계속해서 가져갔으나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2000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년도에 들어서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순위를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엎치락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뒤치락하는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것처럼 보인다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999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회사별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회사 분석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판매량으로 확인해보자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892E93-D22A-B16E-CC83-29D4F3AB8E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169"/>
            <a:ext cx="12192000" cy="5368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7512B8-9329-AE24-9465-2FB11C20A2F2}"/>
              </a:ext>
            </a:extLst>
          </p:cNvPr>
          <p:cNvSpPr txBox="1"/>
          <p:nvPr/>
        </p:nvSpPr>
        <p:spPr>
          <a:xfrm>
            <a:off x="2177180" y="3869619"/>
            <a:ext cx="7837636" cy="461665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판매량으로 보면 게임 회사에 그렇게 연연하지 않는다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529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순위 분석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CAA15A-DF05-01DE-2AF7-34F649A15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375"/>
            <a:ext cx="12192000" cy="41465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9FD406-351B-0306-7827-1D8E26E2572B}"/>
              </a:ext>
            </a:extLst>
          </p:cNvPr>
          <p:cNvSpPr txBox="1"/>
          <p:nvPr/>
        </p:nvSpPr>
        <p:spPr>
          <a:xfrm>
            <a:off x="2571647" y="5270484"/>
            <a:ext cx="7048705" cy="461665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그동안 판매량만 판단하게 되면 닌텐도가 싹쓸이 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631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순위 분석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29C83F-FB84-5745-8949-D05371284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375"/>
            <a:ext cx="12192000" cy="58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52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순위 분석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29C83F-FB84-5745-8949-D053712841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375"/>
            <a:ext cx="12192000" cy="5832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35B590-7888-EBFD-C4C6-EDA8B4D4A030}"/>
              </a:ext>
            </a:extLst>
          </p:cNvPr>
          <p:cNvSpPr txBox="1"/>
          <p:nvPr/>
        </p:nvSpPr>
        <p:spPr>
          <a:xfrm>
            <a:off x="1994636" y="3468928"/>
            <a:ext cx="8202727" cy="830997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게임을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2010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이후로 줄이게 되면 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미국회사가 대부분 자리를 차지하게 된 것을 알게 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08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Section1.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Introduction to Data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89B52-9052-4F4A-2968-E69F3CCE6098}"/>
              </a:ext>
            </a:extLst>
          </p:cNvPr>
          <p:cNvSpPr txBox="1"/>
          <p:nvPr/>
        </p:nvSpPr>
        <p:spPr>
          <a:xfrm>
            <a:off x="2419927" y="1131532"/>
            <a:ext cx="7352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시장 분석에는 다양한 방법을 찾을 수 있다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649D4-418A-E7FE-1179-999318463803}"/>
              </a:ext>
            </a:extLst>
          </p:cNvPr>
          <p:cNvSpPr txBox="1"/>
          <p:nvPr/>
        </p:nvSpPr>
        <p:spPr>
          <a:xfrm>
            <a:off x="193963" y="1973483"/>
            <a:ext cx="76471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지역은 어떻게 구분했나요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지역별로 선호하는 게임의 장르를 파악했나요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지역별로 선호하는 게임의 장르가 왜 같다고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다르다고 생각했나요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연도별 게임의 트렌드가 있을까 라는 질문에 대답을 하셔야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트렌드는 어떤 것을 기준으로 파악했나요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연도별로 트렌드가 존재하나요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왜 존재한다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존재하지 않는다고 생각했나요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인기가 많은 게임에 대한 분석 및 시각화 프로세스가 포함되어야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인기가 많다는 것을 어떻게 정의했나요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게임이 왜 인기가 많다고 생각했나요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시각화를 통해 무엇을 나타내고자 하는지를 고려했나요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분석을 통해 어떤 인사이트를 도출할 수 있나요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분기에 어떤 게임을 설계해야 하는지에 대한 결론이 제시되어야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716B493-D714-F37A-D2C2-488D348D0D4C}"/>
              </a:ext>
            </a:extLst>
          </p:cNvPr>
          <p:cNvCxnSpPr>
            <a:cxnSpLocks/>
          </p:cNvCxnSpPr>
          <p:nvPr/>
        </p:nvCxnSpPr>
        <p:spPr>
          <a:xfrm>
            <a:off x="193963" y="1973483"/>
            <a:ext cx="0" cy="4524315"/>
          </a:xfrm>
          <a:prstGeom prst="line">
            <a:avLst/>
          </a:prstGeom>
          <a:ln w="25400">
            <a:solidFill>
              <a:srgbClr val="0D2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76545A8-90A3-A50A-EA97-2070CA4B8134}"/>
              </a:ext>
            </a:extLst>
          </p:cNvPr>
          <p:cNvCxnSpPr>
            <a:cxnSpLocks/>
          </p:cNvCxnSpPr>
          <p:nvPr/>
        </p:nvCxnSpPr>
        <p:spPr>
          <a:xfrm>
            <a:off x="5648035" y="1131532"/>
            <a:ext cx="360000" cy="0"/>
          </a:xfrm>
          <a:prstGeom prst="line">
            <a:avLst/>
          </a:prstGeom>
          <a:ln w="25400">
            <a:solidFill>
              <a:srgbClr val="0D2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205E35-87B5-0499-9437-440BAAA18C14}"/>
              </a:ext>
            </a:extLst>
          </p:cNvPr>
          <p:cNvCxnSpPr>
            <a:cxnSpLocks/>
          </p:cNvCxnSpPr>
          <p:nvPr/>
        </p:nvCxnSpPr>
        <p:spPr>
          <a:xfrm>
            <a:off x="5648035" y="1664066"/>
            <a:ext cx="360000" cy="0"/>
          </a:xfrm>
          <a:prstGeom prst="line">
            <a:avLst/>
          </a:prstGeom>
          <a:ln w="25400">
            <a:solidFill>
              <a:srgbClr val="0D2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01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순위 분석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3CF3F8-215A-E5A5-CFF0-A1A7CF298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375"/>
            <a:ext cx="12192000" cy="52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56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순위 분석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3CF3F8-215A-E5A5-CFF0-A1A7CF298F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375"/>
            <a:ext cx="12192000" cy="5210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156835-A5F9-34F8-F4E9-9D7C6B3AD684}"/>
              </a:ext>
            </a:extLst>
          </p:cNvPr>
          <p:cNvSpPr txBox="1"/>
          <p:nvPr/>
        </p:nvSpPr>
        <p:spPr>
          <a:xfrm>
            <a:off x="1185825" y="2788637"/>
            <a:ext cx="9820349" cy="1569660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Shooter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들어가서 그렇지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Action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부분 안에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FPS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장르가 들어간다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따라서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Shooter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Action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이나 꽤나 단편적인 정보들 밖에 없어서 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	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그렇지 거의 모든 게임들이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Action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취급이 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2777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3CB0D-7FBD-A33F-170B-3AFC35AD82FF}"/>
              </a:ext>
            </a:extLst>
          </p:cNvPr>
          <p:cNvSpPr txBox="1"/>
          <p:nvPr/>
        </p:nvSpPr>
        <p:spPr>
          <a:xfrm>
            <a:off x="480291" y="1330036"/>
            <a:ext cx="112314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분기에 어떤 게임을 설계해야 할까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EC921-B46D-A118-A24C-F60602FDB629}"/>
              </a:ext>
            </a:extLst>
          </p:cNvPr>
          <p:cNvSpPr txBox="1"/>
          <p:nvPr/>
        </p:nvSpPr>
        <p:spPr>
          <a:xfrm>
            <a:off x="1185825" y="3958304"/>
            <a:ext cx="9820349" cy="1569660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플레이스테이션을 플랫폼으로 기반하여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Action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게임을 만들어야 유리하다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게임에 있어서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플렛포머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모험 등등 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		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좀 더 상세히 나타낸 자료 또한 필요하다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39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Section1.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Introduction to Data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89B52-9052-4F4A-2968-E69F3CCE6098}"/>
              </a:ext>
            </a:extLst>
          </p:cNvPr>
          <p:cNvSpPr txBox="1"/>
          <p:nvPr/>
        </p:nvSpPr>
        <p:spPr>
          <a:xfrm>
            <a:off x="2419927" y="1131532"/>
            <a:ext cx="7352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시장 분석에는 다양한 방법을 찾을 수 있다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649D4-418A-E7FE-1179-999318463803}"/>
              </a:ext>
            </a:extLst>
          </p:cNvPr>
          <p:cNvSpPr txBox="1"/>
          <p:nvPr/>
        </p:nvSpPr>
        <p:spPr>
          <a:xfrm>
            <a:off x="193963" y="1973483"/>
            <a:ext cx="76471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지역은 어떻게 구분했나요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지역별로 선호하는 게임의 장르를 파악했나요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지역별로 선호하는 게임의 장르가 왜 같다고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다르다고 생각했나요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게임의 트렌드가 있을까 라는 질문에 대답을 하셔야 합니다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트렌드는 어떤 것을 기준으로 파악했나요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연도별로 트렌드가 존재하나요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 존재한다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존재하지 않는다고 생각했나요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인기가 많은 게임에 대한 분석 및 시각화 프로세스가 포함되어야 합니다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인기가 많다는 것을 어떻게 정의했나요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게임이 왜 인기가 많다고 생각했나요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시각화를 통해 무엇을 나타내고자 하는지를 고려했나요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분석을 통해 어떤 인사이트를 도출할 수 있나요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분기에 어떤 게임을 설계해야 하는지에 대한 결론이 제시되어야 합니다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716B493-D714-F37A-D2C2-488D348D0D4C}"/>
              </a:ext>
            </a:extLst>
          </p:cNvPr>
          <p:cNvCxnSpPr>
            <a:cxnSpLocks/>
          </p:cNvCxnSpPr>
          <p:nvPr/>
        </p:nvCxnSpPr>
        <p:spPr>
          <a:xfrm>
            <a:off x="193963" y="1973483"/>
            <a:ext cx="0" cy="4524315"/>
          </a:xfrm>
          <a:prstGeom prst="line">
            <a:avLst/>
          </a:prstGeom>
          <a:ln w="25400">
            <a:solidFill>
              <a:srgbClr val="0D2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C7D9FF-E150-DE15-0E8C-240E10CE8FC4}"/>
              </a:ext>
            </a:extLst>
          </p:cNvPr>
          <p:cNvSpPr txBox="1"/>
          <p:nvPr/>
        </p:nvSpPr>
        <p:spPr>
          <a:xfrm>
            <a:off x="960579" y="2347970"/>
            <a:ext cx="4304137" cy="369332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장르별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13628-8A4F-6E73-4A6B-261C0D232F4B}"/>
              </a:ext>
            </a:extLst>
          </p:cNvPr>
          <p:cNvSpPr txBox="1"/>
          <p:nvPr/>
        </p:nvSpPr>
        <p:spPr>
          <a:xfrm>
            <a:off x="960579" y="3513224"/>
            <a:ext cx="4304137" cy="369332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주도하는 장르와 시장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EAEBB-8B1C-A489-5AFF-E86268EE6D73}"/>
              </a:ext>
            </a:extLst>
          </p:cNvPr>
          <p:cNvSpPr txBox="1"/>
          <p:nvPr/>
        </p:nvSpPr>
        <p:spPr>
          <a:xfrm>
            <a:off x="960580" y="4825156"/>
            <a:ext cx="4304137" cy="369332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E4224-9754-BD4B-19B8-C428F7FAFFE0}"/>
              </a:ext>
            </a:extLst>
          </p:cNvPr>
          <p:cNvSpPr txBox="1"/>
          <p:nvPr/>
        </p:nvSpPr>
        <p:spPr>
          <a:xfrm>
            <a:off x="960579" y="5879083"/>
            <a:ext cx="4304137" cy="369332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분석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148E0C1-F20A-2B28-3361-F1B8BDD525D4}"/>
              </a:ext>
            </a:extLst>
          </p:cNvPr>
          <p:cNvCxnSpPr>
            <a:cxnSpLocks/>
          </p:cNvCxnSpPr>
          <p:nvPr/>
        </p:nvCxnSpPr>
        <p:spPr>
          <a:xfrm>
            <a:off x="5648035" y="1131532"/>
            <a:ext cx="360000" cy="0"/>
          </a:xfrm>
          <a:prstGeom prst="line">
            <a:avLst/>
          </a:prstGeom>
          <a:ln w="25400">
            <a:solidFill>
              <a:srgbClr val="0D2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96A9FC1-FFA3-90A9-D82D-28FB13636363}"/>
              </a:ext>
            </a:extLst>
          </p:cNvPr>
          <p:cNvCxnSpPr>
            <a:cxnSpLocks/>
          </p:cNvCxnSpPr>
          <p:nvPr/>
        </p:nvCxnSpPr>
        <p:spPr>
          <a:xfrm>
            <a:off x="5648035" y="1664066"/>
            <a:ext cx="360000" cy="0"/>
          </a:xfrm>
          <a:prstGeom prst="line">
            <a:avLst/>
          </a:prstGeom>
          <a:ln w="25400">
            <a:solidFill>
              <a:srgbClr val="0D2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03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장르별 분석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0" y="968375"/>
            <a:ext cx="943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주어진 데이터프레임에서는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17DF-06C3-BEC4-3BB4-655077046832}"/>
              </a:ext>
            </a:extLst>
          </p:cNvPr>
          <p:cNvSpPr txBox="1"/>
          <p:nvPr/>
        </p:nvSpPr>
        <p:spPr>
          <a:xfrm>
            <a:off x="2680855" y="2031877"/>
            <a:ext cx="6830289" cy="954107"/>
          </a:xfrm>
          <a:prstGeom prst="rect">
            <a:avLst/>
          </a:prstGeom>
          <a:noFill/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Name, Platform, Year, Genre, Publisher</a:t>
            </a:r>
          </a:p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 Sales, EU Sales, JP Sales, Other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20325-AF3B-71F0-72E0-3FC1D9E0E687}"/>
              </a:ext>
            </a:extLst>
          </p:cNvPr>
          <p:cNvSpPr txBox="1"/>
          <p:nvPr/>
        </p:nvSpPr>
        <p:spPr>
          <a:xfrm>
            <a:off x="-1" y="3526266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분석하기 앞서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데이터프레임이 어디서 왔는지 확인 할 필요가 있었음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4E945-3A4B-E81E-EE22-E7D51BEB2670}"/>
              </a:ext>
            </a:extLst>
          </p:cNvPr>
          <p:cNvSpPr txBox="1"/>
          <p:nvPr/>
        </p:nvSpPr>
        <p:spPr>
          <a:xfrm>
            <a:off x="1958110" y="4447587"/>
            <a:ext cx="8044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이유는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…?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무엇을 목적으로 모인 데이터인지 알아야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다룰지 결정할 수가 있어서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F2FF0-5914-2292-5F4E-96CB2C12E60F}"/>
              </a:ext>
            </a:extLst>
          </p:cNvPr>
          <p:cNvSpPr txBox="1"/>
          <p:nvPr/>
        </p:nvSpPr>
        <p:spPr>
          <a:xfrm>
            <a:off x="2073562" y="5889625"/>
            <a:ext cx="8044872" cy="369332"/>
          </a:xfrm>
          <a:prstGeom prst="rect">
            <a:avLst/>
          </a:prstGeom>
          <a:noFill/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시장조사기관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NPD Group, </a:t>
            </a: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VGChartz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GfK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VGChartz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가져온 내용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99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장르별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게임에서 기본적으로 큰 틀이라고 생각하는 것이 장르라고 생각했음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FF0FD-8A71-42BD-86BF-A60A7F1EA6B6}"/>
              </a:ext>
            </a:extLst>
          </p:cNvPr>
          <p:cNvSpPr txBox="1"/>
          <p:nvPr/>
        </p:nvSpPr>
        <p:spPr>
          <a:xfrm>
            <a:off x="175534" y="1713379"/>
            <a:ext cx="8044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이유는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…?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게임에서 기본적으로 장르별로 나누기 때문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F8B05B-349F-777D-AFAD-CDDC94057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9" t="3444" r="2345" b="4905"/>
          <a:stretch/>
        </p:blipFill>
        <p:spPr>
          <a:xfrm>
            <a:off x="5910477" y="2175044"/>
            <a:ext cx="6102797" cy="4435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847688-0438-E903-B08E-055BEC876FC5}"/>
              </a:ext>
            </a:extLst>
          </p:cNvPr>
          <p:cNvSpPr txBox="1"/>
          <p:nvPr/>
        </p:nvSpPr>
        <p:spPr>
          <a:xfrm>
            <a:off x="175534" y="3104149"/>
            <a:ext cx="555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오른쪽의 사진은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세계에서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규모가 큰 게임 온라인 유통망인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77977F5-99C7-E589-C05D-DC231907B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27" y="4086124"/>
            <a:ext cx="1133475" cy="352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DE332D-50AB-F8BC-C3C2-3C324E60FBEF}"/>
              </a:ext>
            </a:extLst>
          </p:cNvPr>
          <p:cNvSpPr txBox="1"/>
          <p:nvPr/>
        </p:nvSpPr>
        <p:spPr>
          <a:xfrm>
            <a:off x="931129" y="4652195"/>
            <a:ext cx="34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조차도 먼저 장르를 물어보기 때문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654040-ABE8-9D5C-F3F9-C2BF4CB2D779}"/>
              </a:ext>
            </a:extLst>
          </p:cNvPr>
          <p:cNvSpPr txBox="1"/>
          <p:nvPr/>
        </p:nvSpPr>
        <p:spPr>
          <a:xfrm>
            <a:off x="351068" y="5235173"/>
            <a:ext cx="555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보통 게임은 뭘 하고싶은지에 따라 분류가 가능한데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이것의 해답은 장르로서 설명이 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11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장르별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먼저 데이터를 정리한 다음 바로 미국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유럽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 등 판매량을 보고자 했음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7723D2-458A-997D-0957-0A01FF471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04" y="1491595"/>
            <a:ext cx="8071787" cy="55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9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장르별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먼저 데이터를 정리한 다음 바로 미국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유럽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 등 판매량을 보고자 했음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7723D2-458A-997D-0957-0A01FF471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04" y="1491595"/>
            <a:ext cx="8071787" cy="55274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174A72-427D-53C3-127C-32132E2A62C7}"/>
              </a:ext>
            </a:extLst>
          </p:cNvPr>
          <p:cNvSpPr txBox="1"/>
          <p:nvPr/>
        </p:nvSpPr>
        <p:spPr>
          <a:xfrm>
            <a:off x="2203067" y="3453973"/>
            <a:ext cx="7785859" cy="461665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Action -&gt; Shooter -&gt; Sports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순서대로 선호도가 전개된다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81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55575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장르별 분석 </a:t>
            </a:r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 선호도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지역별 연관도가 있는 지 확인하고자 했음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0959D4-F6D5-B5C4-B52F-F7CA9518B36A}"/>
              </a:ext>
            </a:extLst>
          </p:cNvPr>
          <p:cNvSpPr txBox="1"/>
          <p:nvPr/>
        </p:nvSpPr>
        <p:spPr>
          <a:xfrm>
            <a:off x="175534" y="1713379"/>
            <a:ext cx="110558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이유는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…?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왜 판매량을 지역별로 나눠 놨는 지 궁금해서 그랬음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맨 처음 볼 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판매량을 지우고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 판매량을 계산 하다가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	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그럴 만한 이유가 있지 않을까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하고 접근함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1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1195</Words>
  <Application>Microsoft Office PowerPoint</Application>
  <PresentationFormat>와이드스크린</PresentationFormat>
  <Paragraphs>204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Tyong</dc:creator>
  <cp:lastModifiedBy>An Tyong</cp:lastModifiedBy>
  <cp:revision>3</cp:revision>
  <dcterms:created xsi:type="dcterms:W3CDTF">2023-03-13T06:58:44Z</dcterms:created>
  <dcterms:modified xsi:type="dcterms:W3CDTF">2023-03-13T08:30:54Z</dcterms:modified>
</cp:coreProperties>
</file>