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5"/>
  </p:notesMasterIdLst>
  <p:sldIdLst>
    <p:sldId id="256" r:id="rId2"/>
    <p:sldId id="257" r:id="rId3"/>
    <p:sldId id="270" r:id="rId4"/>
    <p:sldId id="271" r:id="rId5"/>
    <p:sldId id="258" r:id="rId6"/>
    <p:sldId id="261" r:id="rId7"/>
    <p:sldId id="267" r:id="rId8"/>
    <p:sldId id="262" r:id="rId9"/>
    <p:sldId id="263" r:id="rId10"/>
    <p:sldId id="268" r:id="rId11"/>
    <p:sldId id="272" r:id="rId12"/>
    <p:sldId id="269" r:id="rId13"/>
    <p:sldId id="264" r:id="rId14"/>
  </p:sldIdLst>
  <p:sldSz cx="9144000" cy="5143500" type="screen16x9"/>
  <p:notesSz cx="6858000" cy="9144000"/>
  <p:embeddedFontLst>
    <p:embeddedFont>
      <p:font typeface="Wingdings 3" panose="05040102010807070707" pitchFamily="18" charset="2"/>
      <p:regular r:id="rId16"/>
    </p:embeddedFont>
    <p:embeddedFont>
      <p:font typeface="Trebuchet MS" panose="020B0603020202020204" pitchFamily="34"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8a55b5f35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8a55b5f35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a55b5f3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a55b5f3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55b5f358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55b5f358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a55b5f35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a55b5f35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a55b5f358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a55b5f358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8a55b5f35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8a55b5f35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813624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72142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040663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514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827328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268430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499595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9634248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7084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3895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31041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638060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23175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8909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867237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9932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836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7/22/2023</a:t>
            </a:fld>
            <a:endParaRPr lang="en-US" dirty="0"/>
          </a:p>
        </p:txBody>
      </p:sp>
    </p:spTree>
    <p:extLst>
      <p:ext uri="{BB962C8B-B14F-4D97-AF65-F5344CB8AC3E}">
        <p14:creationId xmlns:p14="http://schemas.microsoft.com/office/powerpoint/2010/main" val="6862277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7/22/2023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116062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hyperlink" Target="mailto:angella.bor@student.moringaschool.com" TargetMode="External"/><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hyperlink" Target="https://www.linkedin.com/in/usernam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86652" y="182880"/>
            <a:ext cx="7133830" cy="2263140"/>
          </a:xfrm>
          <a:prstGeom prst="rect">
            <a:avLst/>
          </a:prstGeom>
        </p:spPr>
        <p:txBody>
          <a:bodyPr spcFirstLastPara="1" wrap="square" lIns="91425" tIns="91425" rIns="91425" bIns="91425" anchor="b" anchorCtr="0">
            <a:noAutofit/>
          </a:bodyPr>
          <a:lstStyle/>
          <a:p>
            <a:pPr algn="ctr"/>
            <a:r>
              <a:rPr lang="en-US" sz="2800" b="1" dirty="0">
                <a:solidFill>
                  <a:schemeClr val="accent2">
                    <a:lumMod val="75000"/>
                  </a:schemeClr>
                </a:solidFill>
              </a:rPr>
              <a:t>Movie</a:t>
            </a:r>
            <a:r>
              <a:rPr lang="en-US" sz="2400" b="1" dirty="0">
                <a:solidFill>
                  <a:schemeClr val="accent2">
                    <a:lumMod val="75000"/>
                  </a:schemeClr>
                </a:solidFill>
              </a:rPr>
              <a:t> Box Office Revenue Prediction for Microsoft's New Movie Studio</a:t>
            </a:r>
            <a:r>
              <a:rPr lang="en-US" b="1" dirty="0">
                <a:solidFill>
                  <a:schemeClr val="accent2">
                    <a:lumMod val="75000"/>
                  </a:schemeClr>
                </a:solidFill>
              </a:rPr>
              <a:t/>
            </a:r>
            <a:br>
              <a:rPr lang="en-US" b="1" dirty="0">
                <a:solidFill>
                  <a:schemeClr val="accent2">
                    <a:lumMod val="75000"/>
                  </a:schemeClr>
                </a:solidFill>
              </a:rPr>
            </a:br>
            <a:r>
              <a:rPr lang="en-US" b="1" dirty="0">
                <a:solidFill>
                  <a:schemeClr val="accent2">
                    <a:lumMod val="75000"/>
                  </a:schemeClr>
                </a:solidFill>
              </a:rPr>
              <a:t/>
            </a:r>
            <a:br>
              <a:rPr lang="en-US" b="1" dirty="0">
                <a:solidFill>
                  <a:schemeClr val="accent2">
                    <a:lumMod val="75000"/>
                  </a:schemeClr>
                </a:solidFill>
              </a:rPr>
            </a:br>
            <a:endParaRPr dirty="0">
              <a:solidFill>
                <a:schemeClr val="accent2">
                  <a:lumMod val="75000"/>
                </a:schemeClr>
              </a:solidFill>
            </a:endParaRPr>
          </a:p>
        </p:txBody>
      </p:sp>
      <p:sp>
        <p:nvSpPr>
          <p:cNvPr id="60" name="Google Shape;60;p13"/>
          <p:cNvSpPr txBox="1">
            <a:spLocks noGrp="1"/>
          </p:cNvSpPr>
          <p:nvPr>
            <p:ph type="subTitle" idx="1"/>
          </p:nvPr>
        </p:nvSpPr>
        <p:spPr>
          <a:xfrm>
            <a:off x="1576245" y="3554873"/>
            <a:ext cx="5825202" cy="822674"/>
          </a:xfrm>
          <a:prstGeom prst="rect">
            <a:avLst/>
          </a:prstGeom>
        </p:spPr>
        <p:txBody>
          <a:bodyPr spcFirstLastPara="1" wrap="square" lIns="91425" tIns="91425" rIns="91425" bIns="91425" anchor="t" anchorCtr="0">
            <a:noAutofit/>
          </a:bodyPr>
          <a:lstStyle/>
          <a:p>
            <a:pPr marL="0" lvl="0" indent="0" algn="ctr"/>
            <a:r>
              <a:rPr lang="en-US" sz="1600" dirty="0" smtClean="0"/>
              <a:t>Unveiling</a:t>
            </a:r>
            <a:r>
              <a:rPr lang="en-US" dirty="0" smtClean="0"/>
              <a:t> </a:t>
            </a:r>
            <a:r>
              <a:rPr lang="en-US" dirty="0"/>
              <a:t>Insights and Recommendations to Drive Success in the Entertainment Industry</a:t>
            </a:r>
            <a:endParaRPr dirty="0"/>
          </a:p>
        </p:txBody>
      </p:sp>
      <p:sp>
        <p:nvSpPr>
          <p:cNvPr id="2" name="TextBox 1"/>
          <p:cNvSpPr txBox="1"/>
          <p:nvPr/>
        </p:nvSpPr>
        <p:spPr>
          <a:xfrm>
            <a:off x="586651" y="4312920"/>
            <a:ext cx="7133830" cy="369332"/>
          </a:xfrm>
          <a:prstGeom prst="rect">
            <a:avLst/>
          </a:prstGeom>
          <a:noFill/>
        </p:spPr>
        <p:txBody>
          <a:bodyPr wrap="square" rtlCol="0">
            <a:spAutoFit/>
          </a:bodyPr>
          <a:lstStyle/>
          <a:p>
            <a:pPr algn="ctr"/>
            <a:r>
              <a:rPr lang="en-US" dirty="0" smtClean="0"/>
              <a:t>By </a:t>
            </a:r>
            <a:r>
              <a:rPr lang="en-US" sz="1600" dirty="0" smtClean="0"/>
              <a:t>Rose</a:t>
            </a:r>
            <a:r>
              <a:rPr lang="en-US" dirty="0" smtClean="0"/>
              <a:t> </a:t>
            </a:r>
            <a:r>
              <a:rPr lang="en-US" dirty="0" err="1" smtClean="0"/>
              <a:t>Bor</a:t>
            </a:r>
            <a:endParaRPr lang="en-US" dirty="0"/>
          </a:p>
        </p:txBody>
      </p:sp>
      <p:pic>
        <p:nvPicPr>
          <p:cNvPr id="4" name="Picture 3"/>
          <p:cNvPicPr>
            <a:picLocks noChangeAspect="1"/>
          </p:cNvPicPr>
          <p:nvPr/>
        </p:nvPicPr>
        <p:blipFill>
          <a:blip r:embed="rId3"/>
          <a:stretch>
            <a:fillRect/>
          </a:stretch>
        </p:blipFill>
        <p:spPr>
          <a:xfrm>
            <a:off x="2044226" y="1682568"/>
            <a:ext cx="5078408" cy="1607820"/>
          </a:xfrm>
          <a:prstGeom prst="rect">
            <a:avLst/>
          </a:prstGeom>
        </p:spPr>
      </p:pic>
      <p:sp>
        <p:nvSpPr>
          <p:cNvPr id="5" name="TextBox 4"/>
          <p:cNvSpPr txBox="1"/>
          <p:nvPr/>
        </p:nvSpPr>
        <p:spPr>
          <a:xfrm>
            <a:off x="3970020" y="2446020"/>
            <a:ext cx="1272540" cy="646331"/>
          </a:xfrm>
          <a:prstGeom prst="rect">
            <a:avLst/>
          </a:prstGeom>
          <a:noFill/>
        </p:spPr>
        <p:txBody>
          <a:bodyPr wrap="square" rtlCol="0">
            <a:spAutoFit/>
          </a:bodyPr>
          <a:lstStyle/>
          <a:p>
            <a:r>
              <a:rPr lang="en-US" dirty="0" err="1" smtClean="0">
                <a:solidFill>
                  <a:srgbClr val="FFFF00"/>
                </a:solidFill>
              </a:rPr>
              <a:t>MovieMaxBox</a:t>
            </a:r>
            <a:r>
              <a:rPr lang="en-US" dirty="0" smtClean="0">
                <a:solidFill>
                  <a:srgbClr val="FFFF00"/>
                </a:solidFill>
              </a:rPr>
              <a:t> Office</a:t>
            </a:r>
            <a:endParaRPr lang="en-US" dirty="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dirty="0">
                <a:solidFill>
                  <a:schemeClr val="accent2">
                    <a:lumMod val="75000"/>
                  </a:schemeClr>
                </a:solidFill>
              </a:rPr>
              <a:t>Business </a:t>
            </a:r>
            <a:r>
              <a:rPr lang="en-US" sz="1800" dirty="0" smtClean="0">
                <a:solidFill>
                  <a:schemeClr val="accent2">
                    <a:lumMod val="75000"/>
                  </a:schemeClr>
                </a:solidFill>
              </a:rPr>
              <a:t>Recommendations</a:t>
            </a:r>
            <a:endParaRPr lang="en-US" sz="1800" dirty="0">
              <a:solidFill>
                <a:schemeClr val="accent2">
                  <a:lumMod val="75000"/>
                </a:schemeClr>
              </a:solidFill>
            </a:endParaRPr>
          </a:p>
        </p:txBody>
      </p:sp>
      <p:sp>
        <p:nvSpPr>
          <p:cNvPr id="3" name="Text Placeholder 2"/>
          <p:cNvSpPr>
            <a:spLocks noGrp="1"/>
          </p:cNvSpPr>
          <p:nvPr>
            <p:ph type="body" idx="1"/>
          </p:nvPr>
        </p:nvSpPr>
        <p:spPr>
          <a:xfrm>
            <a:off x="311700" y="1173480"/>
            <a:ext cx="8375100" cy="3395395"/>
          </a:xfrm>
        </p:spPr>
        <p:txBody>
          <a:bodyPr/>
          <a:lstStyle/>
          <a:p>
            <a:endParaRPr lang="en-US" sz="1600" dirty="0"/>
          </a:p>
          <a:p>
            <a:pPr>
              <a:buClr>
                <a:schemeClr val="accent2">
                  <a:lumMod val="75000"/>
                </a:schemeClr>
              </a:buClr>
              <a:buFont typeface="Wingdings" panose="05000000000000000000" pitchFamily="2" charset="2"/>
              <a:buChar char="Ø"/>
            </a:pPr>
            <a:r>
              <a:rPr lang="en-US" sz="1600" dirty="0" smtClean="0"/>
              <a:t> </a:t>
            </a:r>
            <a:r>
              <a:rPr lang="en-US" sz="1600" dirty="0"/>
              <a:t>Invest in genres with high revenue potential, prioritize high-rated movie productions, and leverage predictive models for better decision-making</a:t>
            </a:r>
            <a:r>
              <a:rPr lang="en-US" sz="1600" dirty="0" smtClean="0"/>
              <a:t>.</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Project Limitations: Data availability and quality, scope of analysis, and assumptions made during modeling</a:t>
            </a:r>
            <a:r>
              <a:rPr lang="en-US" sz="1600" dirty="0" smtClean="0"/>
              <a:t>.</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Future Improvements: Incorporate additional data sources, explore more advanced modeling techniques, and continuously update and refine the models for better accuracy and performance</a:t>
            </a:r>
            <a:r>
              <a:rPr lang="en-US" dirty="0"/>
              <a:t>.</a:t>
            </a:r>
          </a:p>
        </p:txBody>
      </p:sp>
    </p:spTree>
    <p:extLst>
      <p:ext uri="{BB962C8B-B14F-4D97-AF65-F5344CB8AC3E}">
        <p14:creationId xmlns:p14="http://schemas.microsoft.com/office/powerpoint/2010/main" val="222702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Recommendation for Microsoft’s New Movie Studio</a:t>
            </a:r>
            <a:endParaRPr lang="en-US" dirty="0">
              <a:solidFill>
                <a:schemeClr val="accent2">
                  <a:lumMod val="75000"/>
                </a:schemeClr>
              </a:solidFill>
            </a:endParaRPr>
          </a:p>
        </p:txBody>
      </p:sp>
      <p:pic>
        <p:nvPicPr>
          <p:cNvPr id="5" name="Picture 4"/>
          <p:cNvPicPr>
            <a:picLocks noChangeAspect="1"/>
          </p:cNvPicPr>
          <p:nvPr/>
        </p:nvPicPr>
        <p:blipFill>
          <a:blip r:embed="rId2"/>
          <a:stretch>
            <a:fillRect/>
          </a:stretch>
        </p:blipFill>
        <p:spPr>
          <a:xfrm>
            <a:off x="678180" y="1017726"/>
            <a:ext cx="6926580" cy="3733344"/>
          </a:xfrm>
          <a:prstGeom prst="rect">
            <a:avLst/>
          </a:prstGeom>
        </p:spPr>
      </p:pic>
    </p:spTree>
    <p:extLst>
      <p:ext uri="{BB962C8B-B14F-4D97-AF65-F5344CB8AC3E}">
        <p14:creationId xmlns:p14="http://schemas.microsoft.com/office/powerpoint/2010/main" val="421388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dirty="0" smtClean="0">
                <a:solidFill>
                  <a:schemeClr val="accent2">
                    <a:lumMod val="75000"/>
                  </a:schemeClr>
                </a:solidFill>
              </a:rPr>
              <a:t>Summary of Performing Genres</a:t>
            </a:r>
            <a:endParaRPr lang="en-US" sz="1800" dirty="0">
              <a:solidFill>
                <a:schemeClr val="accent2">
                  <a:lumMod val="75000"/>
                </a:schemeClr>
              </a:solidFill>
            </a:endParaRPr>
          </a:p>
        </p:txBody>
      </p:sp>
      <p:pic>
        <p:nvPicPr>
          <p:cNvPr id="4" name="Picture 3"/>
          <p:cNvPicPr>
            <a:picLocks noChangeAspect="1"/>
          </p:cNvPicPr>
          <p:nvPr/>
        </p:nvPicPr>
        <p:blipFill>
          <a:blip r:embed="rId2"/>
          <a:stretch>
            <a:fillRect/>
          </a:stretch>
        </p:blipFill>
        <p:spPr>
          <a:xfrm>
            <a:off x="1143000" y="1040130"/>
            <a:ext cx="5772150" cy="4103370"/>
          </a:xfrm>
          <a:prstGeom prst="rect">
            <a:avLst/>
          </a:prstGeom>
        </p:spPr>
      </p:pic>
      <p:sp>
        <p:nvSpPr>
          <p:cNvPr id="3" name="Text Placeholder 2"/>
          <p:cNvSpPr>
            <a:spLocks noGrp="1"/>
          </p:cNvSpPr>
          <p:nvPr>
            <p:ph type="body" idx="1"/>
          </p:nvPr>
        </p:nvSpPr>
        <p:spPr>
          <a:xfrm>
            <a:off x="311700" y="975361"/>
            <a:ext cx="8100780" cy="4168139"/>
          </a:xfrm>
        </p:spPr>
        <p:txBody>
          <a:bodyPr/>
          <a:lstStyle/>
          <a:p>
            <a:endParaRPr lang="en-US" sz="1600" dirty="0"/>
          </a:p>
        </p:txBody>
      </p:sp>
    </p:spTree>
    <p:extLst>
      <p:ext uri="{BB962C8B-B14F-4D97-AF65-F5344CB8AC3E}">
        <p14:creationId xmlns:p14="http://schemas.microsoft.com/office/powerpoint/2010/main" val="375642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90250" y="526350"/>
            <a:ext cx="77154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2000" b="1" dirty="0"/>
          </a:p>
          <a:p>
            <a:pPr lvl="0"/>
            <a:r>
              <a:rPr lang="en" sz="2000" b="1" dirty="0">
                <a:solidFill>
                  <a:schemeClr val="accent2">
                    <a:lumMod val="75000"/>
                  </a:schemeClr>
                </a:solidFill>
              </a:rPr>
              <a:t>Email:</a:t>
            </a:r>
            <a:r>
              <a:rPr lang="en" sz="2000" dirty="0">
                <a:solidFill>
                  <a:schemeClr val="accent2">
                    <a:lumMod val="75000"/>
                  </a:schemeClr>
                </a:solidFill>
              </a:rPr>
              <a:t> </a:t>
            </a:r>
            <a:r>
              <a:rPr lang="en-US" sz="2000" u="sng" dirty="0" smtClean="0">
                <a:solidFill>
                  <a:schemeClr val="accent2">
                    <a:lumMod val="75000"/>
                  </a:schemeClr>
                </a:solidFill>
                <a:hlinkClick r:id="rId3"/>
              </a:rPr>
              <a:t>angella.bor@student.moringaschool.com</a:t>
            </a:r>
            <a:r>
              <a:rPr lang="en-US" sz="2000" u="sng" dirty="0" smtClean="0">
                <a:solidFill>
                  <a:schemeClr val="accent2">
                    <a:lumMod val="75000"/>
                  </a:schemeClr>
                </a:solidFill>
              </a:rPr>
              <a:t/>
            </a:r>
            <a:br>
              <a:rPr lang="en-US" sz="2000" u="sng" dirty="0" smtClean="0">
                <a:solidFill>
                  <a:schemeClr val="accent2">
                    <a:lumMod val="75000"/>
                  </a:schemeClr>
                </a:solidFill>
              </a:rPr>
            </a:br>
            <a:r>
              <a:rPr lang="en" sz="2000" b="1" dirty="0" smtClean="0">
                <a:solidFill>
                  <a:schemeClr val="accent2">
                    <a:lumMod val="75000"/>
                  </a:schemeClr>
                </a:solidFill>
              </a:rPr>
              <a:t>GitHub</a:t>
            </a:r>
            <a:r>
              <a:rPr lang="en" sz="2000" b="1" dirty="0">
                <a:solidFill>
                  <a:schemeClr val="accent2">
                    <a:lumMod val="75000"/>
                  </a:schemeClr>
                </a:solidFill>
              </a:rPr>
              <a:t>:</a:t>
            </a:r>
            <a:r>
              <a:rPr lang="en" sz="2000" dirty="0">
                <a:solidFill>
                  <a:schemeClr val="accent2">
                    <a:lumMod val="75000"/>
                  </a:schemeClr>
                </a:solidFill>
              </a:rPr>
              <a:t> </a:t>
            </a:r>
            <a:r>
              <a:rPr lang="en-US" sz="2000" dirty="0">
                <a:solidFill>
                  <a:schemeClr val="accent2">
                    <a:lumMod val="75000"/>
                  </a:schemeClr>
                </a:solidFill>
              </a:rPr>
              <a:t>Angela </a:t>
            </a:r>
            <a:r>
              <a:rPr lang="en-US" sz="2000" dirty="0" err="1">
                <a:solidFill>
                  <a:schemeClr val="accent2">
                    <a:lumMod val="75000"/>
                  </a:schemeClr>
                </a:solidFill>
              </a:rPr>
              <a:t>bor</a:t>
            </a:r>
            <a:endParaRPr sz="2000" dirty="0">
              <a:solidFill>
                <a:schemeClr val="accent2">
                  <a:lumMod val="75000"/>
                </a:schemeClr>
              </a:solidFill>
            </a:endParaRPr>
          </a:p>
          <a:p>
            <a:pPr marL="0" lvl="0" indent="0" algn="l" rtl="0">
              <a:spcBef>
                <a:spcPts val="0"/>
              </a:spcBef>
              <a:spcAft>
                <a:spcPts val="0"/>
              </a:spcAft>
              <a:buNone/>
            </a:pPr>
            <a:r>
              <a:rPr lang="en" sz="2000" b="1" dirty="0">
                <a:solidFill>
                  <a:schemeClr val="accent2">
                    <a:lumMod val="75000"/>
                  </a:schemeClr>
                </a:solidFill>
              </a:rPr>
              <a:t>LinkedIn:</a:t>
            </a:r>
            <a:r>
              <a:rPr lang="en" sz="2000" dirty="0">
                <a:solidFill>
                  <a:schemeClr val="accent2">
                    <a:lumMod val="75000"/>
                  </a:schemeClr>
                </a:solidFill>
              </a:rPr>
              <a:t> </a:t>
            </a:r>
            <a:r>
              <a:rPr lang="en" sz="2000" u="sng" dirty="0">
                <a:solidFill>
                  <a:schemeClr val="accent2">
                    <a:lumMod val="75000"/>
                  </a:schemeClr>
                </a:solidFill>
                <a:hlinkClick r:id="rId4"/>
              </a:rPr>
              <a:t>linkedin.com/in/username/</a:t>
            </a:r>
            <a:endParaRPr sz="2000"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lumMod val="75000"/>
                  </a:schemeClr>
                </a:solidFill>
              </a:rPr>
              <a:t>Summary</a:t>
            </a:r>
            <a:endParaRPr sz="1800" dirty="0">
              <a:solidFill>
                <a:schemeClr val="accent2">
                  <a:lumMod val="75000"/>
                </a:schemeClr>
              </a:solidFill>
            </a:endParaRPr>
          </a:p>
        </p:txBody>
      </p:sp>
      <p:sp>
        <p:nvSpPr>
          <p:cNvPr id="66" name="Google Shape;66;p14"/>
          <p:cNvSpPr txBox="1">
            <a:spLocks noGrp="1"/>
          </p:cNvSpPr>
          <p:nvPr>
            <p:ph type="body" idx="1"/>
          </p:nvPr>
        </p:nvSpPr>
        <p:spPr>
          <a:xfrm>
            <a:off x="777240" y="1152475"/>
            <a:ext cx="7551420" cy="3416400"/>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1600" dirty="0" smtClean="0"/>
              <a:t>Welcome </a:t>
            </a:r>
            <a:r>
              <a:rPr lang="en-US" sz="1600" dirty="0"/>
              <a:t>to the analysis and recommendations for Microsoft's new movie studio. In this project, we aim to provide valuable insights and recommendations to support Microsoft's foray into the movie industry. With the increasing demand for entertainment content, the movie industry presents a lucrative opportunity for Microsoft to expand its portfolio and engage with a global audience. By leveraging data-driven strategies and understanding audience preferences, Microsoft can position itself for success in this competitive landscape. Let's explore the data, analyze key factors, and make informed business recommendations for Microsoft's movie </a:t>
            </a:r>
            <a:r>
              <a:rPr lang="en-US" sz="1600" dirty="0" smtClean="0"/>
              <a:t>studio.</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sz="1800" dirty="0">
                <a:solidFill>
                  <a:schemeClr val="accent2">
                    <a:lumMod val="75000"/>
                  </a:schemeClr>
                </a:solidFill>
              </a:rPr>
              <a:t>Outline</a:t>
            </a:r>
            <a:endParaRPr lang="en-US" sz="1800" dirty="0">
              <a:solidFill>
                <a:schemeClr val="accent2">
                  <a:lumMod val="75000"/>
                </a:schemeClr>
              </a:solidFill>
            </a:endParaRPr>
          </a:p>
        </p:txBody>
      </p:sp>
      <p:sp>
        <p:nvSpPr>
          <p:cNvPr id="3" name="Text Placeholder 2"/>
          <p:cNvSpPr>
            <a:spLocks noGrp="1"/>
          </p:cNvSpPr>
          <p:nvPr>
            <p:ph type="body" idx="1"/>
          </p:nvPr>
        </p:nvSpPr>
        <p:spPr/>
        <p:txBody>
          <a:bodyPr/>
          <a:lstStyle/>
          <a:p>
            <a:pPr>
              <a:buClr>
                <a:schemeClr val="accent2">
                  <a:lumMod val="75000"/>
                </a:schemeClr>
              </a:buClr>
              <a:buFont typeface="Wingdings" panose="05000000000000000000" pitchFamily="2" charset="2"/>
              <a:buChar char="Ø"/>
            </a:pPr>
            <a:r>
              <a:rPr lang="en-US" sz="1600" dirty="0"/>
              <a:t>Business </a:t>
            </a:r>
            <a:r>
              <a:rPr lang="en-US" sz="1600" dirty="0" smtClean="0"/>
              <a:t>Problem</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smtClean="0"/>
              <a:t>Data</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smtClean="0"/>
              <a:t>Methods</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smtClean="0"/>
              <a:t>Results</a:t>
            </a:r>
          </a:p>
          <a:p>
            <a:pPr marL="114300" indent="0">
              <a:buClr>
                <a:schemeClr val="accent2">
                  <a:lumMod val="75000"/>
                </a:schemeClr>
              </a:buClr>
              <a:buNone/>
            </a:pPr>
            <a:endParaRPr lang="en-US" sz="1600" dirty="0"/>
          </a:p>
          <a:p>
            <a:pPr>
              <a:buClr>
                <a:schemeClr val="accent2">
                  <a:lumMod val="75000"/>
                </a:schemeClr>
              </a:buClr>
              <a:buFont typeface="Wingdings" panose="05000000000000000000" pitchFamily="2" charset="2"/>
              <a:buChar char="Ø"/>
            </a:pPr>
            <a:r>
              <a:rPr lang="en-US" sz="1600" dirty="0"/>
              <a:t>Conclusions</a:t>
            </a:r>
          </a:p>
          <a:p>
            <a:endParaRPr lang="en-US" dirty="0"/>
          </a:p>
        </p:txBody>
      </p:sp>
    </p:spTree>
    <p:extLst>
      <p:ext uri="{BB962C8B-B14F-4D97-AF65-F5344CB8AC3E}">
        <p14:creationId xmlns:p14="http://schemas.microsoft.com/office/powerpoint/2010/main" val="132320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1800" dirty="0">
                <a:solidFill>
                  <a:schemeClr val="accent2">
                    <a:lumMod val="75000"/>
                  </a:schemeClr>
                </a:solidFill>
              </a:rPr>
              <a:t>Business Problem</a:t>
            </a:r>
          </a:p>
        </p:txBody>
      </p:sp>
      <p:sp>
        <p:nvSpPr>
          <p:cNvPr id="3" name="Text Placeholder 2"/>
          <p:cNvSpPr>
            <a:spLocks noGrp="1"/>
          </p:cNvSpPr>
          <p:nvPr>
            <p:ph type="body" idx="1"/>
          </p:nvPr>
        </p:nvSpPr>
        <p:spPr/>
        <p:txBody>
          <a:bodyPr/>
          <a:lstStyle/>
          <a:p>
            <a:pPr algn="just"/>
            <a:r>
              <a:rPr lang="en-US" dirty="0"/>
              <a:t>Microsoft's new movie studio aims to enter the highly competitive film industry and produce successful and profitable movies. To achieve this, they need to make data-driven decisions and understand the key factors that influence a movie's box office performance. The challenge is to develop a predictive model that can accurately estimate the box office revenue of a movie based on various </a:t>
            </a:r>
            <a:r>
              <a:rPr lang="en-US" sz="1600" dirty="0"/>
              <a:t>features</a:t>
            </a:r>
            <a:r>
              <a:rPr lang="en-US" dirty="0"/>
              <a:t> such as genre, IMDb ratings, production budget, and release date. By predicting box office revenue, Microsoft can strategically allocate resources, focus on high-performing genres, and make informed decisions to maximize the success of their movie productions.</a:t>
            </a:r>
          </a:p>
        </p:txBody>
      </p:sp>
      <p:pic>
        <p:nvPicPr>
          <p:cNvPr id="5" name="Picture 4"/>
          <p:cNvPicPr>
            <a:picLocks noChangeAspect="1"/>
          </p:cNvPicPr>
          <p:nvPr/>
        </p:nvPicPr>
        <p:blipFill>
          <a:blip r:embed="rId2"/>
          <a:stretch>
            <a:fillRect/>
          </a:stretch>
        </p:blipFill>
        <p:spPr>
          <a:xfrm>
            <a:off x="1722120" y="2941319"/>
            <a:ext cx="5715000" cy="1988821"/>
          </a:xfrm>
          <a:prstGeom prst="rect">
            <a:avLst/>
          </a:prstGeom>
        </p:spPr>
      </p:pic>
      <p:sp>
        <p:nvSpPr>
          <p:cNvPr id="6" name="TextBox 5"/>
          <p:cNvSpPr txBox="1"/>
          <p:nvPr/>
        </p:nvSpPr>
        <p:spPr>
          <a:xfrm>
            <a:off x="2430780" y="4480560"/>
            <a:ext cx="1310640" cy="369332"/>
          </a:xfrm>
          <a:prstGeom prst="rect">
            <a:avLst/>
          </a:prstGeom>
          <a:noFill/>
        </p:spPr>
        <p:txBody>
          <a:bodyPr wrap="square" rtlCol="0">
            <a:spAutoFit/>
          </a:bodyPr>
          <a:lstStyle/>
          <a:p>
            <a:r>
              <a:rPr lang="en-US" dirty="0" smtClean="0">
                <a:solidFill>
                  <a:srgbClr val="FFFF00"/>
                </a:solidFill>
              </a:rPr>
              <a:t>Microsoft</a:t>
            </a:r>
            <a:endParaRPr lang="en-US" dirty="0">
              <a:solidFill>
                <a:srgbClr val="FFFF00"/>
              </a:solidFill>
            </a:endParaRPr>
          </a:p>
        </p:txBody>
      </p:sp>
    </p:spTree>
    <p:extLst>
      <p:ext uri="{BB962C8B-B14F-4D97-AF65-F5344CB8AC3E}">
        <p14:creationId xmlns:p14="http://schemas.microsoft.com/office/powerpoint/2010/main" val="91542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06925"/>
            <a:ext cx="8520600" cy="572700"/>
          </a:xfrm>
          <a:prstGeom prst="rect">
            <a:avLst/>
          </a:prstGeom>
        </p:spPr>
        <p:txBody>
          <a:bodyPr spcFirstLastPara="1" wrap="square" lIns="91425" tIns="91425" rIns="91425" bIns="91425" anchor="t" anchorCtr="0">
            <a:noAutofit/>
          </a:bodyPr>
          <a:lstStyle/>
          <a:p>
            <a:pPr lvl="0" algn="ctr"/>
            <a:r>
              <a:rPr lang="en-US" sz="1800" dirty="0" smtClean="0">
                <a:solidFill>
                  <a:schemeClr val="accent2">
                    <a:lumMod val="75000"/>
                  </a:schemeClr>
                </a:solidFill>
              </a:rPr>
              <a:t>Data</a:t>
            </a:r>
            <a:endParaRPr sz="1800" dirty="0">
              <a:solidFill>
                <a:schemeClr val="accent2">
                  <a:lumMod val="75000"/>
                </a:schemeClr>
              </a:solidFill>
            </a:endParaRPr>
          </a:p>
        </p:txBody>
      </p:sp>
      <p:sp>
        <p:nvSpPr>
          <p:cNvPr id="72" name="Google Shape;72;p15"/>
          <p:cNvSpPr txBox="1">
            <a:spLocks noGrp="1"/>
          </p:cNvSpPr>
          <p:nvPr>
            <p:ph type="body" idx="1"/>
          </p:nvPr>
        </p:nvSpPr>
        <p:spPr>
          <a:prstGeom prst="rect">
            <a:avLst/>
          </a:prstGeom>
        </p:spPr>
        <p:txBody>
          <a:bodyPr spcFirstLastPara="1" wrap="square" lIns="91425" tIns="91425" rIns="91425" bIns="91425" anchor="t" anchorCtr="0">
            <a:noAutofit/>
          </a:bodyPr>
          <a:lstStyle/>
          <a:p>
            <a:pPr lvl="0" indent="-393700">
              <a:buSzPts val="2600"/>
              <a:buFont typeface="Wingdings" panose="05000000000000000000" pitchFamily="2" charset="2"/>
              <a:buChar char="Ø"/>
            </a:pPr>
            <a:r>
              <a:rPr lang="en-US" sz="1600" dirty="0" smtClean="0"/>
              <a:t>Movie </a:t>
            </a:r>
            <a:r>
              <a:rPr lang="en-US" sz="1600" dirty="0"/>
              <a:t>Box Office Revenue Prediction for Microsoft's New Movie Studio</a:t>
            </a:r>
          </a:p>
          <a:p>
            <a:pPr lvl="0" indent="-393700">
              <a:buSzPts val="2600"/>
              <a:buFont typeface="Wingdings" panose="05000000000000000000" pitchFamily="2" charset="2"/>
              <a:buChar char="Ø"/>
            </a:pPr>
            <a:endParaRPr lang="en-US" sz="1600" dirty="0"/>
          </a:p>
          <a:p>
            <a:pPr lvl="0" indent="-393700">
              <a:buSzPts val="2600"/>
              <a:buFont typeface="Wingdings" panose="05000000000000000000" pitchFamily="2" charset="2"/>
              <a:buChar char="Ø"/>
            </a:pPr>
            <a:r>
              <a:rPr lang="en-US" sz="1600" dirty="0"/>
              <a:t>Data obtained from IMDb, Box Office Mojo, and The Numbers</a:t>
            </a:r>
            <a:r>
              <a:rPr lang="en-US" sz="1600" dirty="0" smtClean="0"/>
              <a:t>.</a:t>
            </a:r>
          </a:p>
          <a:p>
            <a:pPr lvl="0" indent="-393700">
              <a:buSzPts val="2600"/>
              <a:buFont typeface="Wingdings" panose="05000000000000000000" pitchFamily="2" charset="2"/>
              <a:buChar char="Ø"/>
            </a:pPr>
            <a:endParaRPr lang="en-US" sz="1600" dirty="0"/>
          </a:p>
          <a:p>
            <a:pPr lvl="0" indent="-393700">
              <a:buSzPts val="2600"/>
              <a:buFont typeface="Wingdings" panose="05000000000000000000" pitchFamily="2" charset="2"/>
              <a:buChar char="Ø"/>
            </a:pPr>
            <a:r>
              <a:rPr lang="en-US" sz="1600" dirty="0"/>
              <a:t>IMDb provides movie details, ratings, genres, and user reviews</a:t>
            </a:r>
            <a:r>
              <a:rPr lang="en-US" sz="1600" dirty="0" smtClean="0"/>
              <a:t>.</a:t>
            </a:r>
          </a:p>
          <a:p>
            <a:pPr lvl="0" indent="-393700">
              <a:buSzPts val="2600"/>
              <a:buFont typeface="Wingdings" panose="05000000000000000000" pitchFamily="2" charset="2"/>
              <a:buChar char="Ø"/>
            </a:pPr>
            <a:endParaRPr lang="en-US" sz="1600" dirty="0"/>
          </a:p>
          <a:p>
            <a:pPr lvl="0" indent="-393700">
              <a:buSzPts val="2600"/>
              <a:buFont typeface="Wingdings" panose="05000000000000000000" pitchFamily="2" charset="2"/>
              <a:buChar char="Ø"/>
            </a:pPr>
            <a:r>
              <a:rPr lang="en-US" sz="1600" dirty="0"/>
              <a:t>Box Office Mojo tracks revenue data, budgets, and release dates</a:t>
            </a:r>
            <a:r>
              <a:rPr lang="en-US" sz="1600" dirty="0" smtClean="0"/>
              <a:t>.</a:t>
            </a:r>
          </a:p>
          <a:p>
            <a:pPr lvl="0" indent="-393700">
              <a:buSzPts val="2600"/>
              <a:buFont typeface="Wingdings" panose="05000000000000000000" pitchFamily="2" charset="2"/>
              <a:buChar char="Ø"/>
            </a:pPr>
            <a:endParaRPr lang="en-US" sz="1600" dirty="0"/>
          </a:p>
          <a:p>
            <a:pPr lvl="0" indent="-393700">
              <a:buSzPts val="2600"/>
              <a:buFont typeface="Wingdings" panose="05000000000000000000" pitchFamily="2" charset="2"/>
              <a:buChar char="Ø"/>
            </a:pPr>
            <a:r>
              <a:rPr lang="en-US" sz="1600" dirty="0"/>
              <a:t>The Numbers offers financial metrics for movies, including budgets and expenses..</a:t>
            </a:r>
            <a:endParaRPr lang="en" sz="1600" dirty="0" smtClean="0"/>
          </a:p>
          <a:p>
            <a:pPr marL="457200" lvl="0" indent="-393700" algn="l" rtl="0">
              <a:spcBef>
                <a:spcPts val="0"/>
              </a:spcBef>
              <a:spcAft>
                <a:spcPts val="0"/>
              </a:spcAft>
              <a:buSzPts val="2600"/>
              <a:buChar char="●"/>
            </a:pPr>
            <a:endParaRPr lang="en" sz="1600" dirty="0"/>
          </a:p>
          <a:p>
            <a:pPr marL="457200" lvl="0" indent="-393700" algn="l" rtl="0">
              <a:spcBef>
                <a:spcPts val="0"/>
              </a:spcBef>
              <a:spcAft>
                <a:spcPts val="0"/>
              </a:spcAft>
              <a:buSzPts val="2600"/>
              <a:buChar char="●"/>
            </a:pPr>
            <a:endParaRPr lang="en" sz="14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lumMod val="75000"/>
                  </a:schemeClr>
                </a:solidFill>
              </a:rPr>
              <a:t>Methods</a:t>
            </a:r>
            <a:endParaRPr sz="1800" dirty="0">
              <a:solidFill>
                <a:schemeClr val="accent2">
                  <a:lumMod val="75000"/>
                </a:schemeClr>
              </a:solidFill>
            </a:endParaRPr>
          </a:p>
        </p:txBody>
      </p:sp>
      <p:sp>
        <p:nvSpPr>
          <p:cNvPr id="90" name="Google Shape;90;p18"/>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spcAft>
                <a:spcPts val="1600"/>
              </a:spcAft>
              <a:buClr>
                <a:schemeClr val="accent2">
                  <a:lumMod val="75000"/>
                </a:schemeClr>
              </a:buClr>
              <a:buFont typeface="Wingdings" panose="05000000000000000000" pitchFamily="2" charset="2"/>
              <a:buChar char="Ø"/>
            </a:pPr>
            <a:r>
              <a:rPr lang="en-US" sz="1600" b="1" dirty="0"/>
              <a:t>Data Preparation</a:t>
            </a:r>
            <a:r>
              <a:rPr lang="en-US" sz="1600" dirty="0"/>
              <a:t>:</a:t>
            </a:r>
          </a:p>
          <a:p>
            <a:pPr marL="0" lvl="0" indent="0">
              <a:spcAft>
                <a:spcPts val="1600"/>
              </a:spcAft>
              <a:buNone/>
            </a:pPr>
            <a:r>
              <a:rPr lang="en-US" sz="1600" dirty="0" smtClean="0"/>
              <a:t>Loaded </a:t>
            </a:r>
            <a:r>
              <a:rPr lang="en-US" sz="1600" dirty="0"/>
              <a:t>and merged data from IMDb, Box Office Mojo, and The Numbers.</a:t>
            </a:r>
          </a:p>
          <a:p>
            <a:pPr marL="0" lvl="0" indent="0">
              <a:spcAft>
                <a:spcPts val="1600"/>
              </a:spcAft>
              <a:buNone/>
            </a:pPr>
            <a:r>
              <a:rPr lang="en-US" sz="1600" dirty="0"/>
              <a:t>Handled missing values and outliers appropriately.</a:t>
            </a:r>
          </a:p>
          <a:p>
            <a:pPr marL="0" lvl="0" indent="0">
              <a:spcAft>
                <a:spcPts val="1600"/>
              </a:spcAft>
              <a:buNone/>
            </a:pPr>
            <a:r>
              <a:rPr lang="en-US" sz="1600" dirty="0"/>
              <a:t>Created new features like profit margin and return on investment (ROI).</a:t>
            </a:r>
          </a:p>
          <a:p>
            <a:pPr marL="285750" lvl="0" indent="-285750">
              <a:spcAft>
                <a:spcPts val="1600"/>
              </a:spcAft>
              <a:buClr>
                <a:schemeClr val="accent2">
                  <a:lumMod val="75000"/>
                </a:schemeClr>
              </a:buClr>
              <a:buFont typeface="Wingdings" panose="05000000000000000000" pitchFamily="2" charset="2"/>
              <a:buChar char="Ø"/>
            </a:pPr>
            <a:r>
              <a:rPr lang="en-US" sz="1600" b="1" dirty="0"/>
              <a:t>Data Analysis:</a:t>
            </a:r>
          </a:p>
          <a:p>
            <a:pPr marL="0" lvl="0" indent="0">
              <a:spcAft>
                <a:spcPts val="1600"/>
              </a:spcAft>
              <a:buNone/>
            </a:pPr>
            <a:r>
              <a:rPr lang="en-US" sz="1600" dirty="0" smtClean="0"/>
              <a:t>Explored </a:t>
            </a:r>
            <a:r>
              <a:rPr lang="en-US" sz="1600" dirty="0"/>
              <a:t>data distributions and relationships using visualizations.</a:t>
            </a:r>
          </a:p>
          <a:p>
            <a:pPr marL="0" lvl="0" indent="0">
              <a:spcAft>
                <a:spcPts val="1600"/>
              </a:spcAft>
              <a:buNone/>
            </a:pPr>
            <a:r>
              <a:rPr lang="en-US" sz="1600" dirty="0"/>
              <a:t>Identified top-performing genres and their impact on box office revenue.</a:t>
            </a:r>
          </a:p>
          <a:p>
            <a:pPr marL="0" lvl="0" indent="0">
              <a:spcAft>
                <a:spcPts val="1600"/>
              </a:spcAft>
              <a:buNone/>
            </a:pPr>
            <a:r>
              <a:rPr lang="en-US" sz="1600" dirty="0"/>
              <a:t>Analyzed IMDb ratings and their correlation with movie success</a:t>
            </a:r>
            <a:r>
              <a:rPr lang="en-US" sz="900" dirty="0"/>
              <a:t>.</a:t>
            </a:r>
          </a:p>
          <a:p>
            <a:pPr marL="0" lvl="0" indent="0">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solidFill>
                  <a:schemeClr val="accent2">
                    <a:lumMod val="75000"/>
                  </a:schemeClr>
                </a:solidFill>
              </a:rPr>
              <a:t>Cont.</a:t>
            </a:r>
            <a:endParaRPr lang="en-US" sz="1800" dirty="0">
              <a:solidFill>
                <a:schemeClr val="accent2">
                  <a:lumMod val="75000"/>
                </a:schemeClr>
              </a:solidFill>
            </a:endParaRPr>
          </a:p>
        </p:txBody>
      </p:sp>
      <p:sp>
        <p:nvSpPr>
          <p:cNvPr id="3" name="Text Placeholder 2"/>
          <p:cNvSpPr>
            <a:spLocks noGrp="1"/>
          </p:cNvSpPr>
          <p:nvPr>
            <p:ph type="body" idx="1"/>
          </p:nvPr>
        </p:nvSpPr>
        <p:spPr/>
        <p:txBody>
          <a:bodyPr/>
          <a:lstStyle/>
          <a:p>
            <a:pPr>
              <a:buClr>
                <a:schemeClr val="accent2">
                  <a:lumMod val="75000"/>
                </a:schemeClr>
              </a:buClr>
              <a:buFont typeface="Wingdings" panose="05000000000000000000" pitchFamily="2" charset="2"/>
              <a:buChar char="Ø"/>
            </a:pPr>
            <a:r>
              <a:rPr lang="en-US" sz="1600" b="1" dirty="0"/>
              <a:t>Data Modeling</a:t>
            </a:r>
            <a:r>
              <a:rPr lang="en-US" sz="1600" b="1" dirty="0" smtClean="0"/>
              <a:t>:</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Utilized Linear Regression and Decision Tree algorithms for revenue prediction</a:t>
            </a:r>
            <a:r>
              <a:rPr lang="en-US" sz="1600" dirty="0" smtClean="0"/>
              <a:t>.</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Split data into training and testing sets for model evaluation</a:t>
            </a:r>
            <a:r>
              <a:rPr lang="en-US" sz="1600" dirty="0" smtClean="0"/>
              <a:t>.</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Compared model performance and selected the best predictor</a:t>
            </a:r>
            <a:r>
              <a:rPr lang="en-US" sz="1600" dirty="0" smtClean="0"/>
              <a:t>.</a:t>
            </a:r>
          </a:p>
          <a:p>
            <a:pPr marL="114300" indent="0">
              <a:buClr>
                <a:schemeClr val="accent2">
                  <a:lumMod val="75000"/>
                </a:schemeClr>
              </a:buClr>
              <a:buNone/>
            </a:pPr>
            <a:endParaRPr lang="en-US" sz="1600" dirty="0"/>
          </a:p>
          <a:p>
            <a:pPr>
              <a:buClr>
                <a:schemeClr val="accent2">
                  <a:lumMod val="75000"/>
                </a:schemeClr>
              </a:buClr>
              <a:buFont typeface="Wingdings" panose="05000000000000000000" pitchFamily="2" charset="2"/>
              <a:buChar char="Ø"/>
            </a:pPr>
            <a:r>
              <a:rPr lang="en-US" sz="1600" dirty="0"/>
              <a:t>These methods enabled us to gain insights into the movie industry and predict box office revenue accurately.</a:t>
            </a:r>
          </a:p>
        </p:txBody>
      </p:sp>
    </p:spTree>
    <p:extLst>
      <p:ext uri="{BB962C8B-B14F-4D97-AF65-F5344CB8AC3E}">
        <p14:creationId xmlns:p14="http://schemas.microsoft.com/office/powerpoint/2010/main" val="412735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lumMod val="75000"/>
                  </a:schemeClr>
                </a:solidFill>
              </a:rPr>
              <a:t>Results</a:t>
            </a:r>
            <a:endParaRPr sz="1800" dirty="0">
              <a:solidFill>
                <a:schemeClr val="accent2">
                  <a:lumMod val="75000"/>
                </a:schemeClr>
              </a:solidFill>
            </a:endParaRPr>
          </a:p>
        </p:txBody>
      </p:sp>
      <p:sp>
        <p:nvSpPr>
          <p:cNvPr id="96" name="Google Shape;96;p19"/>
          <p:cNvSpPr txBox="1">
            <a:spLocks noGrp="1"/>
          </p:cNvSpPr>
          <p:nvPr>
            <p:ph type="body" idx="1"/>
          </p:nvPr>
        </p:nvSpPr>
        <p:spPr>
          <a:xfrm>
            <a:off x="311700" y="1152475"/>
            <a:ext cx="4961340" cy="2931845"/>
          </a:xfrm>
          <a:prstGeom prst="rect">
            <a:avLst/>
          </a:prstGeom>
        </p:spPr>
        <p:txBody>
          <a:bodyPr spcFirstLastPara="1" wrap="square" lIns="91425" tIns="91425" rIns="91425" bIns="91425" anchor="t" anchorCtr="0">
            <a:noAutofit/>
          </a:bodyPr>
          <a:lstStyle/>
          <a:p>
            <a:pPr>
              <a:buClr>
                <a:schemeClr val="accent2">
                  <a:lumMod val="75000"/>
                </a:schemeClr>
              </a:buClr>
              <a:buFont typeface="Wingdings" panose="05000000000000000000" pitchFamily="2" charset="2"/>
              <a:buChar char="Ø"/>
            </a:pPr>
            <a:r>
              <a:rPr lang="en-US" sz="1600" dirty="0"/>
              <a:t>Top-performing Genres: Action, Adventure, and </a:t>
            </a:r>
            <a:r>
              <a:rPr lang="en-US" sz="1600" dirty="0" smtClean="0"/>
              <a:t>Comedy</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Positive correlation between IMDb Ratings and Box Office </a:t>
            </a:r>
            <a:r>
              <a:rPr lang="en-US" sz="1600" dirty="0" smtClean="0"/>
              <a:t>Revenue</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Predictive Models (Linear Regression, Decision Tree) outperformed </a:t>
            </a:r>
            <a:r>
              <a:rPr lang="en-US" sz="1600" dirty="0" smtClean="0"/>
              <a:t>baseline</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Recommendations: Focus on top genres, produce high-rated movies for </a:t>
            </a:r>
            <a:r>
              <a:rPr lang="en-US" dirty="0"/>
              <a:t>success.</a:t>
            </a:r>
          </a:p>
        </p:txBody>
      </p:sp>
      <p:pic>
        <p:nvPicPr>
          <p:cNvPr id="3" name="Picture 2"/>
          <p:cNvPicPr>
            <a:picLocks noChangeAspect="1"/>
          </p:cNvPicPr>
          <p:nvPr/>
        </p:nvPicPr>
        <p:blipFill>
          <a:blip r:embed="rId3"/>
          <a:stretch>
            <a:fillRect/>
          </a:stretch>
        </p:blipFill>
        <p:spPr>
          <a:xfrm>
            <a:off x="5387340" y="800100"/>
            <a:ext cx="3669982" cy="41519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2">
                    <a:lumMod val="75000"/>
                  </a:schemeClr>
                </a:solidFill>
              </a:rPr>
              <a:t>Conclusions</a:t>
            </a:r>
            <a:endParaRPr sz="1800" dirty="0">
              <a:solidFill>
                <a:schemeClr val="accent2">
                  <a:lumMod val="75000"/>
                </a:schemeClr>
              </a:solidFill>
            </a:endParaRPr>
          </a:p>
        </p:txBody>
      </p:sp>
      <p:sp>
        <p:nvSpPr>
          <p:cNvPr id="102" name="Google Shape;102;p20"/>
          <p:cNvSpPr txBox="1">
            <a:spLocks noGrp="1"/>
          </p:cNvSpPr>
          <p:nvPr>
            <p:ph type="body" idx="1"/>
          </p:nvPr>
        </p:nvSpPr>
        <p:spPr>
          <a:xfrm>
            <a:off x="311700" y="731374"/>
            <a:ext cx="4976580" cy="3837501"/>
          </a:xfrm>
          <a:prstGeom prst="rect">
            <a:avLst/>
          </a:prstGeom>
        </p:spPr>
        <p:txBody>
          <a:bodyPr spcFirstLastPara="1" wrap="square" lIns="91425" tIns="91425" rIns="91425" bIns="91425" anchor="t" anchorCtr="0">
            <a:noAutofit/>
          </a:bodyPr>
          <a:lstStyle/>
          <a:p>
            <a:pPr>
              <a:buClr>
                <a:schemeClr val="accent2">
                  <a:lumMod val="75000"/>
                </a:schemeClr>
              </a:buClr>
              <a:buFont typeface="Wingdings" panose="05000000000000000000" pitchFamily="2" charset="2"/>
              <a:buChar char="Ø"/>
            </a:pPr>
            <a:r>
              <a:rPr lang="en-US" sz="1600" dirty="0" smtClean="0"/>
              <a:t>The </a:t>
            </a:r>
            <a:r>
              <a:rPr lang="en-US" sz="1600" dirty="0"/>
              <a:t>movie industry offers significant opportunities for Microsoft's new movie studio</a:t>
            </a:r>
            <a:r>
              <a:rPr lang="en-US" sz="1600" dirty="0" smtClean="0"/>
              <a:t>.</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Focusing on top-performing genres like Action, Adventure, and Comedy can lead to higher box office </a:t>
            </a:r>
            <a:r>
              <a:rPr lang="en-US" sz="1600" dirty="0" smtClean="0"/>
              <a:t>revenue</a:t>
            </a:r>
            <a:r>
              <a:rPr lang="en-US" sz="1600" dirty="0"/>
              <a:t> </a:t>
            </a:r>
            <a:r>
              <a:rPr lang="en-US" sz="1600" dirty="0" smtClean="0"/>
              <a:t>and most watched movies </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Positive correlation between IMDb Ratings and Box Office Revenue indicates the importance of producing high-rated movies</a:t>
            </a:r>
            <a:r>
              <a:rPr lang="en-US" sz="1600" dirty="0" smtClean="0"/>
              <a:t>.</a:t>
            </a:r>
          </a:p>
          <a:p>
            <a:pPr>
              <a:buClr>
                <a:schemeClr val="accent2">
                  <a:lumMod val="75000"/>
                </a:schemeClr>
              </a:buClr>
              <a:buFont typeface="Wingdings" panose="05000000000000000000" pitchFamily="2" charset="2"/>
              <a:buChar char="Ø"/>
            </a:pPr>
            <a:endParaRPr lang="en-US" sz="1600" dirty="0"/>
          </a:p>
          <a:p>
            <a:pPr>
              <a:buClr>
                <a:schemeClr val="accent2">
                  <a:lumMod val="75000"/>
                </a:schemeClr>
              </a:buClr>
              <a:buFont typeface="Wingdings" panose="05000000000000000000" pitchFamily="2" charset="2"/>
              <a:buChar char="Ø"/>
            </a:pPr>
            <a:r>
              <a:rPr lang="en-US" sz="1600" dirty="0"/>
              <a:t>The predictive models (Linear Regression, Decision Tree) provide valuable insights for revenue prediction</a:t>
            </a:r>
            <a:r>
              <a:rPr lang="en-US" sz="1200" dirty="0" smtClean="0"/>
              <a:t>.</a:t>
            </a:r>
            <a:endParaRPr lang="en-US" sz="1200" dirty="0"/>
          </a:p>
        </p:txBody>
      </p:sp>
      <p:pic>
        <p:nvPicPr>
          <p:cNvPr id="2" name="Picture 1"/>
          <p:cNvPicPr>
            <a:picLocks noChangeAspect="1"/>
          </p:cNvPicPr>
          <p:nvPr/>
        </p:nvPicPr>
        <p:blipFill>
          <a:blip r:embed="rId3"/>
          <a:stretch>
            <a:fillRect/>
          </a:stretch>
        </p:blipFill>
        <p:spPr>
          <a:xfrm>
            <a:off x="5615940" y="731374"/>
            <a:ext cx="3528060" cy="441212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7157</TotalTime>
  <Words>628</Words>
  <Application>Microsoft Office PowerPoint</Application>
  <PresentationFormat>On-screen Show (16:9)</PresentationFormat>
  <Paragraphs>76</Paragraphs>
  <Slides>13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Wingdings</vt:lpstr>
      <vt:lpstr>Arial</vt:lpstr>
      <vt:lpstr>Wingdings 3</vt:lpstr>
      <vt:lpstr>Trebuchet MS</vt:lpstr>
      <vt:lpstr>Facet</vt:lpstr>
      <vt:lpstr>Movie Box Office Revenue Prediction for Microsoft's New Movie Studio  </vt:lpstr>
      <vt:lpstr>Summary</vt:lpstr>
      <vt:lpstr>Outline</vt:lpstr>
      <vt:lpstr>Business Problem</vt:lpstr>
      <vt:lpstr>Data</vt:lpstr>
      <vt:lpstr>Methods</vt:lpstr>
      <vt:lpstr>Cont.</vt:lpstr>
      <vt:lpstr>Results</vt:lpstr>
      <vt:lpstr>Conclusions</vt:lpstr>
      <vt:lpstr>Business Recommendations</vt:lpstr>
      <vt:lpstr>Recommendation for Microsoft’s New Movie Studio</vt:lpstr>
      <vt:lpstr>Summary of Performing Genres</vt:lpstr>
      <vt:lpstr> Email: angella.bor@student.moringaschool.com GitHub: Angela bor LinkedIn: linkedin.com/in/username/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dc:title>
  <dc:creator>rose</dc:creator>
  <cp:lastModifiedBy>PC</cp:lastModifiedBy>
  <cp:revision>22</cp:revision>
  <dcterms:modified xsi:type="dcterms:W3CDTF">2023-07-24T11:14:42Z</dcterms:modified>
</cp:coreProperties>
</file>