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988D-5CCB-4765-9A00-BDFB7511A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63" y="1803405"/>
            <a:ext cx="11849493" cy="1825096"/>
          </a:xfrm>
        </p:spPr>
        <p:txBody>
          <a:bodyPr/>
          <a:lstStyle/>
          <a:p>
            <a:r>
              <a:rPr lang="en-US" dirty="0"/>
              <a:t>Homicide in the united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5D4C-B68A-402F-963E-3A2AB57B4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861623"/>
            <a:ext cx="2717515" cy="67267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DSC530 Final Project</a:t>
            </a:r>
          </a:p>
          <a:p>
            <a:r>
              <a:rPr lang="en-US" dirty="0"/>
              <a:t>Angie </a:t>
            </a:r>
            <a:r>
              <a:rPr lang="en-US" dirty="0" err="1"/>
              <a:t>Oehler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16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0017-CA1F-4C26-988A-9156FC52A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0660" y="764373"/>
            <a:ext cx="7405540" cy="1293028"/>
          </a:xfrm>
        </p:spPr>
        <p:txBody>
          <a:bodyPr/>
          <a:lstStyle/>
          <a:p>
            <a:r>
              <a:rPr lang="en-US" dirty="0"/>
              <a:t>PMF for year of homicide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E133F-D000-4144-AF5B-4123786B6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763376"/>
            <a:ext cx="5334000" cy="2886488"/>
          </a:xfrm>
        </p:spPr>
        <p:txBody>
          <a:bodyPr>
            <a:normAutofit/>
          </a:bodyPr>
          <a:lstStyle/>
          <a:p>
            <a:r>
              <a:rPr lang="en-US" dirty="0"/>
              <a:t>1980 experienced the most homicides with a total of 18,261.</a:t>
            </a:r>
          </a:p>
          <a:p>
            <a:r>
              <a:rPr lang="en-US" dirty="0"/>
              <a:t>Outside the standard deviation range of 1982 – 2006</a:t>
            </a:r>
          </a:p>
          <a:p>
            <a:r>
              <a:rPr lang="en-US" dirty="0"/>
              <a:t>Given this year comparison to the other years, there is a high likelihood that a reported homicide would have occurred in 1980.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20D5C9-49D1-45B3-8642-F61D35089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20" y="1753909"/>
            <a:ext cx="4905423" cy="490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16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E79C-3B4A-4ED4-8761-ED6CBA116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Cdf</a:t>
            </a:r>
            <a:r>
              <a:rPr lang="en-US" cap="none" dirty="0" err="1"/>
              <a:t>s</a:t>
            </a:r>
            <a:r>
              <a:rPr lang="en-US" cap="none" dirty="0"/>
              <a:t> VICTIM and OFFENDER 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9B5C8-4F35-424C-BE25-71666BF52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159" y="2217538"/>
            <a:ext cx="6476215" cy="3687767"/>
          </a:xfrm>
        </p:spPr>
        <p:txBody>
          <a:bodyPr>
            <a:normAutofit/>
          </a:bodyPr>
          <a:lstStyle/>
          <a:p>
            <a:r>
              <a:rPr lang="en-US" dirty="0"/>
              <a:t>Offenders as a group tend to be younger than victims as a group.</a:t>
            </a:r>
          </a:p>
          <a:p>
            <a:r>
              <a:rPr lang="en-US" dirty="0"/>
              <a:t>Compare the victim mean and mode to offenders of the same age:</a:t>
            </a:r>
          </a:p>
          <a:p>
            <a:pPr lvl="1"/>
            <a:r>
              <a:rPr lang="en-US" dirty="0"/>
              <a:t>Mean – 34 years old:</a:t>
            </a:r>
          </a:p>
          <a:p>
            <a:pPr lvl="2"/>
            <a:r>
              <a:rPr lang="en-US" dirty="0"/>
              <a:t>Percentage of victims under age 34: 59%</a:t>
            </a:r>
          </a:p>
          <a:p>
            <a:pPr lvl="2"/>
            <a:r>
              <a:rPr lang="en-US" dirty="0"/>
              <a:t>Percentage of offenders under age 34: 64%</a:t>
            </a:r>
          </a:p>
          <a:p>
            <a:pPr lvl="1"/>
            <a:r>
              <a:rPr lang="en-US" dirty="0"/>
              <a:t>Mode – 25 years old:</a:t>
            </a:r>
          </a:p>
          <a:p>
            <a:pPr lvl="2"/>
            <a:r>
              <a:rPr lang="en-US" dirty="0"/>
              <a:t>Percentage of victims under age 25: 29%</a:t>
            </a:r>
          </a:p>
          <a:p>
            <a:pPr lvl="2"/>
            <a:r>
              <a:rPr lang="en-US" dirty="0"/>
              <a:t>Percentage of offenders under age 25: 33%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817746-B727-4129-AC5A-B8D630BA5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374" y="2353641"/>
            <a:ext cx="5141196" cy="341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52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CF54-0249-42EF-A440-975C797F2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1240" y="349594"/>
            <a:ext cx="5868971" cy="1293028"/>
          </a:xfrm>
        </p:spPr>
        <p:txBody>
          <a:bodyPr/>
          <a:lstStyle/>
          <a:p>
            <a:r>
              <a:rPr lang="en-US" cap="none" dirty="0"/>
              <a:t>Victim Age Distribution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BE65D-98E8-4DA8-BBED-7A86BDBF6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18" y="2194558"/>
            <a:ext cx="5392133" cy="4024125"/>
          </a:xfrm>
        </p:spPr>
        <p:txBody>
          <a:bodyPr/>
          <a:lstStyle/>
          <a:p>
            <a:r>
              <a:rPr lang="en-US" dirty="0"/>
              <a:t>Victim age doesn’t follow a standard distribution.  </a:t>
            </a:r>
          </a:p>
          <a:p>
            <a:pPr lvl="1"/>
            <a:r>
              <a:rPr lang="en-US" dirty="0"/>
              <a:t>Crosses the normal model in the low 20’s and remains above the normal distribution until 40.</a:t>
            </a:r>
          </a:p>
          <a:p>
            <a:pPr lvl="1"/>
            <a:r>
              <a:rPr lang="en-US" dirty="0"/>
              <a:t>Victim ages between their late 30’s and early 40’s come cross the normal model again and remain below the normal distribution until 70.</a:t>
            </a:r>
          </a:p>
          <a:p>
            <a:pPr lvl="1"/>
            <a:r>
              <a:rPr lang="en-US" dirty="0"/>
              <a:t>Victims in their late 60’s again come up to the normal model, and both finish together.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8214C2-E478-4009-82C1-D7E8A7E82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5" y="2138321"/>
            <a:ext cx="6177323" cy="41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98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BD2F7-BAA6-4DAA-A3ED-DA6762DA6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919" y="622269"/>
            <a:ext cx="3729085" cy="1303867"/>
          </a:xfrm>
        </p:spPr>
        <p:txBody>
          <a:bodyPr/>
          <a:lstStyle/>
          <a:p>
            <a:r>
              <a:rPr lang="en-US" b="1" dirty="0"/>
              <a:t>Scatterplots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AF30A-6DF0-4757-BDE8-D8B44899F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27" y="2258989"/>
            <a:ext cx="4011072" cy="617320"/>
          </a:xfrm>
        </p:spPr>
        <p:txBody>
          <a:bodyPr/>
          <a:lstStyle/>
          <a:p>
            <a:r>
              <a:rPr lang="en-US" dirty="0"/>
              <a:t>Vic. Age &amp; Year of Death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46E500-0C85-4BDE-B240-C6CBDC18286E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177645" y="2457352"/>
            <a:ext cx="3836710" cy="37783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of victim and their year of death pretty consistent until about 45, then thins out.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are some gaps throughout.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Example: victims aged 33 in 1983 are not appears to have a gap.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Gaps become more common after age 45 and widen through age 70.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additional victims beyond the primary victim is the most common pattern.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additional victim is predominate until 68 years of 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Highest concentration of multiple victims occurs between the ages of 20 and 40, with counts up to 9.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1EDE4C-FBAC-4323-BDEA-AE244E8646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32786" y="2226034"/>
            <a:ext cx="3729085" cy="626534"/>
          </a:xfrm>
        </p:spPr>
        <p:txBody>
          <a:bodyPr/>
          <a:lstStyle/>
          <a:p>
            <a:r>
              <a:rPr lang="en-US" dirty="0"/>
              <a:t>Vic. Age &amp; Add. Victims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597469-FDB8-47AA-9014-93499A225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7" y="3118338"/>
            <a:ext cx="4219575" cy="2886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036B7B-2EBE-4ACB-A23B-42F82C5C5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46" y="3152466"/>
            <a:ext cx="41243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15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0B47-E85A-465D-8B9E-E2A9C4DF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85" y="545183"/>
            <a:ext cx="5256229" cy="1295400"/>
          </a:xfrm>
        </p:spPr>
        <p:txBody>
          <a:bodyPr/>
          <a:lstStyle/>
          <a:p>
            <a:r>
              <a:rPr lang="en-US" dirty="0"/>
              <a:t>Correlation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AE0B5-1B48-4294-B296-8DAFC4868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9" y="1677482"/>
            <a:ext cx="9247686" cy="1545995"/>
          </a:xfrm>
        </p:spPr>
        <p:txBody>
          <a:bodyPr>
            <a:normAutofit/>
          </a:bodyPr>
          <a:lstStyle/>
          <a:p>
            <a:r>
              <a:rPr lang="en-US" dirty="0"/>
              <a:t>Hypothesis: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There is a relationship between the year a victim died and the age of the victim.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3BBB6A6-9EB3-4EC4-B6A7-B130090E36F2}"/>
              </a:ext>
            </a:extLst>
          </p:cNvPr>
          <p:cNvSpPr txBox="1">
            <a:spLocks/>
          </p:cNvSpPr>
          <p:nvPr/>
        </p:nvSpPr>
        <p:spPr>
          <a:xfrm>
            <a:off x="914409" y="3634523"/>
            <a:ext cx="9247686" cy="28699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P-value: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p-value is 0.076, which indicates that there is an 8% chance that the victim’s age and year of death are correlated.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There is a relationship; however, I do not consider it to be statistically significant.  </a:t>
            </a:r>
          </a:p>
        </p:txBody>
      </p:sp>
    </p:spTree>
    <p:extLst>
      <p:ext uri="{BB962C8B-B14F-4D97-AF65-F5344CB8AC3E}">
        <p14:creationId xmlns:p14="http://schemas.microsoft.com/office/powerpoint/2010/main" val="3626905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2A80-067E-45B7-A1FA-29D84E98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007" y="1366887"/>
            <a:ext cx="4621491" cy="1630838"/>
          </a:xfrm>
        </p:spPr>
        <p:txBody>
          <a:bodyPr>
            <a:normAutofit/>
          </a:bodyPr>
          <a:lstStyle/>
          <a:p>
            <a:r>
              <a:rPr lang="en-US" b="1" dirty="0"/>
              <a:t>Regression Analysis</a:t>
            </a:r>
            <a:br>
              <a:rPr lang="en-US" dirty="0"/>
            </a:br>
            <a:r>
              <a:rPr lang="en-US" sz="2000" cap="none" dirty="0"/>
              <a:t>Victim Age and Year of Death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890CE-B866-49BB-B5D2-3C24B0CFF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8133" y="3429000"/>
            <a:ext cx="6873240" cy="1560923"/>
          </a:xfrm>
        </p:spPr>
        <p:txBody>
          <a:bodyPr/>
          <a:lstStyle/>
          <a:p>
            <a:r>
              <a:rPr lang="en-US" dirty="0"/>
              <a:t>Intercept -  39.107</a:t>
            </a:r>
          </a:p>
          <a:p>
            <a:r>
              <a:rPr lang="en-US" dirty="0"/>
              <a:t>Slope -  -0.002</a:t>
            </a:r>
          </a:p>
          <a:p>
            <a:r>
              <a:rPr lang="en-US" dirty="0"/>
              <a:t>Slope p-value -  0.083</a:t>
            </a:r>
          </a:p>
          <a:p>
            <a:r>
              <a:rPr lang="en-US" dirty="0"/>
              <a:t>Coefficient of Determinism -  5.277001351555732e-06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2C8901-E605-4C44-ADA1-C46027E60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885" y="1266826"/>
            <a:ext cx="42005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3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2BB7-0CCF-4153-9A6E-A92C872A6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713" y="415581"/>
            <a:ext cx="3342588" cy="1293028"/>
          </a:xfrm>
        </p:spPr>
        <p:txBody>
          <a:bodyPr/>
          <a:lstStyle/>
          <a:p>
            <a:r>
              <a:rPr lang="en-US" b="1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086DA-8CE9-441F-8729-5417F6396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dataset is provided by the Murder Accountability Project, which is a nonprofit organization seeking to draw attention to unsolved murders in the United States.  </a:t>
            </a:r>
          </a:p>
          <a:p>
            <a:r>
              <a:rPr lang="en-US" dirty="0"/>
              <a:t>Information is collected from federal, state, and local agencies regarding the murders in each of their jurisdictions.   </a:t>
            </a:r>
          </a:p>
          <a:p>
            <a:r>
              <a:rPr lang="en-US" dirty="0"/>
              <a:t>The data dictionary for this dataset is very well done and is comprehensive.</a:t>
            </a:r>
          </a:p>
          <a:p>
            <a:r>
              <a:rPr lang="en-US" dirty="0"/>
              <a:t>Here are the links to the data set and its associated information:</a:t>
            </a:r>
          </a:p>
          <a:p>
            <a:pPr lvl="1"/>
            <a:r>
              <a:rPr lang="en-US" dirty="0"/>
              <a:t> Data set:</a:t>
            </a:r>
          </a:p>
          <a:p>
            <a:pPr lvl="2"/>
            <a:r>
              <a:rPr lang="en-US" dirty="0"/>
              <a:t>http://www.murderdata.org/p/data-docs.html</a:t>
            </a:r>
          </a:p>
          <a:p>
            <a:pPr lvl="1"/>
            <a:r>
              <a:rPr lang="en-US" dirty="0"/>
              <a:t>Information about the project:</a:t>
            </a:r>
          </a:p>
          <a:p>
            <a:pPr lvl="2"/>
            <a:r>
              <a:rPr lang="en-US" dirty="0"/>
              <a:t>http://www.murderdata.org/p/about.html</a:t>
            </a:r>
          </a:p>
          <a:p>
            <a:pPr lvl="1"/>
            <a:r>
              <a:rPr lang="en-US" dirty="0"/>
              <a:t>Data dictionary:</a:t>
            </a:r>
          </a:p>
          <a:p>
            <a:pPr lvl="2"/>
            <a:r>
              <a:rPr lang="en-US" dirty="0"/>
              <a:t>file:///C:/Users/Madam%20President/Desktop/Fall%202020/Murder%20data%20descriptions.pdf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2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EBBC-73D8-4F74-9AEC-2CF1C0BE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494" y="764373"/>
            <a:ext cx="10111033" cy="1293028"/>
          </a:xfrm>
        </p:spPr>
        <p:txBody>
          <a:bodyPr/>
          <a:lstStyle/>
          <a:p>
            <a:r>
              <a:rPr lang="en-US" dirty="0"/>
              <a:t>Questions to explore in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4B98B-D12D-44D2-91DF-A4527102D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relationship between the age of victims and the year of their death?</a:t>
            </a:r>
          </a:p>
          <a:p>
            <a:r>
              <a:rPr lang="en-US" dirty="0"/>
              <a:t>How common are multiple victims by the same offender?</a:t>
            </a:r>
          </a:p>
          <a:p>
            <a:r>
              <a:rPr lang="en-US" dirty="0"/>
              <a:t>What is the relationship between the age of the victims and the age of the offenders?</a:t>
            </a:r>
          </a:p>
          <a:p>
            <a:r>
              <a:rPr lang="en-US" dirty="0"/>
              <a:t>What is the distribution of victim ages?</a:t>
            </a:r>
          </a:p>
          <a:p>
            <a:r>
              <a:rPr lang="en-US" dirty="0"/>
              <a:t>What does the count of additional victims look like compared to the count of additional offenders?</a:t>
            </a:r>
          </a:p>
          <a:p>
            <a:r>
              <a:rPr lang="en-US" dirty="0"/>
              <a:t>How do the count of additional victims and year of death compare together?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81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3C6C-E2B1-4B24-A8AC-784745074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897" y="764373"/>
            <a:ext cx="8835775" cy="1293028"/>
          </a:xfrm>
        </p:spPr>
        <p:txBody>
          <a:bodyPr/>
          <a:lstStyle/>
          <a:p>
            <a:pPr algn="l"/>
            <a:r>
              <a:rPr lang="en-US" b="1" cap="none" dirty="0"/>
              <a:t>Variables Available in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FDE6F-983C-461F-B6C5-0A8ED951F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87704"/>
            <a:ext cx="5232115" cy="4430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1900" dirty="0"/>
              <a:t>Year occurred/reported,1976 –  2017</a:t>
            </a:r>
          </a:p>
          <a:p>
            <a:r>
              <a:rPr lang="en-US" sz="1900" dirty="0"/>
              <a:t>Month the homicide occurred/reported</a:t>
            </a:r>
          </a:p>
          <a:p>
            <a:r>
              <a:rPr lang="en-US" sz="1900" dirty="0"/>
              <a:t>State where the homicide was reported</a:t>
            </a:r>
          </a:p>
          <a:p>
            <a:r>
              <a:rPr lang="en-US" sz="1900" dirty="0"/>
              <a:t>City/county agency involved</a:t>
            </a:r>
          </a:p>
          <a:p>
            <a:r>
              <a:rPr lang="en-US" sz="1900" dirty="0"/>
              <a:t>Victim’s age</a:t>
            </a:r>
          </a:p>
          <a:p>
            <a:r>
              <a:rPr lang="en-US" sz="1900" dirty="0"/>
              <a:t>Victim’s sex</a:t>
            </a:r>
          </a:p>
          <a:p>
            <a:r>
              <a:rPr lang="en-US" sz="1900" dirty="0"/>
              <a:t>Victim’s race:</a:t>
            </a:r>
          </a:p>
          <a:p>
            <a:r>
              <a:rPr lang="en-US" sz="1900" dirty="0"/>
              <a:t>Offender’s age (999 when unknown)</a:t>
            </a:r>
          </a:p>
          <a:p>
            <a:r>
              <a:rPr lang="en-US" sz="1900" dirty="0"/>
              <a:t>Offender’s sex</a:t>
            </a:r>
          </a:p>
          <a:p>
            <a:r>
              <a:rPr lang="en-US" sz="1900" dirty="0"/>
              <a:t>Offender’s race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EE9637-0CE4-4650-A7C5-6C60261AD09E}"/>
              </a:ext>
            </a:extLst>
          </p:cNvPr>
          <p:cNvSpPr txBox="1">
            <a:spLocks/>
          </p:cNvSpPr>
          <p:nvPr/>
        </p:nvSpPr>
        <p:spPr>
          <a:xfrm>
            <a:off x="5917915" y="1787704"/>
            <a:ext cx="5232115" cy="3092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sz="1900" dirty="0"/>
              <a:t>Weapon used</a:t>
            </a:r>
          </a:p>
          <a:p>
            <a:r>
              <a:rPr lang="en-US" sz="1900" dirty="0"/>
              <a:t>Relationship between victim &amp; offender</a:t>
            </a:r>
          </a:p>
          <a:p>
            <a:r>
              <a:rPr lang="en-US" sz="1900" dirty="0"/>
              <a:t>Circumstances of event</a:t>
            </a:r>
          </a:p>
          <a:p>
            <a:r>
              <a:rPr lang="en-US" sz="1900" dirty="0"/>
              <a:t>Victim count when more than one </a:t>
            </a:r>
          </a:p>
          <a:p>
            <a:r>
              <a:rPr lang="en-US" sz="1900" dirty="0"/>
              <a:t>Offender count when more than one</a:t>
            </a:r>
          </a:p>
          <a:p>
            <a:r>
              <a:rPr lang="en-US" sz="1900" dirty="0"/>
              <a:t>Indicator if case is solved</a:t>
            </a:r>
          </a:p>
        </p:txBody>
      </p:sp>
    </p:spTree>
    <p:extLst>
      <p:ext uri="{BB962C8B-B14F-4D97-AF65-F5344CB8AC3E}">
        <p14:creationId xmlns:p14="http://schemas.microsoft.com/office/powerpoint/2010/main" val="263423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FFBF7-9F01-4C9B-8CD4-6739D8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0" y="317500"/>
            <a:ext cx="3314700" cy="660400"/>
          </a:xfrm>
        </p:spPr>
        <p:txBody>
          <a:bodyPr/>
          <a:lstStyle/>
          <a:p>
            <a:r>
              <a:rPr lang="en-US" b="1" dirty="0"/>
              <a:t>Victim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57477-4348-4584-B823-A8455237A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706435"/>
            <a:ext cx="6172200" cy="3907284"/>
          </a:xfrm>
        </p:spPr>
        <p:txBody>
          <a:bodyPr/>
          <a:lstStyle/>
          <a:p>
            <a:r>
              <a:rPr lang="en-US" dirty="0"/>
              <a:t>The victim’s age is positively skewed, with a steep slope to the right.  The average victim age is 34.5, but the most common victim age is 25.</a:t>
            </a:r>
          </a:p>
          <a:p>
            <a:r>
              <a:rPr lang="en-US" dirty="0"/>
              <a:t>With a standard deviation of 12 years, and a mean of 34.5 years, I would expect most victims to be between the ages of 22 and 46 years old.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AE2DE-F1FF-4F22-B5B6-93195B2AA18A}"/>
              </a:ext>
            </a:extLst>
          </p:cNvPr>
          <p:cNvSpPr txBox="1"/>
          <p:nvPr/>
        </p:nvSpPr>
        <p:spPr>
          <a:xfrm>
            <a:off x="7204356" y="1435100"/>
            <a:ext cx="4772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Statistics for Victim 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Mean: 34.4595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Mode:  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Spread: 149.633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Standard Deviation: 12.232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CD9BCF-2C6B-4159-B9EF-52C57FBAA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287" y="3428999"/>
            <a:ext cx="5104094" cy="3194247"/>
          </a:xfrm>
          <a:prstGeom prst="rect">
            <a:avLst/>
          </a:prstGeom>
          <a:noFill/>
          <a:ln w="19050">
            <a:noFill/>
          </a:ln>
        </p:spPr>
      </p:pic>
    </p:spTree>
    <p:extLst>
      <p:ext uri="{BB962C8B-B14F-4D97-AF65-F5344CB8AC3E}">
        <p14:creationId xmlns:p14="http://schemas.microsoft.com/office/powerpoint/2010/main" val="352129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FFBF7-9F01-4C9B-8CD4-6739D8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0" y="317500"/>
            <a:ext cx="3314700" cy="660400"/>
          </a:xfrm>
        </p:spPr>
        <p:txBody>
          <a:bodyPr/>
          <a:lstStyle/>
          <a:p>
            <a:r>
              <a:rPr lang="en-US" b="1" dirty="0"/>
              <a:t>Offender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57477-4348-4584-B823-A8455237A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19" y="1706435"/>
            <a:ext cx="6510618" cy="3907284"/>
          </a:xfrm>
        </p:spPr>
        <p:txBody>
          <a:bodyPr/>
          <a:lstStyle/>
          <a:p>
            <a:r>
              <a:rPr lang="en-US" dirty="0"/>
              <a:t>The offender age statistic is badly distorted by the number of unknowns, which is represented by ‘999’ in the dataset.  </a:t>
            </a:r>
          </a:p>
          <a:p>
            <a:r>
              <a:rPr lang="en-US" dirty="0"/>
              <a:t>Removing these figures was considered; however, that would have an affect on the remaining variables.  I believe it is better to leave this variable as it is.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AE2DE-F1FF-4F22-B5B6-93195B2AA18A}"/>
              </a:ext>
            </a:extLst>
          </p:cNvPr>
          <p:cNvSpPr txBox="1"/>
          <p:nvPr/>
        </p:nvSpPr>
        <p:spPr>
          <a:xfrm>
            <a:off x="7204356" y="1435100"/>
            <a:ext cx="4772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Statistics for Offender 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Mean: 382.486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Mode: 999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Spread: 215479.967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Standard Deviation: 464.1982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120E0D-1D7E-4851-9FAC-AAA8C8890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736" y="2980056"/>
            <a:ext cx="5315583" cy="338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0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FFBF7-9F01-4C9B-8CD4-6739D8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0" y="317500"/>
            <a:ext cx="3314700" cy="660400"/>
          </a:xfrm>
        </p:spPr>
        <p:txBody>
          <a:bodyPr/>
          <a:lstStyle/>
          <a:p>
            <a:r>
              <a:rPr lang="en-US" b="1" dirty="0"/>
              <a:t>Victim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57477-4348-4584-B823-A8455237A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939" y="2488676"/>
            <a:ext cx="1923068" cy="318805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Additional Victims: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0     528374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1      32834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2       6037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3       1949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4        669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5        321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6        212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7        122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8        132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9        271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10       144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0EF0B4-7BC5-403B-94D3-6D38B70FA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6576"/>
            <a:ext cx="4772025" cy="2777871"/>
          </a:xfrm>
          <a:prstGeom prst="rect">
            <a:avLst/>
          </a:prstGeom>
          <a:ln w="19050"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0AE2DE-F1FF-4F22-B5B6-93195B2AA18A}"/>
              </a:ext>
            </a:extLst>
          </p:cNvPr>
          <p:cNvSpPr txBox="1"/>
          <p:nvPr/>
        </p:nvSpPr>
        <p:spPr>
          <a:xfrm>
            <a:off x="359055" y="1951672"/>
            <a:ext cx="4772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Additional Victims of the Same Offender: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Mean: 0.1087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Mode: 0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Spread: 0.2538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Standard Deviation: 0.5038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6FCCB7-FF57-4A30-B083-CA30DE6F5514}"/>
              </a:ext>
            </a:extLst>
          </p:cNvPr>
          <p:cNvSpPr txBox="1">
            <a:spLocks/>
          </p:cNvSpPr>
          <p:nvPr/>
        </p:nvSpPr>
        <p:spPr>
          <a:xfrm>
            <a:off x="7096248" y="2236955"/>
            <a:ext cx="4772025" cy="3188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 a mean of 0.111and a mode of 0, I would expect victims will be the only individual killed by the offender.</a:t>
            </a:r>
          </a:p>
          <a:p>
            <a:r>
              <a:rPr lang="en-US" dirty="0"/>
              <a:t>The standard deviation is 0.5, which tells me that the majority of homicides will consist of a single victim; however, it may go up to two victims. </a:t>
            </a:r>
          </a:p>
        </p:txBody>
      </p:sp>
    </p:spTree>
    <p:extLst>
      <p:ext uri="{BB962C8B-B14F-4D97-AF65-F5344CB8AC3E}">
        <p14:creationId xmlns:p14="http://schemas.microsoft.com/office/powerpoint/2010/main" val="57266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FFBF7-9F01-4C9B-8CD4-6739D8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0" y="317500"/>
            <a:ext cx="3530600" cy="660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Offender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57477-4348-4584-B823-A8455237A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2326" y="2118234"/>
            <a:ext cx="6510618" cy="3907284"/>
          </a:xfrm>
        </p:spPr>
        <p:txBody>
          <a:bodyPr/>
          <a:lstStyle/>
          <a:p>
            <a:r>
              <a:rPr lang="en-US" dirty="0"/>
              <a:t>Both the mode and the mean are less than one, which indicates that most homicides are committed by a single offender.  </a:t>
            </a:r>
          </a:p>
          <a:p>
            <a:r>
              <a:rPr lang="en-US" dirty="0"/>
              <a:t>The standard deviation is 0.56, which suggests that the majority of homicides will be committed by 2 offenders or less.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AE2DE-F1FF-4F22-B5B6-93195B2AA18A}"/>
              </a:ext>
            </a:extLst>
          </p:cNvPr>
          <p:cNvSpPr txBox="1"/>
          <p:nvPr/>
        </p:nvSpPr>
        <p:spPr>
          <a:xfrm>
            <a:off x="167809" y="1583703"/>
            <a:ext cx="4781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Additional Offenders Beyond the Original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Mean: 0.158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Mode: 0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Spread: 0.29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Standard Deviation: 0.536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9B14F-4E43-42CB-B87E-FEA84EAF5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09" y="3429000"/>
            <a:ext cx="4991013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08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FFBF7-9F01-4C9B-8CD4-6739D8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89118"/>
            <a:ext cx="5152746" cy="660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Year Occurred/reported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57477-4348-4584-B823-A8455237A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26" y="1924682"/>
            <a:ext cx="6510618" cy="3907284"/>
          </a:xfrm>
        </p:spPr>
        <p:txBody>
          <a:bodyPr/>
          <a:lstStyle/>
          <a:p>
            <a:r>
              <a:rPr lang="en-US" dirty="0"/>
              <a:t>This statistic is positively skewed with a mean of 1994 and a mode of 1980. The right tail appears to remain relatively steady with a slight ebb and flow.  </a:t>
            </a:r>
          </a:p>
          <a:p>
            <a:r>
              <a:rPr lang="en-US" dirty="0"/>
              <a:t>Taking the standard deviation of 12, I would expect the majority of homicides to occur between the years of 1982 – 2006.  Interestingly, the mode falls outside of this range.  </a:t>
            </a:r>
          </a:p>
          <a:p>
            <a:r>
              <a:rPr lang="en-US" dirty="0"/>
              <a:t>This statistic could benefit from further analysis provided by a scatter plot.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AE2DE-F1FF-4F22-B5B6-93195B2AA18A}"/>
              </a:ext>
            </a:extLst>
          </p:cNvPr>
          <p:cNvSpPr txBox="1"/>
          <p:nvPr/>
        </p:nvSpPr>
        <p:spPr>
          <a:xfrm>
            <a:off x="6797955" y="4791554"/>
            <a:ext cx="4772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Year the Homicide Occurred: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Mean: 1994.9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Mode: 1980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Spread: 145.5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Standard Deviation: 12.1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49073-290A-48FD-8513-BC19629A3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954" y="1419224"/>
            <a:ext cx="5215219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8471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3434</TotalTime>
  <Words>1137</Words>
  <Application>Microsoft Office PowerPoint</Application>
  <PresentationFormat>Widescreen</PresentationFormat>
  <Paragraphs>133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Vapor Trail</vt:lpstr>
      <vt:lpstr>Homicide in the united states</vt:lpstr>
      <vt:lpstr>The dataset</vt:lpstr>
      <vt:lpstr>Questions to explore in the dataset</vt:lpstr>
      <vt:lpstr>Variables Available in the Dataset</vt:lpstr>
      <vt:lpstr>Victim Age</vt:lpstr>
      <vt:lpstr>Offender Age</vt:lpstr>
      <vt:lpstr>Victim Count</vt:lpstr>
      <vt:lpstr>Offender Count</vt:lpstr>
      <vt:lpstr>Year Occurred/reported</vt:lpstr>
      <vt:lpstr>PMF for year of homicide</vt:lpstr>
      <vt:lpstr>Cdfs VICTIM and OFFENDER AGES</vt:lpstr>
      <vt:lpstr>Victim Age Distribution</vt:lpstr>
      <vt:lpstr>Scatterplots</vt:lpstr>
      <vt:lpstr>Correlation test</vt:lpstr>
      <vt:lpstr>Regression Analysis Victim Age and Year of Death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Homicide Statistics</dc:title>
  <dc:creator>Madam President</dc:creator>
  <cp:lastModifiedBy>Madam President</cp:lastModifiedBy>
  <cp:revision>39</cp:revision>
  <dcterms:created xsi:type="dcterms:W3CDTF">2020-11-18T14:51:35Z</dcterms:created>
  <dcterms:modified xsi:type="dcterms:W3CDTF">2020-11-21T00:06:26Z</dcterms:modified>
</cp:coreProperties>
</file>