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0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25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03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04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7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36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47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D9E3-C62E-A964-0AEC-9BDA2140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670" y="2034854"/>
            <a:ext cx="6310468" cy="1804465"/>
          </a:xfrm>
        </p:spPr>
        <p:txBody>
          <a:bodyPr/>
          <a:lstStyle/>
          <a:p>
            <a:pPr algn="l"/>
            <a:r>
              <a:rPr lang="en-US" dirty="0"/>
              <a:t>Airline industry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75CB-E5A6-9296-60E0-AAC6E81D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39319"/>
            <a:ext cx="4795807" cy="492218"/>
          </a:xfrm>
        </p:spPr>
        <p:txBody>
          <a:bodyPr>
            <a:normAutofit fontScale="92500"/>
          </a:bodyPr>
          <a:lstStyle/>
          <a:p>
            <a:r>
              <a:rPr lang="en-US" dirty="0"/>
              <a:t>Review of Accidents and Industry Financials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727A95-A7BF-64B3-771B-0F46FB8D3F60}"/>
              </a:ext>
            </a:extLst>
          </p:cNvPr>
          <p:cNvSpPr txBox="1">
            <a:spLocks/>
          </p:cNvSpPr>
          <p:nvPr/>
        </p:nvSpPr>
        <p:spPr>
          <a:xfrm>
            <a:off x="2129355" y="6365782"/>
            <a:ext cx="1244014" cy="492218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Angie </a:t>
            </a:r>
            <a:r>
              <a:rPr lang="en-US" dirty="0" err="1"/>
              <a:t>Oehler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46837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2B8-8D36-174C-846C-69FB4D0C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39" y="473066"/>
            <a:ext cx="7956560" cy="95029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Overview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9D4-72A8-DA08-CD64-48B979052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021" y="1975860"/>
            <a:ext cx="6015321" cy="32928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Topics to cover: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Accident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Types of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Airfare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333742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FA3547C-E087-4046-F3D8-6CD0491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accidents vs Passenger craft accidents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958808-1B86-7F28-B521-68143A328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Crashes down across both categories</a:t>
            </a:r>
          </a:p>
          <a:p>
            <a:pPr lvl="1"/>
            <a:r>
              <a:rPr lang="en-US" dirty="0"/>
              <a:t>Fluctuates year to year, but overall trend is down</a:t>
            </a:r>
          </a:p>
          <a:p>
            <a:pPr lvl="1"/>
            <a:r>
              <a:rPr lang="en-US" dirty="0"/>
              <a:t>Mid-90’s sharp decrease/increase of total accidents not as highly represented in passenger craft accidents </a:t>
            </a:r>
          </a:p>
          <a:p>
            <a:pPr lvl="1"/>
            <a:r>
              <a:rPr lang="en-US" dirty="0"/>
              <a:t>Around 2010 the two groups begin moving closer together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DD0D775-373C-C705-1742-55E7F9DA8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2142067"/>
            <a:ext cx="6160500" cy="3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7A00-6942-60D4-9C5F-DFD31C35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last 5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7B4E-39D9-4ECC-CE00-F01315C4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513" y="2292351"/>
            <a:ext cx="6293906" cy="2582333"/>
          </a:xfrm>
        </p:spPr>
        <p:txBody>
          <a:bodyPr/>
          <a:lstStyle/>
          <a:p>
            <a:r>
              <a:rPr lang="en-US" dirty="0"/>
              <a:t>Closer look at the last five years of accidents</a:t>
            </a:r>
          </a:p>
          <a:p>
            <a:r>
              <a:rPr lang="en-US" dirty="0"/>
              <a:t>Narrows focus to North America</a:t>
            </a:r>
          </a:p>
          <a:p>
            <a:r>
              <a:rPr lang="en-US" dirty="0"/>
              <a:t>2019 peak as seen in previous chart</a:t>
            </a:r>
          </a:p>
          <a:p>
            <a:pPr lvl="1"/>
            <a:r>
              <a:rPr lang="en-US" dirty="0"/>
              <a:t>North American accidents about 1/3 of worldwide accidents</a:t>
            </a:r>
          </a:p>
          <a:p>
            <a:r>
              <a:rPr lang="en-US" dirty="0"/>
              <a:t>2021 slight increase as number of flights increase post – 2020.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445D6-A046-6BC0-388C-B3AFBC24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4840782" cy="30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72FC-BA1C-D55A-0513-D5F7BE7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Focus – US passenger flights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AB9-0BA3-0DCE-4FA3-EF0F423E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05334"/>
            <a:ext cx="4995332" cy="4256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phase of flight comes with risks</a:t>
            </a:r>
          </a:p>
          <a:p>
            <a:r>
              <a:rPr lang="en-US" dirty="0"/>
              <a:t>Some phases riskier than others</a:t>
            </a:r>
          </a:p>
          <a:p>
            <a:r>
              <a:rPr lang="en-US" dirty="0"/>
              <a:t>Explore where/when “</a:t>
            </a:r>
            <a:r>
              <a:rPr lang="en-US" dirty="0" err="1"/>
              <a:t>En</a:t>
            </a:r>
            <a:r>
              <a:rPr lang="en-US" dirty="0"/>
              <a:t> Route” accidents occur</a:t>
            </a:r>
          </a:p>
          <a:p>
            <a:r>
              <a:rPr lang="en-US" sz="2000" dirty="0"/>
              <a:t>Takeoff and Initial climb 2</a:t>
            </a:r>
            <a:r>
              <a:rPr lang="en-US" sz="2000" baseline="30000" dirty="0"/>
              <a:t>nd</a:t>
            </a:r>
            <a:r>
              <a:rPr lang="en-US" sz="2000" dirty="0"/>
              <a:t> greatest risk when combined</a:t>
            </a:r>
          </a:p>
          <a:p>
            <a:r>
              <a:rPr lang="en-US" sz="2000" dirty="0"/>
              <a:t>Approach/Landing risks equal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Recommend additional research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Weather? 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Time of day? 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Aircraft?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Length of flight?</a:t>
            </a:r>
          </a:p>
          <a:p>
            <a:pPr lvl="1"/>
            <a:r>
              <a:rPr lang="en-US" sz="2000" dirty="0"/>
              <a:t>Etc.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C180E-A9A3-060F-33F7-79D0E12C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83884"/>
            <a:ext cx="4995332" cy="38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5324-9ABF-4CDD-5A4D-D6D6AE51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 - industry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50D8C3-DE09-C06B-D9F6-AB9D09A2C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172" y="2386496"/>
            <a:ext cx="8031379" cy="4323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8F73A-C007-2CF2-56D4-D11F0FD60E3E}"/>
              </a:ext>
            </a:extLst>
          </p:cNvPr>
          <p:cNvSpPr txBox="1"/>
          <p:nvPr/>
        </p:nvSpPr>
        <p:spPr>
          <a:xfrm>
            <a:off x="685801" y="1614192"/>
            <a:ext cx="612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Overview US Airline Bankruptcies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58D078-F22B-46CB-FF4E-F4B749DEAC71}"/>
              </a:ext>
            </a:extLst>
          </p:cNvPr>
          <p:cNvSpPr txBox="1">
            <a:spLocks/>
          </p:cNvSpPr>
          <p:nvPr/>
        </p:nvSpPr>
        <p:spPr>
          <a:xfrm>
            <a:off x="372392" y="3024081"/>
            <a:ext cx="3611780" cy="30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Volatile mid-80’s – mid 90’s</a:t>
            </a:r>
          </a:p>
          <a:p>
            <a:r>
              <a:rPr lang="en-US" sz="2000" dirty="0"/>
              <a:t>Chapter 11 common vs Chapter 7</a:t>
            </a:r>
          </a:p>
          <a:p>
            <a:r>
              <a:rPr lang="en-US" sz="2000" dirty="0"/>
              <a:t>Appears to be a 5 year peak/decline cycle</a:t>
            </a:r>
          </a:p>
        </p:txBody>
      </p:sp>
    </p:spTree>
    <p:extLst>
      <p:ext uri="{BB962C8B-B14F-4D97-AF65-F5344CB8AC3E}">
        <p14:creationId xmlns:p14="http://schemas.microsoft.com/office/powerpoint/2010/main" val="274344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85A5-2CD0-C1F9-583A-53E6D158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5914"/>
          </a:xfrm>
        </p:spPr>
        <p:txBody>
          <a:bodyPr/>
          <a:lstStyle/>
          <a:p>
            <a:r>
              <a:rPr lang="en-US" dirty="0"/>
              <a:t>Financials -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9499-92C0-4210-6CE9-04DCBB35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742" y="2809268"/>
            <a:ext cx="5118101" cy="3048001"/>
          </a:xfrm>
        </p:spPr>
        <p:txBody>
          <a:bodyPr>
            <a:normAutofit/>
          </a:bodyPr>
          <a:lstStyle/>
          <a:p>
            <a:r>
              <a:rPr lang="en-US" sz="2000" dirty="0"/>
              <a:t>All airlines with multiple bankruptcies fly internationally</a:t>
            </a:r>
          </a:p>
          <a:p>
            <a:r>
              <a:rPr lang="en-US" sz="2000" dirty="0"/>
              <a:t>Only Midway has both chapter 7 and 11</a:t>
            </a:r>
          </a:p>
          <a:p>
            <a:r>
              <a:rPr lang="en-US" sz="2000" dirty="0"/>
              <a:t>Most multiple filers have filed twice</a:t>
            </a:r>
          </a:p>
          <a:p>
            <a:r>
              <a:rPr lang="en-US" sz="2000" dirty="0"/>
              <a:t>Consider continue US-only flight model until new safety measures initiated and realized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7D403-BB56-F1B2-4DB3-83C3C165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7" y="1861456"/>
            <a:ext cx="6569676" cy="49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7A6-CD79-465C-E0D4-47AABC66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 - Airfares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A085-24CA-969E-C22D-4DA642EF6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688" y="2190014"/>
            <a:ext cx="4528455" cy="4204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Comparison of base fare rate and fare including taxes/fees</a:t>
            </a:r>
          </a:p>
          <a:p>
            <a:r>
              <a:rPr lang="en-US" dirty="0"/>
              <a:t>Two fares close until mid-2000’s</a:t>
            </a:r>
          </a:p>
          <a:p>
            <a:r>
              <a:rPr lang="en-US" dirty="0"/>
              <a:t>As rates increase, gap increases</a:t>
            </a:r>
          </a:p>
          <a:p>
            <a:r>
              <a:rPr lang="en-US" dirty="0"/>
              <a:t>Trend looks to continue post-2020</a:t>
            </a:r>
          </a:p>
          <a:p>
            <a:r>
              <a:rPr lang="en-US" dirty="0"/>
              <a:t>Great fluctuation in airfares over time</a:t>
            </a:r>
          </a:p>
          <a:p>
            <a:r>
              <a:rPr lang="en-US" dirty="0"/>
              <a:t>Sharp decline post-911, but recovered with a few years</a:t>
            </a:r>
          </a:p>
          <a:p>
            <a:r>
              <a:rPr lang="en-US" dirty="0"/>
              <a:t>Greatest decline in 2020</a:t>
            </a:r>
          </a:p>
          <a:p>
            <a:pPr lvl="1"/>
            <a:r>
              <a:rPr lang="en-US" dirty="0"/>
              <a:t>Looks to recovering and expect trend to continue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E2B6-88D2-22CF-A273-E2A1B037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82" y="2335935"/>
            <a:ext cx="7039617" cy="39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8A0-351A-F286-4192-E042BF59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1" y="3021147"/>
            <a:ext cx="3624943" cy="81570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919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{630BA67F-29FF-D845-93E4-D4F5279B2E00}tf10001058</Template>
  <TotalTime>963</TotalTime>
  <Words>301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Airline industry Overview</vt:lpstr>
      <vt:lpstr>Overview</vt:lpstr>
      <vt:lpstr>Total accidents vs Passenger craft accidents</vt:lpstr>
      <vt:lpstr>Accidents last 5 years</vt:lpstr>
      <vt:lpstr>Safety Focus – US passenger flights</vt:lpstr>
      <vt:lpstr>Financials - industry</vt:lpstr>
      <vt:lpstr>Financials - industry</vt:lpstr>
      <vt:lpstr>Financials - Airfares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Oehler</dc:creator>
  <cp:lastModifiedBy>Angela Oehler</cp:lastModifiedBy>
  <cp:revision>14</cp:revision>
  <dcterms:created xsi:type="dcterms:W3CDTF">2022-10-08T23:10:01Z</dcterms:created>
  <dcterms:modified xsi:type="dcterms:W3CDTF">2022-10-09T15:13:24Z</dcterms:modified>
</cp:coreProperties>
</file>