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1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4"/>
    <p:restoredTop sz="94724"/>
  </p:normalViewPr>
  <p:slideViewPr>
    <p:cSldViewPr snapToGrid="0">
      <p:cViewPr varScale="1">
        <p:scale>
          <a:sx n="52" d="100"/>
          <a:sy n="52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lose-up of the top of a hot-air balloon viewed from above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Hot-air balloons viewed from below against a blue sky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ot-air balloons viewed from below against a blue sky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sented by: Angie Oehl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r>
              <a:t>Presented by: Angie Oehler</a:t>
            </a:r>
          </a:p>
        </p:txBody>
      </p:sp>
      <p:sp>
        <p:nvSpPr>
          <p:cNvPr id="152" name="Dogs!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600" spc="-332">
                <a:solidFill>
                  <a:srgbClr val="FF2600"/>
                </a:solidFill>
              </a:defRPr>
            </a:pPr>
            <a:r>
              <a:rPr dirty="0"/>
              <a:t>Dogs!</a:t>
            </a:r>
            <a:endParaRPr sz="5000" spc="-100" dirty="0"/>
          </a:p>
          <a:p>
            <a:pPr>
              <a:defRPr sz="5000" spc="-100">
                <a:solidFill>
                  <a:srgbClr val="FF2600"/>
                </a:solidFill>
              </a:defRPr>
            </a:pPr>
            <a:r>
              <a:rPr dirty="0"/>
              <a:t> </a:t>
            </a:r>
          </a:p>
          <a:p>
            <a:pPr algn="r">
              <a:defRPr sz="9500" spc="-190">
                <a:solidFill>
                  <a:srgbClr val="FF2600"/>
                </a:solidFill>
              </a:defRPr>
            </a:pPr>
            <a:r>
              <a:rPr dirty="0"/>
              <a:t>(Or Finding a New Best Friend)</a:t>
            </a:r>
          </a:p>
        </p:txBody>
      </p:sp>
      <p:pic>
        <p:nvPicPr>
          <p:cNvPr id="11" name="Audio Recording Sep 23, 2023 at 4:10:52 PM">
            <a:hlinkClick r:id="" action="ppaction://media"/>
            <a:extLst>
              <a:ext uri="{FF2B5EF4-FFF2-40B4-BE49-F238E27FC236}">
                <a16:creationId xmlns:a16="http://schemas.microsoft.com/office/drawing/2014/main" id="{874FCEC1-5652-7751-FDB3-0BA110D9B33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65943" y="12165651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 advTm="73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88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rrelation successfully matched similar breeds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0726416" cy="82560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C79"/>
                </a:solidFill>
              </a:defRPr>
            </a:pPr>
            <a:r>
              <a:t>Correlation successfully matched similar breeds</a:t>
            </a:r>
          </a:p>
          <a:p>
            <a:pPr>
              <a:defRPr>
                <a:solidFill>
                  <a:srgbClr val="FFFC79"/>
                </a:solidFill>
              </a:defRPr>
            </a:pPr>
            <a:r>
              <a:t>Assists matching with prospective new owners</a:t>
            </a:r>
          </a:p>
          <a:p>
            <a:pPr>
              <a:defRPr>
                <a:solidFill>
                  <a:srgbClr val="FFFC79"/>
                </a:solidFill>
              </a:defRPr>
            </a:pPr>
            <a:r>
              <a:t>Used by rescues</a:t>
            </a:r>
          </a:p>
          <a:p>
            <a:pPr lvl="1">
              <a:defRPr>
                <a:solidFill>
                  <a:srgbClr val="FFFC79"/>
                </a:solidFill>
              </a:defRPr>
            </a:pPr>
            <a:r>
              <a:t>Match new owners</a:t>
            </a:r>
          </a:p>
          <a:p>
            <a:pPr lvl="1">
              <a:defRPr>
                <a:solidFill>
                  <a:srgbClr val="FFFC79"/>
                </a:solidFill>
              </a:defRPr>
            </a:pPr>
            <a:r>
              <a:t>Identify which dogs need more training</a:t>
            </a:r>
          </a:p>
          <a:p>
            <a:pPr>
              <a:defRPr>
                <a:solidFill>
                  <a:srgbClr val="FFFC79"/>
                </a:solidFill>
              </a:defRPr>
            </a:pPr>
            <a:r>
              <a:t>Results in better relationship between dogs and new owners</a:t>
            </a:r>
          </a:p>
        </p:txBody>
      </p:sp>
      <p:sp>
        <p:nvSpPr>
          <p:cNvPr id="185" name="Conclusions, Future Use, &amp; Recommendations"/>
          <p:cNvSpPr txBox="1">
            <a:spLocks noGrp="1"/>
          </p:cNvSpPr>
          <p:nvPr>
            <p:ph type="title"/>
          </p:nvPr>
        </p:nvSpPr>
        <p:spPr>
          <a:xfrm>
            <a:off x="430148" y="952500"/>
            <a:ext cx="23523704" cy="1593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D479"/>
                </a:solidFill>
              </a:defRPr>
            </a:lvl1pPr>
          </a:lstStyle>
          <a:p>
            <a:r>
              <a:t>Conclusions, Future Use, &amp; Recommendations</a:t>
            </a:r>
          </a:p>
        </p:txBody>
      </p:sp>
      <p:pic>
        <p:nvPicPr>
          <p:cNvPr id="2" name="Audio Recording Sep 23, 2023 at 4:28:25 PM">
            <a:hlinkClick r:id="" action="ppaction://media"/>
            <a:extLst>
              <a:ext uri="{FF2B5EF4-FFF2-40B4-BE49-F238E27FC236}">
                <a16:creationId xmlns:a16="http://schemas.microsoft.com/office/drawing/2014/main" id="{0E9B6350-B625-E5CD-43EF-8981AB7FA3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141052" y="123571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5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ank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hueOff val="-858837"/>
                    <a:lumOff val="-9791"/>
                  </a:schemeClr>
                </a:solidFill>
              </a:defRPr>
            </a:lvl1pPr>
          </a:lstStyle>
          <a:p>
            <a:r>
              <a:t>Thank You</a:t>
            </a:r>
          </a:p>
        </p:txBody>
      </p:sp>
      <p:pic>
        <p:nvPicPr>
          <p:cNvPr id="2" name="Audio Recording Sep 23, 2023 at 4:28:49 PM">
            <a:hlinkClick r:id="" action="ppaction://media"/>
            <a:extLst>
              <a:ext uri="{FF2B5EF4-FFF2-40B4-BE49-F238E27FC236}">
                <a16:creationId xmlns:a16="http://schemas.microsoft.com/office/drawing/2014/main" id="{40E521FD-4E76-61E2-A69C-8D88C2727D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177500" y="12332043"/>
            <a:ext cx="812800" cy="9871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3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Questions to Answer"/>
          <p:cNvSpPr txBox="1">
            <a:spLocks noGrp="1"/>
          </p:cNvSpPr>
          <p:nvPr>
            <p:ph type="title"/>
          </p:nvPr>
        </p:nvSpPr>
        <p:spPr>
          <a:xfrm>
            <a:off x="1206500" y="965200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83FF"/>
                </a:solidFill>
              </a:defRPr>
            </a:lvl1pPr>
          </a:lstStyle>
          <a:p>
            <a:r>
              <a:t>Questions to Answer</a:t>
            </a:r>
          </a:p>
        </p:txBody>
      </p:sp>
      <p:sp>
        <p:nvSpPr>
          <p:cNvPr id="155" name="Why was this topic chosen?…"/>
          <p:cNvSpPr txBox="1">
            <a:spLocks noGrp="1"/>
          </p:cNvSpPr>
          <p:nvPr>
            <p:ph type="body" sz="half" idx="1"/>
          </p:nvPr>
        </p:nvSpPr>
        <p:spPr>
          <a:xfrm>
            <a:off x="276505" y="3522655"/>
            <a:ext cx="11719987" cy="9833671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/>
              <a:defRPr>
                <a:solidFill>
                  <a:srgbClr val="76D6FF"/>
                </a:solidFill>
              </a:defRPr>
            </a:pPr>
            <a:r>
              <a:t>Why was this topic chosen? </a:t>
            </a:r>
          </a:p>
          <a:p>
            <a:pPr marL="889000" indent="-889000">
              <a:buSzPct val="100000"/>
              <a:buAutoNum type="arabicPeriod"/>
              <a:defRPr>
                <a:solidFill>
                  <a:srgbClr val="76D6FF"/>
                </a:solidFill>
              </a:defRPr>
            </a:pPr>
            <a:r>
              <a:t>How was the behavioral data collected by Dr. Coren? </a:t>
            </a:r>
          </a:p>
          <a:p>
            <a:pPr marL="889000" indent="-889000">
              <a:buSzPct val="100000"/>
              <a:buAutoNum type="arabicPeriod"/>
              <a:defRPr>
                <a:solidFill>
                  <a:srgbClr val="76D6FF"/>
                </a:solidFill>
              </a:defRPr>
            </a:pPr>
            <a:r>
              <a:t>What is the distribution of dog classifications? </a:t>
            </a:r>
          </a:p>
          <a:p>
            <a:pPr marL="889000" indent="-889000">
              <a:buSzPct val="100000"/>
              <a:buAutoNum type="arabicPeriod"/>
              <a:defRPr>
                <a:solidFill>
                  <a:srgbClr val="76D6FF"/>
                </a:solidFill>
              </a:defRPr>
            </a:pPr>
            <a:r>
              <a:t>Is there a relationship between dog size and lowest reps for new commands?</a:t>
            </a:r>
          </a:p>
          <a:p>
            <a:pPr marL="889000" indent="-889000">
              <a:buSzPct val="100000"/>
              <a:buAutoNum type="arabicPeriod"/>
              <a:defRPr>
                <a:solidFill>
                  <a:srgbClr val="76D6FF"/>
                </a:solidFill>
              </a:defRPr>
            </a:pPr>
            <a:r>
              <a:t>Why spend more time exploring dog height rather than dog weight?</a:t>
            </a:r>
          </a:p>
        </p:txBody>
      </p:sp>
      <p:sp>
        <p:nvSpPr>
          <p:cNvPr id="156" name="What is the relationship between number of reps and how well the dog obeyed?…"/>
          <p:cNvSpPr txBox="1"/>
          <p:nvPr/>
        </p:nvSpPr>
        <p:spPr>
          <a:xfrm>
            <a:off x="12402701" y="3459674"/>
            <a:ext cx="11719988" cy="9833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6"/>
              <a:defRPr sz="4800">
                <a:solidFill>
                  <a:srgbClr val="76D6FF"/>
                </a:solidFill>
              </a:defRPr>
            </a:pPr>
            <a:r>
              <a:t>What is the relationship between number of reps and how well the dog obeyed?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6"/>
              <a:defRPr sz="4800">
                <a:solidFill>
                  <a:srgbClr val="76D6FF"/>
                </a:solidFill>
              </a:defRPr>
            </a:pPr>
            <a:r>
              <a:t>What method of analysis was least useful?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6"/>
              <a:defRPr sz="4800">
                <a:solidFill>
                  <a:srgbClr val="76D6FF"/>
                </a:solidFill>
              </a:defRPr>
            </a:pPr>
            <a:r>
              <a:t>What method of analysis proved most useful/meaningful?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6"/>
              <a:defRPr sz="4800">
                <a:solidFill>
                  <a:srgbClr val="76D6FF"/>
                </a:solidFill>
              </a:defRPr>
            </a:pPr>
            <a:r>
              <a:t>What was the most challenging aspect of working with this data</a:t>
            </a:r>
          </a:p>
          <a:p>
            <a: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6"/>
              <a:defRPr sz="4800">
                <a:solidFill>
                  <a:srgbClr val="76D6FF"/>
                </a:solidFill>
              </a:defRPr>
            </a:pPr>
            <a:r>
              <a:t>What is the benefit of this analysis?</a:t>
            </a:r>
          </a:p>
        </p:txBody>
      </p:sp>
      <p:pic>
        <p:nvPicPr>
          <p:cNvPr id="12" name="Audio Recording Sep 23, 2023 at 4:13:19 PM">
            <a:hlinkClick r:id="" action="ppaction://media"/>
            <a:extLst>
              <a:ext uri="{FF2B5EF4-FFF2-40B4-BE49-F238E27FC236}">
                <a16:creationId xmlns:a16="http://schemas.microsoft.com/office/drawing/2014/main" id="{189DE1D1-D25E-8816-7E17-16B2D80FA1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56108" y="12369334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 advTm="20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atch a person with the best new dog to the new own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FA92"/>
                </a:solidFill>
              </a:defRPr>
            </a:pPr>
            <a:r>
              <a:t>Match a person with the best new dog to the new owner</a:t>
            </a:r>
          </a:p>
          <a:p>
            <a:pPr marL="1435100" lvl="1">
              <a:defRPr>
                <a:solidFill>
                  <a:srgbClr val="00FA92"/>
                </a:solidFill>
              </a:defRPr>
            </a:pPr>
            <a:r>
              <a:t>Family with small kids</a:t>
            </a:r>
          </a:p>
          <a:p>
            <a:pPr marL="1435100" lvl="1">
              <a:defRPr>
                <a:solidFill>
                  <a:srgbClr val="00FA92"/>
                </a:solidFill>
              </a:defRPr>
            </a:pPr>
            <a:r>
              <a:t>Active single person</a:t>
            </a:r>
          </a:p>
          <a:p>
            <a:pPr marL="1435100" lvl="1">
              <a:defRPr>
                <a:solidFill>
                  <a:srgbClr val="00FA92"/>
                </a:solidFill>
              </a:defRPr>
            </a:pPr>
            <a:r>
              <a:t>Senior looking for companionship</a:t>
            </a:r>
          </a:p>
          <a:p>
            <a:pPr>
              <a:defRPr>
                <a:solidFill>
                  <a:srgbClr val="00FA92"/>
                </a:solidFill>
              </a:defRPr>
            </a:pPr>
            <a:r>
              <a:t>Every group has different needs and abilities to care for and/or train a dog </a:t>
            </a:r>
          </a:p>
          <a:p>
            <a:pPr>
              <a:defRPr>
                <a:solidFill>
                  <a:srgbClr val="00FA92"/>
                </a:solidFill>
              </a:defRPr>
            </a:pPr>
            <a:r>
              <a:t>Finding the right dog helps manage expectations</a:t>
            </a:r>
          </a:p>
          <a:p>
            <a:pPr marL="1435100" lvl="1">
              <a:defRPr>
                <a:solidFill>
                  <a:srgbClr val="00FA92"/>
                </a:solidFill>
              </a:defRPr>
            </a:pPr>
            <a:r>
              <a:t>Foster better relationship with new pet</a:t>
            </a:r>
          </a:p>
        </p:txBody>
      </p:sp>
      <p:sp>
        <p:nvSpPr>
          <p:cNvPr id="159" name="Research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83FF"/>
                </a:solidFill>
              </a:defRPr>
            </a:lvl1pPr>
          </a:lstStyle>
          <a:p>
            <a:r>
              <a:t>Research Problem</a:t>
            </a:r>
          </a:p>
        </p:txBody>
      </p:sp>
      <p:pic>
        <p:nvPicPr>
          <p:cNvPr id="9" name="Audio Recording Sep 23, 2023 at 4:14:37 PM">
            <a:hlinkClick r:id="" action="ppaction://media"/>
            <a:extLst>
              <a:ext uri="{FF2B5EF4-FFF2-40B4-BE49-F238E27FC236}">
                <a16:creationId xmlns:a16="http://schemas.microsoft.com/office/drawing/2014/main" id="{2AFB4794-0689-EE03-F876-EA3B6BC7D5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177500" y="125663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 advTm="10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merican Kennel Club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0129686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400">
                <a:solidFill>
                  <a:srgbClr val="008F00"/>
                </a:solidFill>
              </a:defRPr>
            </a:pPr>
            <a:r>
              <a:t>American Kennel Club</a:t>
            </a:r>
          </a:p>
          <a:p>
            <a:pPr>
              <a:defRPr>
                <a:solidFill>
                  <a:srgbClr val="008F00"/>
                </a:solidFill>
              </a:defRPr>
            </a:pPr>
            <a:r>
              <a:t>The breed name </a:t>
            </a:r>
          </a:p>
          <a:p>
            <a:pPr>
              <a:defRPr>
                <a:solidFill>
                  <a:srgbClr val="008F00"/>
                </a:solidFill>
              </a:defRPr>
            </a:pPr>
            <a:r>
              <a:t>The lower and upper breed height</a:t>
            </a:r>
          </a:p>
          <a:p>
            <a:pPr>
              <a:defRPr>
                <a:solidFill>
                  <a:srgbClr val="008F00"/>
                </a:solidFill>
              </a:defRPr>
            </a:pPr>
            <a:r>
              <a:t>The upper and lower breed weight</a:t>
            </a:r>
          </a:p>
        </p:txBody>
      </p:sp>
      <p:sp>
        <p:nvSpPr>
          <p:cNvPr id="162" name="Th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83FF"/>
                </a:solidFill>
              </a:defRPr>
            </a:lvl1pPr>
          </a:lstStyle>
          <a:p>
            <a:r>
              <a:t>The Data</a:t>
            </a:r>
          </a:p>
        </p:txBody>
      </p:sp>
      <p:sp>
        <p:nvSpPr>
          <p:cNvPr id="163" name="Dr. Coren’s Data…"/>
          <p:cNvSpPr txBox="1"/>
          <p:nvPr/>
        </p:nvSpPr>
        <p:spPr>
          <a:xfrm>
            <a:off x="12969771" y="4248504"/>
            <a:ext cx="10129687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400">
                <a:solidFill>
                  <a:srgbClr val="008F00"/>
                </a:solidFill>
              </a:defRPr>
            </a:pPr>
            <a:r>
              <a:t>Dr. Coren’s Data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8F00"/>
                </a:solidFill>
              </a:defRPr>
            </a:pPr>
            <a:r>
              <a:t>The breed name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8F00"/>
                </a:solidFill>
              </a:defRPr>
            </a:pPr>
            <a:r>
              <a:t>The AKC size and classification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8F00"/>
                </a:solidFill>
              </a:defRPr>
            </a:pPr>
            <a:r>
              <a:t>The likelihood the breed will obey initial commands 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8F00"/>
                </a:solidFill>
              </a:defRPr>
            </a:pPr>
            <a:r>
              <a:t>Lower &amp; upper repetition limits for each bread</a:t>
            </a:r>
          </a:p>
        </p:txBody>
      </p:sp>
      <p:pic>
        <p:nvPicPr>
          <p:cNvPr id="8" name="Audio Recording Sep 23, 2023 at 4:15:50 PM">
            <a:hlinkClick r:id="" action="ppaction://media"/>
            <a:extLst>
              <a:ext uri="{FF2B5EF4-FFF2-40B4-BE49-F238E27FC236}">
                <a16:creationId xmlns:a16="http://schemas.microsoft.com/office/drawing/2014/main" id="{9B179879-B8AA-2E35-C20E-E986C9CBCF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161024" y="12504516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 advTm="8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 Shot 2023-09-16 at 5.50.24 PM.png" descr="Screen Shot 2023-09-16 at 5.50.24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899" y="1642150"/>
            <a:ext cx="17788202" cy="695876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Average Working/Obedience - 38…"/>
          <p:cNvSpPr txBox="1"/>
          <p:nvPr/>
        </p:nvSpPr>
        <p:spPr>
          <a:xfrm>
            <a:off x="647854" y="9810566"/>
            <a:ext cx="11416729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7A81FF"/>
              </a:buClr>
              <a:buSzPct val="120000"/>
              <a:buChar char="-"/>
              <a:defRPr sz="4800">
                <a:solidFill>
                  <a:srgbClr val="FF7E79"/>
                </a:solidFill>
              </a:defRPr>
            </a:pPr>
            <a:r>
              <a:t>Average Working/Obedience - 38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7A81FF"/>
              </a:buClr>
              <a:buSzPct val="120000"/>
              <a:buChar char="-"/>
              <a:defRPr sz="4800">
                <a:solidFill>
                  <a:srgbClr val="FF7E79"/>
                </a:solidFill>
              </a:defRPr>
            </a:pPr>
            <a:r>
              <a:t>Above Average Working Dogs - 27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7A81FF"/>
              </a:buClr>
              <a:buSzPct val="120000"/>
              <a:buChar char="-"/>
              <a:defRPr sz="4800">
                <a:solidFill>
                  <a:srgbClr val="FF7E79"/>
                </a:solidFill>
              </a:defRPr>
            </a:pPr>
            <a:r>
              <a:t>Fair Working/Obedience - 20</a:t>
            </a:r>
          </a:p>
        </p:txBody>
      </p:sp>
      <p:sp>
        <p:nvSpPr>
          <p:cNvPr id="167" name="Excellent Working Dogs - 19…"/>
          <p:cNvSpPr txBox="1"/>
          <p:nvPr/>
        </p:nvSpPr>
        <p:spPr>
          <a:xfrm>
            <a:off x="12501857" y="9810566"/>
            <a:ext cx="11416729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7A81FF"/>
              </a:buClr>
              <a:buSzPct val="120000"/>
              <a:buChar char="-"/>
              <a:defRPr sz="4800">
                <a:solidFill>
                  <a:srgbClr val="FF7E79"/>
                </a:solidFill>
              </a:defRPr>
            </a:pPr>
            <a:r>
              <a:t>Excellent Working Dogs - 19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7A81FF"/>
              </a:buClr>
              <a:buSzPct val="120000"/>
              <a:buChar char="-"/>
              <a:defRPr sz="4800">
                <a:solidFill>
                  <a:srgbClr val="FF7E79"/>
                </a:solidFill>
              </a:defRPr>
            </a:pPr>
            <a:r>
              <a:t>Lowest Working/Obedience - 10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Clr>
                <a:srgbClr val="7A81FF"/>
              </a:buClr>
              <a:buSzPct val="120000"/>
              <a:buChar char="-"/>
              <a:defRPr sz="4800">
                <a:solidFill>
                  <a:srgbClr val="FF7E79"/>
                </a:solidFill>
              </a:defRPr>
            </a:pPr>
            <a:r>
              <a:t>Brightest Dogs - 10</a:t>
            </a:r>
          </a:p>
        </p:txBody>
      </p:sp>
      <p:pic>
        <p:nvPicPr>
          <p:cNvPr id="8" name="Audio Recording Sep 23, 2023 at 4:20:09 PM">
            <a:hlinkClick r:id="" action="ppaction://media"/>
            <a:extLst>
              <a:ext uri="{FF2B5EF4-FFF2-40B4-BE49-F238E27FC236}">
                <a16:creationId xmlns:a16="http://schemas.microsoft.com/office/drawing/2014/main" id="{5F434E12-0598-9E2B-8B34-4B8DD055C7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977161" y="1241627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 advTm="12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eneral exploration of the data, which included: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12251479" cy="825601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General exploration of the data, which included:</a:t>
            </a:r>
          </a:p>
          <a:p>
            <a:pPr marL="1262888" lvl="1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counts:</a:t>
            </a:r>
          </a:p>
          <a:p>
            <a:pPr marL="1821688" lvl="2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min/max/mean</a:t>
            </a:r>
          </a:p>
          <a:p>
            <a:pPr marL="1821688" lvl="2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percentile</a:t>
            </a:r>
          </a:p>
          <a:p>
            <a:pPr marL="1821688" lvl="2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standard deviation for each column  </a:t>
            </a:r>
          </a:p>
          <a:p>
            <a:pPr marL="1262888" lvl="1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General distributions </a:t>
            </a:r>
          </a:p>
          <a:p>
            <a:pPr marL="1262888" lvl="1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Variable comparisons </a:t>
            </a:r>
          </a:p>
          <a:p>
            <a:pPr marL="1262888" lvl="1" indent="-536447" defTabSz="2145738">
              <a:spcBef>
                <a:spcPts val="3900"/>
              </a:spcBef>
              <a:defRPr sz="4224">
                <a:solidFill>
                  <a:srgbClr val="00FA92"/>
                </a:solidFill>
              </a:defRPr>
            </a:pPr>
            <a:r>
              <a:t>Plots </a:t>
            </a:r>
          </a:p>
        </p:txBody>
      </p:sp>
      <p:sp>
        <p:nvSpPr>
          <p:cNvPr id="170" name="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83FF"/>
                </a:solidFill>
              </a:defRPr>
            </a:lvl1pPr>
          </a:lstStyle>
          <a:p>
            <a:r>
              <a:t>Analysis</a:t>
            </a:r>
          </a:p>
        </p:txBody>
      </p:sp>
      <p:pic>
        <p:nvPicPr>
          <p:cNvPr id="171" name="Screen Shot 2023-09-16 at 4.02.38 PM.png" descr="Screen Shot 2023-09-16 at 4.02.3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0817" y="2192293"/>
            <a:ext cx="9288364" cy="10974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Audio Recording Sep 23, 2023 at 4:22:20 PM">
            <a:hlinkClick r:id="" action="ppaction://media"/>
            <a:extLst>
              <a:ext uri="{FF2B5EF4-FFF2-40B4-BE49-F238E27FC236}">
                <a16:creationId xmlns:a16="http://schemas.microsoft.com/office/drawing/2014/main" id="{C3920F09-C826-4E25-AD55-0F23AFEA03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0633" y="12368592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 advTm="47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97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lationship between reps and obeyed percentages…"/>
          <p:cNvSpPr txBox="1">
            <a:spLocks noGrp="1"/>
          </p:cNvSpPr>
          <p:nvPr>
            <p:ph type="body" sz="half" idx="1"/>
          </p:nvPr>
        </p:nvSpPr>
        <p:spPr>
          <a:xfrm>
            <a:off x="13602475" y="2437791"/>
            <a:ext cx="10584465" cy="1106476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96FF"/>
                </a:solidFill>
              </a:defRPr>
            </a:pPr>
            <a:r>
              <a:rPr dirty="0"/>
              <a:t>Relationship between reps and obeyed percentages   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rPr dirty="0"/>
              <a:t>Strong relationship between lower reps for new commands and high percentage for first commands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rPr dirty="0"/>
              <a:t>Shaded area shows more variance between reps and percent obeyed as rep number increases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rPr dirty="0"/>
              <a:t>Once number of reps is decreased and percent of first commands obeyed increases, relationship strengthens</a:t>
            </a:r>
          </a:p>
        </p:txBody>
      </p:sp>
      <p:sp>
        <p:nvSpPr>
          <p:cNvPr id="174" name="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83FF"/>
                </a:solidFill>
              </a:defRPr>
            </a:lvl1pPr>
          </a:lstStyle>
          <a:p>
            <a:r>
              <a:t>Analysis</a:t>
            </a:r>
          </a:p>
        </p:txBody>
      </p:sp>
      <p:pic>
        <p:nvPicPr>
          <p:cNvPr id="175" name="Screen Shot 2023-09-16 at 5.22.22 PM.png" descr="Screen Shot 2023-09-16 at 5.22.22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95" y="4441834"/>
            <a:ext cx="12581537" cy="7869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Audio Recording Sep 23, 2023 at 4:23:28 PM">
            <a:hlinkClick r:id="" action="ppaction://ole?verb=0"/>
            <a:extLst>
              <a:ext uri="{FF2B5EF4-FFF2-40B4-BE49-F238E27FC236}">
                <a16:creationId xmlns:a16="http://schemas.microsoft.com/office/drawing/2014/main" id="{F8246AAC-B76F-4756-8401-DE5E41121B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8233" y="123571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1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rrelations…"/>
          <p:cNvSpPr txBox="1">
            <a:spLocks noGrp="1"/>
          </p:cNvSpPr>
          <p:nvPr>
            <p:ph type="body" sz="half" idx="1"/>
          </p:nvPr>
        </p:nvSpPr>
        <p:spPr>
          <a:xfrm>
            <a:off x="12711110" y="2437791"/>
            <a:ext cx="11475830" cy="1106476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500">
                <a:solidFill>
                  <a:srgbClr val="0096FF"/>
                </a:solidFill>
              </a:defRPr>
            </a:pPr>
            <a:r>
              <a:t>Correlations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Relationships between lower repetitions and obeyed percentages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Also a small relationship between dog weights and repetitions</a:t>
            </a:r>
          </a:p>
          <a:p>
            <a:pPr>
              <a:defRPr>
                <a:solidFill>
                  <a:srgbClr val="0096FF"/>
                </a:solidFill>
              </a:defRPr>
            </a:pPr>
            <a:r>
              <a:t>Not as strong</a:t>
            </a:r>
          </a:p>
        </p:txBody>
      </p:sp>
      <p:sp>
        <p:nvSpPr>
          <p:cNvPr id="178" name="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83FF"/>
                </a:solidFill>
              </a:defRPr>
            </a:lvl1pPr>
          </a:lstStyle>
          <a:p>
            <a:r>
              <a:t>Analysis</a:t>
            </a:r>
          </a:p>
        </p:txBody>
      </p:sp>
      <p:pic>
        <p:nvPicPr>
          <p:cNvPr id="179" name="Screen Shot 2023-09-16 at 6.38.19 PM.png" descr="Screen Shot 2023-09-16 at 6.38.19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2" y="3086261"/>
            <a:ext cx="11007711" cy="10100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Audio Recording Sep 23, 2023 at 4:24:25 PM">
            <a:hlinkClick r:id="" action="ppaction://media"/>
            <a:extLst>
              <a:ext uri="{FF2B5EF4-FFF2-40B4-BE49-F238E27FC236}">
                <a16:creationId xmlns:a16="http://schemas.microsoft.com/office/drawing/2014/main" id="{8A49C364-1DB4-4F74-5DD7-05FC057D3B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136311" y="12337099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3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mall dataset…"/>
          <p:cNvSpPr txBox="1">
            <a:spLocks noGrp="1"/>
          </p:cNvSpPr>
          <p:nvPr>
            <p:ph type="body" idx="1"/>
          </p:nvPr>
        </p:nvSpPr>
        <p:spPr>
          <a:xfrm>
            <a:off x="1165570" y="3239705"/>
            <a:ext cx="19430599" cy="991068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945200"/>
                </a:solidFill>
              </a:defRPr>
            </a:pPr>
            <a:r>
              <a:t>Small dataset</a:t>
            </a:r>
          </a:p>
          <a:p>
            <a:pPr lvl="1">
              <a:defRPr>
                <a:solidFill>
                  <a:srgbClr val="945200"/>
                </a:solidFill>
              </a:defRPr>
            </a:pPr>
            <a:r>
              <a:t>Difficult to split into meaningful test and training sets</a:t>
            </a:r>
          </a:p>
          <a:p>
            <a:pPr lvl="1">
              <a:defRPr>
                <a:solidFill>
                  <a:srgbClr val="945200"/>
                </a:solidFill>
              </a:defRPr>
            </a:pPr>
            <a:r>
              <a:t>Unreliable predictions</a:t>
            </a:r>
          </a:p>
          <a:p>
            <a:pPr>
              <a:defRPr>
                <a:solidFill>
                  <a:srgbClr val="945200"/>
                </a:solidFill>
              </a:defRPr>
            </a:pPr>
            <a:r>
              <a:t>Incomplete data</a:t>
            </a:r>
          </a:p>
          <a:p>
            <a:pPr lvl="1">
              <a:defRPr>
                <a:solidFill>
                  <a:srgbClr val="945200"/>
                </a:solidFill>
              </a:defRPr>
            </a:pPr>
            <a:r>
              <a:t>Missing some breeds due to incomplete information </a:t>
            </a:r>
          </a:p>
        </p:txBody>
      </p:sp>
      <p:sp>
        <p:nvSpPr>
          <p:cNvPr id="182" name="Limitations &amp; 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1100"/>
                </a:solidFill>
              </a:defRPr>
            </a:lvl1pPr>
          </a:lstStyle>
          <a:p>
            <a:r>
              <a:t>Limitations &amp; Challenges</a:t>
            </a:r>
          </a:p>
        </p:txBody>
      </p:sp>
      <p:pic>
        <p:nvPicPr>
          <p:cNvPr id="2" name="Audio Recording Sep 23, 2023 at 4:26:12 PM">
            <a:hlinkClick r:id="" action="ppaction://media"/>
            <a:extLst>
              <a:ext uri="{FF2B5EF4-FFF2-40B4-BE49-F238E27FC236}">
                <a16:creationId xmlns:a16="http://schemas.microsoft.com/office/drawing/2014/main" id="{565B50DE-ED48-5BA8-1FC7-705551C686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771100" y="12275805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3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423</Words>
  <Application>Microsoft Macintosh PowerPoint</Application>
  <PresentationFormat>Custom</PresentationFormat>
  <Paragraphs>72</Paragraphs>
  <Slides>11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Helvetica Neue</vt:lpstr>
      <vt:lpstr>Helvetica Neue Medium</vt:lpstr>
      <vt:lpstr>30_BasicColor</vt:lpstr>
      <vt:lpstr>Dogs!   (Or Finding a New Best Friend)</vt:lpstr>
      <vt:lpstr>Questions to Answer</vt:lpstr>
      <vt:lpstr>Research Problem</vt:lpstr>
      <vt:lpstr>The Data</vt:lpstr>
      <vt:lpstr>PowerPoint Presentation</vt:lpstr>
      <vt:lpstr>Analysis</vt:lpstr>
      <vt:lpstr>Analysis</vt:lpstr>
      <vt:lpstr>Analysis</vt:lpstr>
      <vt:lpstr>Limitations &amp; Challenges</vt:lpstr>
      <vt:lpstr>Conclusions, Future Use,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Dogs!   (Or Finding a New Best Friend)</dc:title>
  <cp:lastModifiedBy>Angela Oehler</cp:lastModifiedBy>
  <cp:revision>5</cp:revision>
  <dcterms:modified xsi:type="dcterms:W3CDTF">2023-09-23T22:00:48Z</dcterms:modified>
</cp:coreProperties>
</file>