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21" r:id="rId7"/>
    <p:sldId id="311" r:id="rId8"/>
    <p:sldId id="313" r:id="rId9"/>
    <p:sldId id="325" r:id="rId10"/>
    <p:sldId id="326" r:id="rId11"/>
    <p:sldId id="316" r:id="rId12"/>
    <p:sldId id="322" r:id="rId13"/>
    <p:sldId id="324" r:id="rId14"/>
    <p:sldId id="323" r:id="rId15"/>
    <p:sldId id="327" r:id="rId16"/>
    <p:sldId id="328" r:id="rId17"/>
    <p:sldId id="333" r:id="rId18"/>
    <p:sldId id="329" r:id="rId19"/>
    <p:sldId id="332" r:id="rId20"/>
    <p:sldId id="312" r:id="rId21"/>
    <p:sldId id="331" r:id="rId22"/>
    <p:sldId id="330" r:id="rId23"/>
    <p:sldId id="315" r:id="rId24"/>
    <p:sldId id="32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il Mendelow" initials="NM" lastIdx="1" clrIdx="0">
    <p:extLst>
      <p:ext uri="{19B8F6BF-5375-455C-9EA6-DF929625EA0E}">
        <p15:presenceInfo xmlns:p15="http://schemas.microsoft.com/office/powerpoint/2012/main" userId="fd1341baf40b6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BEB34-EE01-4596-8F35-8DD796B8F7A7}" type="doc">
      <dgm:prSet loTypeId="urn:microsoft.com/office/officeart/2005/8/layout/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E33FE6F-440C-4442-9459-3ECEC87794B7}">
      <dgm:prSet phldrT="[Text]" custT="1"/>
      <dgm:spPr/>
      <dgm:t>
        <a:bodyPr/>
        <a:lstStyle/>
        <a:p>
          <a:r>
            <a:rPr lang="en-US" sz="1800" dirty="0"/>
            <a:t>Technical Indicators</a:t>
          </a:r>
        </a:p>
      </dgm:t>
    </dgm:pt>
    <dgm:pt modelId="{17161346-F120-4CF2-A8DE-FD7313EC3308}" type="parTrans" cxnId="{398722F7-B096-4053-9DFF-5A852DE0F808}">
      <dgm:prSet/>
      <dgm:spPr/>
      <dgm:t>
        <a:bodyPr/>
        <a:lstStyle/>
        <a:p>
          <a:endParaRPr lang="en-US"/>
        </a:p>
      </dgm:t>
    </dgm:pt>
    <dgm:pt modelId="{6417B765-77B9-4B37-85B1-4CBAF904191D}" type="sibTrans" cxnId="{398722F7-B096-4053-9DFF-5A852DE0F808}">
      <dgm:prSet/>
      <dgm:spPr/>
      <dgm:t>
        <a:bodyPr/>
        <a:lstStyle/>
        <a:p>
          <a:endParaRPr lang="en-US"/>
        </a:p>
      </dgm:t>
    </dgm:pt>
    <dgm:pt modelId="{41EFD610-D54E-4C9E-A895-717433666843}">
      <dgm:prSet phldrT="[Text]"/>
      <dgm:spPr/>
      <dgm:t>
        <a:bodyPr/>
        <a:lstStyle/>
        <a:p>
          <a:r>
            <a:rPr lang="en-US" dirty="0"/>
            <a:t>Create baseline performance  and generate trading signals  using technical indicators</a:t>
          </a:r>
        </a:p>
      </dgm:t>
    </dgm:pt>
    <dgm:pt modelId="{2F356D03-60E0-43AC-8AAB-5473CBDE4644}" type="parTrans" cxnId="{8DF68C6B-AD22-4315-A8D7-5F4671307701}">
      <dgm:prSet/>
      <dgm:spPr/>
      <dgm:t>
        <a:bodyPr/>
        <a:lstStyle/>
        <a:p>
          <a:endParaRPr lang="en-US"/>
        </a:p>
      </dgm:t>
    </dgm:pt>
    <dgm:pt modelId="{5F38B459-1A94-480A-9812-B2648B557EF3}" type="sibTrans" cxnId="{8DF68C6B-AD22-4315-A8D7-5F4671307701}">
      <dgm:prSet/>
      <dgm:spPr/>
      <dgm:t>
        <a:bodyPr/>
        <a:lstStyle/>
        <a:p>
          <a:endParaRPr lang="en-US"/>
        </a:p>
      </dgm:t>
    </dgm:pt>
    <dgm:pt modelId="{ECE07146-8373-4E12-AFD4-29F13D202A64}">
      <dgm:prSet phldrT="[Text]" custT="1"/>
      <dgm:spPr/>
      <dgm:t>
        <a:bodyPr/>
        <a:lstStyle/>
        <a:p>
          <a:r>
            <a:rPr lang="en-US" sz="1800" dirty="0"/>
            <a:t>Machine Learning </a:t>
          </a:r>
        </a:p>
      </dgm:t>
    </dgm:pt>
    <dgm:pt modelId="{AAC98376-2057-4E62-A2EB-B00439F3C619}" type="parTrans" cxnId="{448955CE-A857-4BD6-A310-464946E2BC42}">
      <dgm:prSet/>
      <dgm:spPr/>
      <dgm:t>
        <a:bodyPr/>
        <a:lstStyle/>
        <a:p>
          <a:endParaRPr lang="en-US"/>
        </a:p>
      </dgm:t>
    </dgm:pt>
    <dgm:pt modelId="{D173C041-C722-415C-A6E7-42606EFD56E0}" type="sibTrans" cxnId="{448955CE-A857-4BD6-A310-464946E2BC42}">
      <dgm:prSet/>
      <dgm:spPr/>
      <dgm:t>
        <a:bodyPr/>
        <a:lstStyle/>
        <a:p>
          <a:endParaRPr lang="en-US"/>
        </a:p>
      </dgm:t>
    </dgm:pt>
    <dgm:pt modelId="{D6C1465A-641E-45E6-A463-64DAF2206C90}">
      <dgm:prSet phldrT="[Text]"/>
      <dgm:spPr/>
      <dgm:t>
        <a:bodyPr/>
        <a:lstStyle/>
        <a:p>
          <a:r>
            <a:rPr lang="en-US" dirty="0"/>
            <a:t>Try to optimize technical indicators data using machine learning algorithms</a:t>
          </a:r>
        </a:p>
      </dgm:t>
    </dgm:pt>
    <dgm:pt modelId="{84ABB9FE-57BF-4FC7-BAEE-3699BAA05165}" type="parTrans" cxnId="{1DC54F5B-5B6F-498A-BFE8-015DEEF87FBC}">
      <dgm:prSet/>
      <dgm:spPr/>
      <dgm:t>
        <a:bodyPr/>
        <a:lstStyle/>
        <a:p>
          <a:endParaRPr lang="en-US"/>
        </a:p>
      </dgm:t>
    </dgm:pt>
    <dgm:pt modelId="{81DB7D12-5739-4E97-84A5-8F5832616014}" type="sibTrans" cxnId="{1DC54F5B-5B6F-498A-BFE8-015DEEF87FBC}">
      <dgm:prSet/>
      <dgm:spPr/>
      <dgm:t>
        <a:bodyPr/>
        <a:lstStyle/>
        <a:p>
          <a:endParaRPr lang="en-US"/>
        </a:p>
      </dgm:t>
    </dgm:pt>
    <dgm:pt modelId="{41640F28-6194-41C1-AFEF-70F2AEDACB1C}">
      <dgm:prSet phldrT="[Text]" custT="1"/>
      <dgm:spPr/>
      <dgm:t>
        <a:bodyPr/>
        <a:lstStyle/>
        <a:p>
          <a:r>
            <a:rPr lang="en-US" sz="1800" dirty="0"/>
            <a:t>Test with crypto</a:t>
          </a:r>
        </a:p>
      </dgm:t>
    </dgm:pt>
    <dgm:pt modelId="{90F3CC67-115C-4DA6-8B52-E452589ECE1C}" type="parTrans" cxnId="{50256A46-E012-45E6-BBD6-87400E4ADD4D}">
      <dgm:prSet/>
      <dgm:spPr/>
      <dgm:t>
        <a:bodyPr/>
        <a:lstStyle/>
        <a:p>
          <a:endParaRPr lang="en-US"/>
        </a:p>
      </dgm:t>
    </dgm:pt>
    <dgm:pt modelId="{6B64FD84-7D34-48AA-861A-79111E2625D4}" type="sibTrans" cxnId="{50256A46-E012-45E6-BBD6-87400E4ADD4D}">
      <dgm:prSet/>
      <dgm:spPr/>
      <dgm:t>
        <a:bodyPr/>
        <a:lstStyle/>
        <a:p>
          <a:endParaRPr lang="en-US"/>
        </a:p>
      </dgm:t>
    </dgm:pt>
    <dgm:pt modelId="{A1757831-9F5E-41C1-A5FE-259549B409EE}">
      <dgm:prSet phldrT="[Text]"/>
      <dgm:spPr/>
      <dgm:t>
        <a:bodyPr/>
        <a:lstStyle/>
        <a:p>
          <a:r>
            <a:rPr lang="en-US" dirty="0"/>
            <a:t>Apply an algorithm trained on SPY data to cryptocurrency trading</a:t>
          </a:r>
        </a:p>
      </dgm:t>
    </dgm:pt>
    <dgm:pt modelId="{35B3B9F7-DE5D-46B0-B2C6-938D8FD15ED3}" type="parTrans" cxnId="{C3C61E46-B050-45B0-8C25-B3095D2DC61A}">
      <dgm:prSet/>
      <dgm:spPr/>
      <dgm:t>
        <a:bodyPr/>
        <a:lstStyle/>
        <a:p>
          <a:endParaRPr lang="en-US"/>
        </a:p>
      </dgm:t>
    </dgm:pt>
    <dgm:pt modelId="{1834FA58-94AD-447D-AB0C-5D5971804D96}" type="sibTrans" cxnId="{C3C61E46-B050-45B0-8C25-B3095D2DC61A}">
      <dgm:prSet/>
      <dgm:spPr/>
      <dgm:t>
        <a:bodyPr/>
        <a:lstStyle/>
        <a:p>
          <a:endParaRPr lang="en-US"/>
        </a:p>
      </dgm:t>
    </dgm:pt>
    <dgm:pt modelId="{95F102C9-FB23-4D49-A69F-155E1865467B}">
      <dgm:prSet phldrT="[Text]"/>
      <dgm:spPr/>
      <dgm:t>
        <a:bodyPr/>
        <a:lstStyle/>
        <a:p>
          <a:r>
            <a:rPr lang="en-US" dirty="0"/>
            <a:t>Try to optimize with a neural network model</a:t>
          </a:r>
        </a:p>
      </dgm:t>
    </dgm:pt>
    <dgm:pt modelId="{92FD251D-26DE-40BF-9318-B58ACEE0A11C}" type="parTrans" cxnId="{E2DD861F-FD12-4BF0-9080-E00D5E8127F4}">
      <dgm:prSet/>
      <dgm:spPr/>
      <dgm:t>
        <a:bodyPr/>
        <a:lstStyle/>
        <a:p>
          <a:endParaRPr lang="en-US"/>
        </a:p>
      </dgm:t>
    </dgm:pt>
    <dgm:pt modelId="{1B4693CD-3D98-4AF2-AD65-5F6A432CF0E1}" type="sibTrans" cxnId="{E2DD861F-FD12-4BF0-9080-E00D5E8127F4}">
      <dgm:prSet/>
      <dgm:spPr/>
      <dgm:t>
        <a:bodyPr/>
        <a:lstStyle/>
        <a:p>
          <a:endParaRPr lang="en-US"/>
        </a:p>
      </dgm:t>
    </dgm:pt>
    <dgm:pt modelId="{2F7B6612-606C-4125-94F5-21813E29BD9A}">
      <dgm:prSet phldrT="[Text]"/>
      <dgm:spPr/>
      <dgm:t>
        <a:bodyPr/>
        <a:lstStyle/>
        <a:p>
          <a:r>
            <a:rPr lang="en-US" dirty="0"/>
            <a:t>MACD, RSI, Stochastic Double Cross, custom</a:t>
          </a:r>
        </a:p>
      </dgm:t>
    </dgm:pt>
    <dgm:pt modelId="{9C87F75E-60B9-441F-977F-1FD35830C1F3}" type="parTrans" cxnId="{E57ABABE-86C0-486C-B574-91683DDDF16C}">
      <dgm:prSet/>
      <dgm:spPr/>
      <dgm:t>
        <a:bodyPr/>
        <a:lstStyle/>
        <a:p>
          <a:endParaRPr lang="en-US"/>
        </a:p>
      </dgm:t>
    </dgm:pt>
    <dgm:pt modelId="{8E365BF0-0E79-4887-9062-B944DD4E1562}" type="sibTrans" cxnId="{E57ABABE-86C0-486C-B574-91683DDDF16C}">
      <dgm:prSet/>
      <dgm:spPr/>
      <dgm:t>
        <a:bodyPr/>
        <a:lstStyle/>
        <a:p>
          <a:endParaRPr lang="en-US"/>
        </a:p>
      </dgm:t>
    </dgm:pt>
    <dgm:pt modelId="{F9F8F1C5-8A2B-4520-825F-37A5C5476CE2}">
      <dgm:prSet phldrT="[Text]"/>
      <dgm:spPr/>
      <dgm:t>
        <a:bodyPr/>
        <a:lstStyle/>
        <a:p>
          <a:r>
            <a:rPr lang="en-US" dirty="0"/>
            <a:t>Train-test the algorithm with 4 indicators</a:t>
          </a:r>
        </a:p>
      </dgm:t>
    </dgm:pt>
    <dgm:pt modelId="{BA41623A-4598-4334-A8D7-46B75E67E974}" type="parTrans" cxnId="{C4A6C5C5-AE43-485C-876D-32BB288540CB}">
      <dgm:prSet/>
      <dgm:spPr/>
      <dgm:t>
        <a:bodyPr/>
        <a:lstStyle/>
        <a:p>
          <a:endParaRPr lang="en-US"/>
        </a:p>
      </dgm:t>
    </dgm:pt>
    <dgm:pt modelId="{AA78411F-4CEE-41F2-B352-3F6195B34980}" type="sibTrans" cxnId="{C4A6C5C5-AE43-485C-876D-32BB288540CB}">
      <dgm:prSet/>
      <dgm:spPr/>
      <dgm:t>
        <a:bodyPr/>
        <a:lstStyle/>
        <a:p>
          <a:endParaRPr lang="en-US"/>
        </a:p>
      </dgm:t>
    </dgm:pt>
    <dgm:pt modelId="{88A59A92-154E-470A-B3AA-6E56B326732E}">
      <dgm:prSet phldrT="[Text]"/>
      <dgm:spPr/>
      <dgm:t>
        <a:bodyPr/>
        <a:lstStyle/>
        <a:p>
          <a:r>
            <a:rPr lang="en-US" dirty="0"/>
            <a:t>Back-tested</a:t>
          </a:r>
        </a:p>
      </dgm:t>
    </dgm:pt>
    <dgm:pt modelId="{E6B899D2-1692-4CE1-ADA4-11BF2A5C2D4D}" type="parTrans" cxnId="{8390D001-99CD-4CB5-8D68-7CFA2CFB3951}">
      <dgm:prSet/>
      <dgm:spPr/>
      <dgm:t>
        <a:bodyPr/>
        <a:lstStyle/>
        <a:p>
          <a:endParaRPr lang="en-US"/>
        </a:p>
      </dgm:t>
    </dgm:pt>
    <dgm:pt modelId="{3DEE322E-00DC-49B5-9F77-67865B61643C}" type="sibTrans" cxnId="{8390D001-99CD-4CB5-8D68-7CFA2CFB3951}">
      <dgm:prSet/>
      <dgm:spPr/>
      <dgm:t>
        <a:bodyPr/>
        <a:lstStyle/>
        <a:p>
          <a:endParaRPr lang="en-US"/>
        </a:p>
      </dgm:t>
    </dgm:pt>
    <dgm:pt modelId="{FC265AAF-BBFC-4566-82BB-CFE87D72E4AB}" type="pres">
      <dgm:prSet presAssocID="{DCABEB34-EE01-4596-8F35-8DD796B8F7A7}" presName="linearFlow" presStyleCnt="0">
        <dgm:presLayoutVars>
          <dgm:dir/>
          <dgm:animLvl val="lvl"/>
          <dgm:resizeHandles val="exact"/>
        </dgm:presLayoutVars>
      </dgm:prSet>
      <dgm:spPr/>
    </dgm:pt>
    <dgm:pt modelId="{0074DA0E-3A97-44A2-BC0D-2E500F152D94}" type="pres">
      <dgm:prSet presAssocID="{3E33FE6F-440C-4442-9459-3ECEC87794B7}" presName="composite" presStyleCnt="0"/>
      <dgm:spPr/>
    </dgm:pt>
    <dgm:pt modelId="{6D0B5C18-61B1-44EF-83B1-CE3F7B259A20}" type="pres">
      <dgm:prSet presAssocID="{3E33FE6F-440C-4442-9459-3ECEC87794B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8958752-1E34-4DFC-A245-5AA02815B063}" type="pres">
      <dgm:prSet presAssocID="{3E33FE6F-440C-4442-9459-3ECEC87794B7}" presName="parSh" presStyleLbl="node1" presStyleIdx="0" presStyleCnt="3"/>
      <dgm:spPr/>
    </dgm:pt>
    <dgm:pt modelId="{14E6F844-17BF-41D2-9162-1B1A47D9C632}" type="pres">
      <dgm:prSet presAssocID="{3E33FE6F-440C-4442-9459-3ECEC87794B7}" presName="desTx" presStyleLbl="fgAcc1" presStyleIdx="0" presStyleCnt="3">
        <dgm:presLayoutVars>
          <dgm:bulletEnabled val="1"/>
        </dgm:presLayoutVars>
      </dgm:prSet>
      <dgm:spPr/>
    </dgm:pt>
    <dgm:pt modelId="{8CFD22DE-6DB7-4558-9B15-31E322EEA23D}" type="pres">
      <dgm:prSet presAssocID="{6417B765-77B9-4B37-85B1-4CBAF904191D}" presName="sibTrans" presStyleLbl="sibTrans2D1" presStyleIdx="0" presStyleCnt="2"/>
      <dgm:spPr/>
    </dgm:pt>
    <dgm:pt modelId="{3EF1395A-4D52-4FAD-BECF-A40D6CAEF50A}" type="pres">
      <dgm:prSet presAssocID="{6417B765-77B9-4B37-85B1-4CBAF904191D}" presName="connTx" presStyleLbl="sibTrans2D1" presStyleIdx="0" presStyleCnt="2"/>
      <dgm:spPr/>
    </dgm:pt>
    <dgm:pt modelId="{FB4D4646-2D66-4E30-B96D-B60A5EDEDECE}" type="pres">
      <dgm:prSet presAssocID="{ECE07146-8373-4E12-AFD4-29F13D202A64}" presName="composite" presStyleCnt="0"/>
      <dgm:spPr/>
    </dgm:pt>
    <dgm:pt modelId="{01D057F2-C745-4C80-96B8-158D3273C76E}" type="pres">
      <dgm:prSet presAssocID="{ECE07146-8373-4E12-AFD4-29F13D202A6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EA201DB-5885-4F21-9241-DAB0924C6F9A}" type="pres">
      <dgm:prSet presAssocID="{ECE07146-8373-4E12-AFD4-29F13D202A64}" presName="parSh" presStyleLbl="node1" presStyleIdx="1" presStyleCnt="3"/>
      <dgm:spPr/>
    </dgm:pt>
    <dgm:pt modelId="{5CF11A8A-CFFE-498B-8FD5-346F87737EFF}" type="pres">
      <dgm:prSet presAssocID="{ECE07146-8373-4E12-AFD4-29F13D202A64}" presName="desTx" presStyleLbl="fgAcc1" presStyleIdx="1" presStyleCnt="3">
        <dgm:presLayoutVars>
          <dgm:bulletEnabled val="1"/>
        </dgm:presLayoutVars>
      </dgm:prSet>
      <dgm:spPr/>
    </dgm:pt>
    <dgm:pt modelId="{47AA38D0-45DE-400D-BA29-0523AB4FA2C7}" type="pres">
      <dgm:prSet presAssocID="{D173C041-C722-415C-A6E7-42606EFD56E0}" presName="sibTrans" presStyleLbl="sibTrans2D1" presStyleIdx="1" presStyleCnt="2"/>
      <dgm:spPr/>
    </dgm:pt>
    <dgm:pt modelId="{98DF7AEC-413D-4A8E-956A-731F1C874943}" type="pres">
      <dgm:prSet presAssocID="{D173C041-C722-415C-A6E7-42606EFD56E0}" presName="connTx" presStyleLbl="sibTrans2D1" presStyleIdx="1" presStyleCnt="2"/>
      <dgm:spPr/>
    </dgm:pt>
    <dgm:pt modelId="{B2BD66CB-CBBF-4E16-8765-E599E69D931D}" type="pres">
      <dgm:prSet presAssocID="{41640F28-6194-41C1-AFEF-70F2AEDACB1C}" presName="composite" presStyleCnt="0"/>
      <dgm:spPr/>
    </dgm:pt>
    <dgm:pt modelId="{3BF93673-C243-4181-B0E6-B944728CDB02}" type="pres">
      <dgm:prSet presAssocID="{41640F28-6194-41C1-AFEF-70F2AEDACB1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C3D8B14-E9F0-41C5-901E-B163EB4942CF}" type="pres">
      <dgm:prSet presAssocID="{41640F28-6194-41C1-AFEF-70F2AEDACB1C}" presName="parSh" presStyleLbl="node1" presStyleIdx="2" presStyleCnt="3"/>
      <dgm:spPr/>
    </dgm:pt>
    <dgm:pt modelId="{F7078490-B688-4FFD-94F7-2D30616FD3B8}" type="pres">
      <dgm:prSet presAssocID="{41640F28-6194-41C1-AFEF-70F2AEDACB1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390D001-99CD-4CB5-8D68-7CFA2CFB3951}" srcId="{3E33FE6F-440C-4442-9459-3ECEC87794B7}" destId="{88A59A92-154E-470A-B3AA-6E56B326732E}" srcOrd="2" destOrd="0" parTransId="{E6B899D2-1692-4CE1-ADA4-11BF2A5C2D4D}" sibTransId="{3DEE322E-00DC-49B5-9F77-67865B61643C}"/>
    <dgm:cxn modelId="{3059DE01-20A2-42DC-8FDD-7FED9AF21770}" type="presOf" srcId="{3E33FE6F-440C-4442-9459-3ECEC87794B7}" destId="{E8958752-1E34-4DFC-A245-5AA02815B063}" srcOrd="1" destOrd="0" presId="urn:microsoft.com/office/officeart/2005/8/layout/process3"/>
    <dgm:cxn modelId="{4FD8FF01-41EC-47DC-8DEB-B296C73B9494}" type="presOf" srcId="{DCABEB34-EE01-4596-8F35-8DD796B8F7A7}" destId="{FC265AAF-BBFC-4566-82BB-CFE87D72E4AB}" srcOrd="0" destOrd="0" presId="urn:microsoft.com/office/officeart/2005/8/layout/process3"/>
    <dgm:cxn modelId="{2DBCE315-B3C3-420B-9E7F-68D69C489453}" type="presOf" srcId="{41640F28-6194-41C1-AFEF-70F2AEDACB1C}" destId="{3BF93673-C243-4181-B0E6-B944728CDB02}" srcOrd="0" destOrd="0" presId="urn:microsoft.com/office/officeart/2005/8/layout/process3"/>
    <dgm:cxn modelId="{E2DD861F-FD12-4BF0-9080-E00D5E8127F4}" srcId="{ECE07146-8373-4E12-AFD4-29F13D202A64}" destId="{95F102C9-FB23-4D49-A69F-155E1865467B}" srcOrd="1" destOrd="0" parTransId="{92FD251D-26DE-40BF-9318-B58ACEE0A11C}" sibTransId="{1B4693CD-3D98-4AF2-AD65-5F6A432CF0E1}"/>
    <dgm:cxn modelId="{46D2382B-C22D-4CF1-947C-2587C316CEDB}" type="presOf" srcId="{A1757831-9F5E-41C1-A5FE-259549B409EE}" destId="{F7078490-B688-4FFD-94F7-2D30616FD3B8}" srcOrd="0" destOrd="0" presId="urn:microsoft.com/office/officeart/2005/8/layout/process3"/>
    <dgm:cxn modelId="{20521938-4CEC-49F0-8E38-EE7B9C481A91}" type="presOf" srcId="{D6C1465A-641E-45E6-A463-64DAF2206C90}" destId="{5CF11A8A-CFFE-498B-8FD5-346F87737EFF}" srcOrd="0" destOrd="0" presId="urn:microsoft.com/office/officeart/2005/8/layout/process3"/>
    <dgm:cxn modelId="{20FA033F-9C8D-49C9-BA3E-0EA85DF32197}" type="presOf" srcId="{ECE07146-8373-4E12-AFD4-29F13D202A64}" destId="{01D057F2-C745-4C80-96B8-158D3273C76E}" srcOrd="0" destOrd="0" presId="urn:microsoft.com/office/officeart/2005/8/layout/process3"/>
    <dgm:cxn modelId="{1DC54F5B-5B6F-498A-BFE8-015DEEF87FBC}" srcId="{ECE07146-8373-4E12-AFD4-29F13D202A64}" destId="{D6C1465A-641E-45E6-A463-64DAF2206C90}" srcOrd="0" destOrd="0" parTransId="{84ABB9FE-57BF-4FC7-BAEE-3699BAA05165}" sibTransId="{81DB7D12-5739-4E97-84A5-8F5832616014}"/>
    <dgm:cxn modelId="{1AB37541-84F3-44E7-BF9D-8B0D49DCE6E6}" type="presOf" srcId="{ECE07146-8373-4E12-AFD4-29F13D202A64}" destId="{6EA201DB-5885-4F21-9241-DAB0924C6F9A}" srcOrd="1" destOrd="0" presId="urn:microsoft.com/office/officeart/2005/8/layout/process3"/>
    <dgm:cxn modelId="{C3C61E46-B050-45B0-8C25-B3095D2DC61A}" srcId="{41640F28-6194-41C1-AFEF-70F2AEDACB1C}" destId="{A1757831-9F5E-41C1-A5FE-259549B409EE}" srcOrd="0" destOrd="0" parTransId="{35B3B9F7-DE5D-46B0-B2C6-938D8FD15ED3}" sibTransId="{1834FA58-94AD-447D-AB0C-5D5971804D96}"/>
    <dgm:cxn modelId="{50256A46-E012-45E6-BBD6-87400E4ADD4D}" srcId="{DCABEB34-EE01-4596-8F35-8DD796B8F7A7}" destId="{41640F28-6194-41C1-AFEF-70F2AEDACB1C}" srcOrd="2" destOrd="0" parTransId="{90F3CC67-115C-4DA6-8B52-E452589ECE1C}" sibTransId="{6B64FD84-7D34-48AA-861A-79111E2625D4}"/>
    <dgm:cxn modelId="{8DF68C6B-AD22-4315-A8D7-5F4671307701}" srcId="{3E33FE6F-440C-4442-9459-3ECEC87794B7}" destId="{41EFD610-D54E-4C9E-A895-717433666843}" srcOrd="0" destOrd="0" parTransId="{2F356D03-60E0-43AC-8AAB-5473CBDE4644}" sibTransId="{5F38B459-1A94-480A-9812-B2648B557EF3}"/>
    <dgm:cxn modelId="{7127A255-B333-49EF-9465-8C7B4C632CCC}" type="presOf" srcId="{6417B765-77B9-4B37-85B1-4CBAF904191D}" destId="{8CFD22DE-6DB7-4558-9B15-31E322EEA23D}" srcOrd="0" destOrd="0" presId="urn:microsoft.com/office/officeart/2005/8/layout/process3"/>
    <dgm:cxn modelId="{264D3F7B-1CD8-4F74-B51C-54084343DC41}" type="presOf" srcId="{2F7B6612-606C-4125-94F5-21813E29BD9A}" destId="{14E6F844-17BF-41D2-9162-1B1A47D9C632}" srcOrd="0" destOrd="3" presId="urn:microsoft.com/office/officeart/2005/8/layout/process3"/>
    <dgm:cxn modelId="{B31B2C87-7A96-4B46-BFAD-9CD3293B862C}" type="presOf" srcId="{F9F8F1C5-8A2B-4520-825F-37A5C5476CE2}" destId="{14E6F844-17BF-41D2-9162-1B1A47D9C632}" srcOrd="0" destOrd="1" presId="urn:microsoft.com/office/officeart/2005/8/layout/process3"/>
    <dgm:cxn modelId="{4BFC4198-1FC2-4F25-81DB-B0AE121F9BAF}" type="presOf" srcId="{41640F28-6194-41C1-AFEF-70F2AEDACB1C}" destId="{2C3D8B14-E9F0-41C5-901E-B163EB4942CF}" srcOrd="1" destOrd="0" presId="urn:microsoft.com/office/officeart/2005/8/layout/process3"/>
    <dgm:cxn modelId="{74D9A1B0-2E09-4043-9DB1-47D3DF5C2501}" type="presOf" srcId="{88A59A92-154E-470A-B3AA-6E56B326732E}" destId="{14E6F844-17BF-41D2-9162-1B1A47D9C632}" srcOrd="0" destOrd="2" presId="urn:microsoft.com/office/officeart/2005/8/layout/process3"/>
    <dgm:cxn modelId="{E57ABABE-86C0-486C-B574-91683DDDF16C}" srcId="{3E33FE6F-440C-4442-9459-3ECEC87794B7}" destId="{2F7B6612-606C-4125-94F5-21813E29BD9A}" srcOrd="3" destOrd="0" parTransId="{9C87F75E-60B9-441F-977F-1FD35830C1F3}" sibTransId="{8E365BF0-0E79-4887-9062-B944DD4E1562}"/>
    <dgm:cxn modelId="{D0BBF2C1-5903-44D7-8F9A-7FFD37DEFFFA}" type="presOf" srcId="{41EFD610-D54E-4C9E-A895-717433666843}" destId="{14E6F844-17BF-41D2-9162-1B1A47D9C632}" srcOrd="0" destOrd="0" presId="urn:microsoft.com/office/officeart/2005/8/layout/process3"/>
    <dgm:cxn modelId="{C4A6C5C5-AE43-485C-876D-32BB288540CB}" srcId="{3E33FE6F-440C-4442-9459-3ECEC87794B7}" destId="{F9F8F1C5-8A2B-4520-825F-37A5C5476CE2}" srcOrd="1" destOrd="0" parTransId="{BA41623A-4598-4334-A8D7-46B75E67E974}" sibTransId="{AA78411F-4CEE-41F2-B352-3F6195B34980}"/>
    <dgm:cxn modelId="{BA71FBCC-704C-4FF3-9CF8-171D31B9D8EE}" type="presOf" srcId="{95F102C9-FB23-4D49-A69F-155E1865467B}" destId="{5CF11A8A-CFFE-498B-8FD5-346F87737EFF}" srcOrd="0" destOrd="1" presId="urn:microsoft.com/office/officeart/2005/8/layout/process3"/>
    <dgm:cxn modelId="{448955CE-A857-4BD6-A310-464946E2BC42}" srcId="{DCABEB34-EE01-4596-8F35-8DD796B8F7A7}" destId="{ECE07146-8373-4E12-AFD4-29F13D202A64}" srcOrd="1" destOrd="0" parTransId="{AAC98376-2057-4E62-A2EB-B00439F3C619}" sibTransId="{D173C041-C722-415C-A6E7-42606EFD56E0}"/>
    <dgm:cxn modelId="{DFCE8CD3-FCAE-4DEF-8A3A-7A71BABE7B1B}" type="presOf" srcId="{6417B765-77B9-4B37-85B1-4CBAF904191D}" destId="{3EF1395A-4D52-4FAD-BECF-A40D6CAEF50A}" srcOrd="1" destOrd="0" presId="urn:microsoft.com/office/officeart/2005/8/layout/process3"/>
    <dgm:cxn modelId="{F34563ED-7D21-4B1C-A324-C4B4B329A378}" type="presOf" srcId="{D173C041-C722-415C-A6E7-42606EFD56E0}" destId="{98DF7AEC-413D-4A8E-956A-731F1C874943}" srcOrd="1" destOrd="0" presId="urn:microsoft.com/office/officeart/2005/8/layout/process3"/>
    <dgm:cxn modelId="{9320B3F5-D6B2-4ABC-80EE-4F1A6BE49A8D}" type="presOf" srcId="{D173C041-C722-415C-A6E7-42606EFD56E0}" destId="{47AA38D0-45DE-400D-BA29-0523AB4FA2C7}" srcOrd="0" destOrd="0" presId="urn:microsoft.com/office/officeart/2005/8/layout/process3"/>
    <dgm:cxn modelId="{398722F7-B096-4053-9DFF-5A852DE0F808}" srcId="{DCABEB34-EE01-4596-8F35-8DD796B8F7A7}" destId="{3E33FE6F-440C-4442-9459-3ECEC87794B7}" srcOrd="0" destOrd="0" parTransId="{17161346-F120-4CF2-A8DE-FD7313EC3308}" sibTransId="{6417B765-77B9-4B37-85B1-4CBAF904191D}"/>
    <dgm:cxn modelId="{2A376BFB-E8CD-4BEE-A890-E0E2352A2B5A}" type="presOf" srcId="{3E33FE6F-440C-4442-9459-3ECEC87794B7}" destId="{6D0B5C18-61B1-44EF-83B1-CE3F7B259A20}" srcOrd="0" destOrd="0" presId="urn:microsoft.com/office/officeart/2005/8/layout/process3"/>
    <dgm:cxn modelId="{FEE17684-CBAA-45E4-91D9-46E23CC86513}" type="presParOf" srcId="{FC265AAF-BBFC-4566-82BB-CFE87D72E4AB}" destId="{0074DA0E-3A97-44A2-BC0D-2E500F152D94}" srcOrd="0" destOrd="0" presId="urn:microsoft.com/office/officeart/2005/8/layout/process3"/>
    <dgm:cxn modelId="{D996E01F-43E4-4D91-8121-EA81799972C5}" type="presParOf" srcId="{0074DA0E-3A97-44A2-BC0D-2E500F152D94}" destId="{6D0B5C18-61B1-44EF-83B1-CE3F7B259A20}" srcOrd="0" destOrd="0" presId="urn:microsoft.com/office/officeart/2005/8/layout/process3"/>
    <dgm:cxn modelId="{ACB8AEEF-EE7F-4E1D-A927-AF94E7E008DC}" type="presParOf" srcId="{0074DA0E-3A97-44A2-BC0D-2E500F152D94}" destId="{E8958752-1E34-4DFC-A245-5AA02815B063}" srcOrd="1" destOrd="0" presId="urn:microsoft.com/office/officeart/2005/8/layout/process3"/>
    <dgm:cxn modelId="{B5863262-C154-433A-BC41-1E3A8191FB26}" type="presParOf" srcId="{0074DA0E-3A97-44A2-BC0D-2E500F152D94}" destId="{14E6F844-17BF-41D2-9162-1B1A47D9C632}" srcOrd="2" destOrd="0" presId="urn:microsoft.com/office/officeart/2005/8/layout/process3"/>
    <dgm:cxn modelId="{AE284D26-C180-49DA-9E23-61DCB4B92F42}" type="presParOf" srcId="{FC265AAF-BBFC-4566-82BB-CFE87D72E4AB}" destId="{8CFD22DE-6DB7-4558-9B15-31E322EEA23D}" srcOrd="1" destOrd="0" presId="urn:microsoft.com/office/officeart/2005/8/layout/process3"/>
    <dgm:cxn modelId="{AD858CF3-D74A-44D6-B744-72B3B6A69E67}" type="presParOf" srcId="{8CFD22DE-6DB7-4558-9B15-31E322EEA23D}" destId="{3EF1395A-4D52-4FAD-BECF-A40D6CAEF50A}" srcOrd="0" destOrd="0" presId="urn:microsoft.com/office/officeart/2005/8/layout/process3"/>
    <dgm:cxn modelId="{627DCE69-EB49-443C-8B68-77FBDD58BD9E}" type="presParOf" srcId="{FC265AAF-BBFC-4566-82BB-CFE87D72E4AB}" destId="{FB4D4646-2D66-4E30-B96D-B60A5EDEDECE}" srcOrd="2" destOrd="0" presId="urn:microsoft.com/office/officeart/2005/8/layout/process3"/>
    <dgm:cxn modelId="{AEEDEA6C-ED7C-4DC1-ACA3-FA70597269C6}" type="presParOf" srcId="{FB4D4646-2D66-4E30-B96D-B60A5EDEDECE}" destId="{01D057F2-C745-4C80-96B8-158D3273C76E}" srcOrd="0" destOrd="0" presId="urn:microsoft.com/office/officeart/2005/8/layout/process3"/>
    <dgm:cxn modelId="{30A22A69-2F99-4C4C-8F78-0792714C55CF}" type="presParOf" srcId="{FB4D4646-2D66-4E30-B96D-B60A5EDEDECE}" destId="{6EA201DB-5885-4F21-9241-DAB0924C6F9A}" srcOrd="1" destOrd="0" presId="urn:microsoft.com/office/officeart/2005/8/layout/process3"/>
    <dgm:cxn modelId="{D3E1163C-D582-4F2D-B15A-6BA145C8C940}" type="presParOf" srcId="{FB4D4646-2D66-4E30-B96D-B60A5EDEDECE}" destId="{5CF11A8A-CFFE-498B-8FD5-346F87737EFF}" srcOrd="2" destOrd="0" presId="urn:microsoft.com/office/officeart/2005/8/layout/process3"/>
    <dgm:cxn modelId="{1244F012-679E-42B5-8E96-ECE4E1A2CEF6}" type="presParOf" srcId="{FC265AAF-BBFC-4566-82BB-CFE87D72E4AB}" destId="{47AA38D0-45DE-400D-BA29-0523AB4FA2C7}" srcOrd="3" destOrd="0" presId="urn:microsoft.com/office/officeart/2005/8/layout/process3"/>
    <dgm:cxn modelId="{BA77CE96-B573-4AEF-AC04-BD525EA7DCE0}" type="presParOf" srcId="{47AA38D0-45DE-400D-BA29-0523AB4FA2C7}" destId="{98DF7AEC-413D-4A8E-956A-731F1C874943}" srcOrd="0" destOrd="0" presId="urn:microsoft.com/office/officeart/2005/8/layout/process3"/>
    <dgm:cxn modelId="{33D493B1-BD5F-41DB-86E8-022A4A817785}" type="presParOf" srcId="{FC265AAF-BBFC-4566-82BB-CFE87D72E4AB}" destId="{B2BD66CB-CBBF-4E16-8765-E599E69D931D}" srcOrd="4" destOrd="0" presId="urn:microsoft.com/office/officeart/2005/8/layout/process3"/>
    <dgm:cxn modelId="{D6B0CAFF-CA04-4C22-819A-0D060AC0024A}" type="presParOf" srcId="{B2BD66CB-CBBF-4E16-8765-E599E69D931D}" destId="{3BF93673-C243-4181-B0E6-B944728CDB02}" srcOrd="0" destOrd="0" presId="urn:microsoft.com/office/officeart/2005/8/layout/process3"/>
    <dgm:cxn modelId="{4478692D-6553-413B-AEEC-764E7C0F821D}" type="presParOf" srcId="{B2BD66CB-CBBF-4E16-8765-E599E69D931D}" destId="{2C3D8B14-E9F0-41C5-901E-B163EB4942CF}" srcOrd="1" destOrd="0" presId="urn:microsoft.com/office/officeart/2005/8/layout/process3"/>
    <dgm:cxn modelId="{118E787A-14B8-4242-A276-0E80CE395582}" type="presParOf" srcId="{B2BD66CB-CBBF-4E16-8765-E599E69D931D}" destId="{F7078490-B688-4FFD-94F7-2D30616FD3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8752-1E34-4DFC-A245-5AA02815B063}">
      <dsp:nvSpPr>
        <dsp:cNvPr id="0" name=""/>
        <dsp:cNvSpPr/>
      </dsp:nvSpPr>
      <dsp:spPr>
        <a:xfrm>
          <a:off x="4042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Technical Indicators</a:t>
          </a:r>
        </a:p>
      </dsp:txBody>
      <dsp:txXfrm>
        <a:off x="4042" y="800068"/>
        <a:ext cx="1838086" cy="693730"/>
      </dsp:txXfrm>
    </dsp:sp>
    <dsp:sp modelId="{14E6F844-17BF-41D2-9162-1B1A47D9C632}">
      <dsp:nvSpPr>
        <dsp:cNvPr id="0" name=""/>
        <dsp:cNvSpPr/>
      </dsp:nvSpPr>
      <dsp:spPr>
        <a:xfrm>
          <a:off x="380518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baseline performance  and generate trading signals  using technical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Train-test the algorithm with 4 indicators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Back-tested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MACD, RSI, Stochastic Double Cross, custom</a:t>
          </a:r>
        </a:p>
      </dsp:txBody>
      <dsp:txXfrm>
        <a:off x="434354" y="1547634"/>
        <a:ext cx="1730414" cy="3017128"/>
      </dsp:txXfrm>
    </dsp:sp>
    <dsp:sp modelId="{8CFD22DE-6DB7-4558-9B15-31E322EEA23D}">
      <dsp:nvSpPr>
        <dsp:cNvPr id="0" name=""/>
        <dsp:cNvSpPr/>
      </dsp:nvSpPr>
      <dsp:spPr>
        <a:xfrm>
          <a:off x="2120776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20776" y="1009644"/>
        <a:ext cx="453443" cy="274578"/>
      </dsp:txXfrm>
    </dsp:sp>
    <dsp:sp modelId="{6EA201DB-5885-4F21-9241-DAB0924C6F9A}">
      <dsp:nvSpPr>
        <dsp:cNvPr id="0" name=""/>
        <dsp:cNvSpPr/>
      </dsp:nvSpPr>
      <dsp:spPr>
        <a:xfrm>
          <a:off x="2956718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</a:t>
          </a:r>
        </a:p>
      </dsp:txBody>
      <dsp:txXfrm>
        <a:off x="2956718" y="800068"/>
        <a:ext cx="1838086" cy="693730"/>
      </dsp:txXfrm>
    </dsp:sp>
    <dsp:sp modelId="{5CF11A8A-CFFE-498B-8FD5-346F87737EFF}">
      <dsp:nvSpPr>
        <dsp:cNvPr id="0" name=""/>
        <dsp:cNvSpPr/>
      </dsp:nvSpPr>
      <dsp:spPr>
        <a:xfrm>
          <a:off x="3333194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technical indicators data using machine learning algorithms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Try to optimize with a neural network model</a:t>
          </a:r>
        </a:p>
      </dsp:txBody>
      <dsp:txXfrm>
        <a:off x="3387030" y="1547634"/>
        <a:ext cx="1730414" cy="3017128"/>
      </dsp:txXfrm>
    </dsp:sp>
    <dsp:sp modelId="{47AA38D0-45DE-400D-BA29-0523AB4FA2C7}">
      <dsp:nvSpPr>
        <dsp:cNvPr id="0" name=""/>
        <dsp:cNvSpPr/>
      </dsp:nvSpPr>
      <dsp:spPr>
        <a:xfrm>
          <a:off x="5073452" y="9181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73452" y="1009644"/>
        <a:ext cx="453443" cy="274578"/>
      </dsp:txXfrm>
    </dsp:sp>
    <dsp:sp modelId="{2C3D8B14-E9F0-41C5-901E-B163EB4942CF}">
      <dsp:nvSpPr>
        <dsp:cNvPr id="0" name=""/>
        <dsp:cNvSpPr/>
      </dsp:nvSpPr>
      <dsp:spPr>
        <a:xfrm>
          <a:off x="5909394" y="800068"/>
          <a:ext cx="1838086" cy="10405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with crypto</a:t>
          </a:r>
        </a:p>
      </dsp:txBody>
      <dsp:txXfrm>
        <a:off x="5909394" y="800068"/>
        <a:ext cx="1838086" cy="693730"/>
      </dsp:txXfrm>
    </dsp:sp>
    <dsp:sp modelId="{F7078490-B688-4FFD-94F7-2D30616FD3B8}">
      <dsp:nvSpPr>
        <dsp:cNvPr id="0" name=""/>
        <dsp:cNvSpPr/>
      </dsp:nvSpPr>
      <dsp:spPr>
        <a:xfrm>
          <a:off x="6285870" y="1493798"/>
          <a:ext cx="1838086" cy="31248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Apply an algorithm trained on SPY data to cryptocurrency trading</a:t>
          </a:r>
        </a:p>
      </dsp:txBody>
      <dsp:txXfrm>
        <a:off x="6339706" y="1547634"/>
        <a:ext cx="1730414" cy="301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lexlenail.me/NN-SVG/index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strike="sngStrike" dirty="0">
                <a:solidFill>
                  <a:schemeClr val="tx1"/>
                </a:solidFill>
              </a:rPr>
              <a:t>WALL</a:t>
            </a:r>
            <a:r>
              <a:rPr lang="en-US" sz="4400" dirty="0">
                <a:solidFill>
                  <a:schemeClr val="tx1"/>
                </a:solidFill>
              </a:rPr>
              <a:t> easy street Trading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Use signals and machine learning for profitable trading</a:t>
            </a:r>
          </a:p>
          <a:p>
            <a:r>
              <a:rPr lang="en-US" dirty="0">
                <a:solidFill>
                  <a:schemeClr val="tx1"/>
                </a:solidFill>
              </a:rPr>
              <a:t>April 2022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2" y="189748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– MACD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8E322-6172-4E8E-9BDC-0046748D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373096"/>
            <a:ext cx="110680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6" y="189749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RSI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5C47D-9B41-4747-B77E-63CBF099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878466"/>
            <a:ext cx="11096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6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" y="172331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RSI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9621F-3B7C-42A4-BDB1-4DF1CBB2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0" y="1436506"/>
            <a:ext cx="111156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Stochastic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DC1E1-6925-4E33-A2E9-FEDDB44F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3357"/>
            <a:ext cx="111252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1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163622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Stochastic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D206C-8C0A-496F-B09E-5B3965FC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" y="1447528"/>
            <a:ext cx="111156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9" y="166997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custom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FBFCB-DD57-4CBF-BBB4-5FC637CE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1538597"/>
            <a:ext cx="11095682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2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6" y="193901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- custom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CF1C5-88D4-4F59-9937-0EC5890D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6" y="1356495"/>
            <a:ext cx="11077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" y="322554"/>
            <a:ext cx="10058400" cy="1371600"/>
          </a:xfrm>
        </p:spPr>
        <p:txBody>
          <a:bodyPr/>
          <a:lstStyle/>
          <a:p>
            <a:r>
              <a:rPr lang="en-US" dirty="0"/>
              <a:t>Results for Technical Indicators</a:t>
            </a:r>
            <a:br>
              <a:rPr lang="en-US" dirty="0"/>
            </a:br>
            <a:r>
              <a:rPr lang="en-US" sz="1600" dirty="0"/>
              <a:t>*Based on data pulled on 4/13/2022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37B27F-525E-4A87-A99A-DAD85F91D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23468"/>
              </p:ext>
            </p:extLst>
          </p:nvPr>
        </p:nvGraphicFramePr>
        <p:xfrm>
          <a:off x="1262743" y="1819754"/>
          <a:ext cx="991035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387">
                  <a:extLst>
                    <a:ext uri="{9D8B030D-6E8A-4147-A177-3AD203B41FA5}">
                      <a16:colId xmlns:a16="http://schemas.microsoft.com/office/drawing/2014/main" val="1215792261"/>
                    </a:ext>
                  </a:extLst>
                </a:gridCol>
                <a:gridCol w="1065387">
                  <a:extLst>
                    <a:ext uri="{9D8B030D-6E8A-4147-A177-3AD203B41FA5}">
                      <a16:colId xmlns:a16="http://schemas.microsoft.com/office/drawing/2014/main" val="2983853104"/>
                    </a:ext>
                  </a:extLst>
                </a:gridCol>
                <a:gridCol w="1065387">
                  <a:extLst>
                    <a:ext uri="{9D8B030D-6E8A-4147-A177-3AD203B41FA5}">
                      <a16:colId xmlns:a16="http://schemas.microsoft.com/office/drawing/2014/main" val="757496291"/>
                    </a:ext>
                  </a:extLst>
                </a:gridCol>
                <a:gridCol w="1190288">
                  <a:extLst>
                    <a:ext uri="{9D8B030D-6E8A-4147-A177-3AD203B41FA5}">
                      <a16:colId xmlns:a16="http://schemas.microsoft.com/office/drawing/2014/main" val="2878162199"/>
                    </a:ext>
                  </a:extLst>
                </a:gridCol>
                <a:gridCol w="1150029">
                  <a:extLst>
                    <a:ext uri="{9D8B030D-6E8A-4147-A177-3AD203B41FA5}">
                      <a16:colId xmlns:a16="http://schemas.microsoft.com/office/drawing/2014/main" val="503833680"/>
                    </a:ext>
                  </a:extLst>
                </a:gridCol>
                <a:gridCol w="1432822">
                  <a:extLst>
                    <a:ext uri="{9D8B030D-6E8A-4147-A177-3AD203B41FA5}">
                      <a16:colId xmlns:a16="http://schemas.microsoft.com/office/drawing/2014/main" val="3051855706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2679645013"/>
                    </a:ext>
                  </a:extLst>
                </a:gridCol>
                <a:gridCol w="1329132">
                  <a:extLst>
                    <a:ext uri="{9D8B030D-6E8A-4147-A177-3AD203B41FA5}">
                      <a16:colId xmlns:a16="http://schemas.microsoft.com/office/drawing/2014/main" val="415395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Stochastic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Custom</a:t>
                      </a:r>
                    </a:p>
                    <a:p>
                      <a:pPr algn="ctr"/>
                      <a:r>
                        <a:rPr lang="en-US" sz="1300" dirty="0"/>
                        <a:t>(MACD/ Stochastic)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MACD </a:t>
                      </a:r>
                    </a:p>
                    <a:p>
                      <a:pPr algn="ctr"/>
                      <a:r>
                        <a:rPr lang="en-US" sz="1300" dirty="0"/>
                        <a:t>Alt</a:t>
                      </a:r>
                    </a:p>
                    <a:p>
                      <a:pPr algn="ctr"/>
                      <a:r>
                        <a:rPr lang="en-US" sz="1300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Custom MACD*/Stoch)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S&amp;P 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1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1606 hold</a:t>
                      </a:r>
                    </a:p>
                    <a:p>
                      <a:r>
                        <a:rPr lang="en-US" sz="1400" dirty="0"/>
                        <a:t>68 buy</a:t>
                      </a:r>
                    </a:p>
                    <a:p>
                      <a:r>
                        <a:rPr lang="en-US" sz="1400" dirty="0"/>
                        <a:t>68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1745 hold</a:t>
                      </a:r>
                    </a:p>
                    <a:p>
                      <a:r>
                        <a:rPr lang="en-US" sz="1400" dirty="0"/>
                        <a:t>8 buy</a:t>
                      </a:r>
                    </a:p>
                    <a:p>
                      <a:r>
                        <a:rPr lang="en-US" sz="1400" dirty="0"/>
                        <a:t>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1327 hold</a:t>
                      </a:r>
                    </a:p>
                    <a:p>
                      <a:r>
                        <a:rPr lang="en-US" sz="1400" dirty="0"/>
                        <a:t>209 buy</a:t>
                      </a:r>
                    </a:p>
                    <a:p>
                      <a:r>
                        <a:rPr lang="en-US" sz="1400" dirty="0"/>
                        <a:t>208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1486 hold</a:t>
                      </a:r>
                    </a:p>
                    <a:p>
                      <a:r>
                        <a:rPr lang="en-US" sz="1400" dirty="0"/>
                        <a:t>128 buy</a:t>
                      </a:r>
                    </a:p>
                    <a:p>
                      <a:r>
                        <a:rPr lang="en-US" sz="1400" dirty="0"/>
                        <a:t>128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1349 hold</a:t>
                      </a:r>
                    </a:p>
                    <a:p>
                      <a:r>
                        <a:rPr lang="en-US" sz="1400" dirty="0"/>
                        <a:t>197 buy</a:t>
                      </a:r>
                    </a:p>
                    <a:p>
                      <a:r>
                        <a:rPr lang="en-US" sz="1400" dirty="0"/>
                        <a:t>196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1486 hold</a:t>
                      </a:r>
                    </a:p>
                    <a:p>
                      <a:r>
                        <a:rPr lang="en-US" sz="1400" dirty="0"/>
                        <a:t>128 buy</a:t>
                      </a:r>
                    </a:p>
                    <a:p>
                      <a:r>
                        <a:rPr lang="en-US" sz="1400" dirty="0"/>
                        <a:t>128 sell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Win/Loss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(26/42)</a:t>
                      </a:r>
                    </a:p>
                    <a:p>
                      <a:pPr algn="ctr"/>
                      <a:r>
                        <a:rPr lang="en-US" sz="1400" b="1" dirty="0"/>
                        <a:t>38.24%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(5/3)</a:t>
                      </a:r>
                    </a:p>
                    <a:p>
                      <a:pPr algn="ctr"/>
                      <a:r>
                        <a:rPr lang="en-US" sz="1400" b="1" dirty="0"/>
                        <a:t>62.50%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(88/120)</a:t>
                      </a:r>
                    </a:p>
                    <a:p>
                      <a:pPr algn="ctr"/>
                      <a:r>
                        <a:rPr lang="en-US" sz="1400" b="1" dirty="0"/>
                        <a:t>42.3%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(60/68)</a:t>
                      </a:r>
                    </a:p>
                    <a:p>
                      <a:pPr algn="ctr"/>
                      <a:r>
                        <a:rPr lang="en-US" sz="1400" b="1" dirty="0"/>
                        <a:t>46.88%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(81/115)</a:t>
                      </a:r>
                    </a:p>
                    <a:p>
                      <a:pPr algn="ctr"/>
                      <a:r>
                        <a:rPr lang="en-US" sz="1400" b="1" dirty="0"/>
                        <a:t>41.33%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(71/109)</a:t>
                      </a:r>
                    </a:p>
                    <a:p>
                      <a:pPr algn="ctr"/>
                      <a:r>
                        <a:rPr lang="en-US" sz="1400" b="1" dirty="0"/>
                        <a:t>39.44%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n/a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$2,223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$2,388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$6,380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$4,260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$7,759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$7,189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$7330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2.23%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2.38%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6.3%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4.28%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7.76%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7.19%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7.33%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4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4.33%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5.86%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4.59%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3.28%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4.37%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3.98%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1.53%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9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.5357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.4327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.521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.4924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1.75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.676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.479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0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8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299526"/>
            <a:ext cx="10058400" cy="942366"/>
          </a:xfrm>
        </p:spPr>
        <p:txBody>
          <a:bodyPr>
            <a:normAutofit/>
          </a:bodyPr>
          <a:lstStyle/>
          <a:p>
            <a:r>
              <a:rPr lang="en-US" sz="2800" dirty="0"/>
              <a:t>Overview: Machine Learning &amp;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7" y="1132116"/>
            <a:ext cx="10755084" cy="5233850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Tried Logistic Regression</a:t>
            </a:r>
          </a:p>
          <a:p>
            <a:pPr lvl="1"/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issues with due to multi-class classification</a:t>
            </a:r>
          </a:p>
          <a:p>
            <a:pPr lvl="1"/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Model struggled because we have three classes [-1,0,1], rather than two classes [0,1] (</a:t>
            </a:r>
            <a:r>
              <a:rPr lang="en-US" sz="1800" b="0" i="0" dirty="0" err="1">
                <a:solidFill>
                  <a:srgbClr val="1D1C1D"/>
                </a:solidFill>
                <a:effectLst/>
                <a:latin typeface="Slack-Lato"/>
              </a:rPr>
              <a:t>binary_classification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)</a:t>
            </a:r>
          </a:p>
          <a:p>
            <a:r>
              <a:rPr lang="en-US" sz="1800" dirty="0">
                <a:solidFill>
                  <a:srgbClr val="1D1C1D"/>
                </a:solidFill>
                <a:latin typeface="Slack-Lato"/>
              </a:rPr>
              <a:t>Tried</a:t>
            </a:r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 Random Forest Classification</a:t>
            </a:r>
          </a:p>
          <a:p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General issues with Logistic Regression &amp; Random Forest Classification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Experienced issues due to imbalanced datasets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 - s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pecifically within the signals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Limited by number of signals compared to neural network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Tried oversampling, but using RandomOverSampler didn't seem to help the classification report or confusion matrix results</a:t>
            </a:r>
          </a:p>
          <a:p>
            <a:r>
              <a:rPr lang="en-US" sz="1800" b="0" i="0" dirty="0">
                <a:solidFill>
                  <a:srgbClr val="1D1C1D"/>
                </a:solidFill>
                <a:effectLst/>
                <a:latin typeface="Slack-Lato"/>
              </a:rPr>
              <a:t>For the neural network we used OneHotEncoder to help our model with understanding multi-class classification </a:t>
            </a:r>
          </a:p>
          <a:p>
            <a:pPr lvl="1"/>
            <a:r>
              <a:rPr lang="en-US" sz="1600" dirty="0">
                <a:solidFill>
                  <a:srgbClr val="1D1C1D"/>
                </a:solidFill>
                <a:latin typeface="Slack-Lato"/>
              </a:rPr>
              <a:t>O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neHotEncoder makes all the categorical features into numerical arrays which improves performance of our ML model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We chose softmax which is specially designed for multi-class classification tasks (Instead of sigmoid option)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Used keras.metrics.CategoricalAccuracy() for measuring the accuracy metric since it calculates how often predictions match one-hot labels</a:t>
            </a:r>
          </a:p>
          <a:p>
            <a:pPr lvl="1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Used CategoricalCrossentropy: Computes the cross-entropy loss between the labels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175260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01" y="114538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 Analysis </a:t>
            </a:r>
            <a:r>
              <a:rPr lang="en-US" sz="1600" dirty="0"/>
              <a:t>(MACD model)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D8D41-3D5C-433D-A323-41FFB31AC1A6}"/>
              </a:ext>
            </a:extLst>
          </p:cNvPr>
          <p:cNvSpPr txBox="1"/>
          <p:nvPr/>
        </p:nvSpPr>
        <p:spPr>
          <a:xfrm>
            <a:off x="1668096" y="5694094"/>
            <a:ext cx="88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Input Layer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45E01-4FF5-4D2E-8046-369CE3EF2A66}"/>
              </a:ext>
            </a:extLst>
          </p:cNvPr>
          <p:cNvSpPr txBox="1"/>
          <p:nvPr/>
        </p:nvSpPr>
        <p:spPr>
          <a:xfrm>
            <a:off x="3193528" y="5685440"/>
            <a:ext cx="111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Hidden Layer 1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EB4F-D396-41F0-A348-EBB5DC04ABE4}"/>
              </a:ext>
            </a:extLst>
          </p:cNvPr>
          <p:cNvSpPr txBox="1"/>
          <p:nvPr/>
        </p:nvSpPr>
        <p:spPr>
          <a:xfrm>
            <a:off x="7816301" y="1352025"/>
            <a:ext cx="35460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Output Layer Activation Function: Softmax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Hidden Layer Activation Functions: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Relu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Epochs: 100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Loss function: 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Slack-Lato"/>
              </a:rPr>
              <a:t>keras.</a:t>
            </a:r>
            <a:r>
              <a:rPr lang="en-US" sz="1400" dirty="0" err="1">
                <a:solidFill>
                  <a:srgbClr val="1D1C1D"/>
                </a:solidFill>
                <a:latin typeface="Slack-Lato"/>
              </a:rPr>
              <a:t>Categorical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Slack-Lato"/>
              </a:rPr>
              <a:t>Crossentropy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()</a:t>
            </a:r>
          </a:p>
          <a:p>
            <a:endParaRPr lang="en-US" sz="1400" dirty="0">
              <a:solidFill>
                <a:srgbClr val="1D1C1D"/>
              </a:solidFill>
              <a:latin typeface="Slack-Lato"/>
            </a:endParaRPr>
          </a:p>
          <a:p>
            <a:r>
              <a:rPr lang="en-US" sz="1400" b="0" i="0" dirty="0">
                <a:solidFill>
                  <a:srgbClr val="1D1C1D"/>
                </a:solidFill>
                <a:effectLst/>
                <a:latin typeface="Slack-Lato"/>
              </a:rPr>
              <a:t>Metric: keras.metrics.CategoricalAccuracy()</a:t>
            </a:r>
          </a:p>
          <a:p>
            <a:endParaRPr lang="en-US" sz="1400" dirty="0">
              <a:solidFill>
                <a:srgbClr val="1D1C1D"/>
              </a:solidFill>
              <a:latin typeface="Slack-Lato"/>
            </a:endParaRPr>
          </a:p>
          <a:p>
            <a:r>
              <a:rPr lang="en-US" sz="1400" dirty="0">
                <a:solidFill>
                  <a:srgbClr val="1D1C1D"/>
                </a:solidFill>
                <a:latin typeface="Slack-Lato"/>
              </a:rPr>
              <a:t>Training data: 3 months</a:t>
            </a:r>
          </a:p>
          <a:p>
            <a:endParaRPr lang="en-US" sz="1400" b="0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sz="1400" dirty="0">
                <a:solidFill>
                  <a:srgbClr val="1D1C1D"/>
                </a:solidFill>
                <a:latin typeface="Slack-Lato"/>
              </a:rPr>
              <a:t>Test data: 9 months</a:t>
            </a:r>
            <a:endParaRPr lang="en-US" sz="14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sz="1400" dirty="0">
              <a:solidFill>
                <a:srgbClr val="1D1C1D"/>
              </a:solidFill>
              <a:latin typeface="Slack-Lato"/>
            </a:endParaRPr>
          </a:p>
          <a:p>
            <a:endParaRPr lang="en-US" sz="1400" b="0" i="0" dirty="0">
              <a:solidFill>
                <a:srgbClr val="1D1C1D"/>
              </a:solidFill>
              <a:effectLst/>
              <a:latin typeface="Slack-Lato"/>
            </a:endParaRPr>
          </a:p>
          <a:p>
            <a:endParaRPr lang="en-US" sz="1400" b="1" dirty="0">
              <a:solidFill>
                <a:srgbClr val="1D1C1D"/>
              </a:solidFill>
              <a:latin typeface="Slack-Lato"/>
            </a:endParaRP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Loss: 0.13346697390079498</a:t>
            </a:r>
          </a:p>
          <a:p>
            <a:endParaRPr lang="en-US" altLang="en-US" sz="1400" b="1" dirty="0">
              <a:solidFill>
                <a:srgbClr val="1D1C1D"/>
              </a:solidFill>
              <a:latin typeface="Monaco"/>
            </a:endParaRP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Accuracy 0.9592307806015015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b="0" i="0" dirty="0">
              <a:solidFill>
                <a:srgbClr val="1D1C1D"/>
              </a:solidFill>
              <a:effectLst/>
              <a:latin typeface="Slack-La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067DC3-CB15-4304-8A0F-638AB6F7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99" y="1147326"/>
            <a:ext cx="5431861" cy="4379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628338-4313-4848-AFB2-4F833573CC2D}"/>
              </a:ext>
            </a:extLst>
          </p:cNvPr>
          <p:cNvSpPr txBox="1"/>
          <p:nvPr/>
        </p:nvSpPr>
        <p:spPr>
          <a:xfrm>
            <a:off x="4643505" y="5677229"/>
            <a:ext cx="111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Hidden Layer 2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1C0D77-23F3-49DB-8ADC-33B5F6C64A75}"/>
              </a:ext>
            </a:extLst>
          </p:cNvPr>
          <p:cNvSpPr txBox="1"/>
          <p:nvPr/>
        </p:nvSpPr>
        <p:spPr>
          <a:xfrm>
            <a:off x="6114321" y="5669018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Output Layer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D4B17-4BFD-46F2-AE80-B49FEFEC9573}"/>
              </a:ext>
            </a:extLst>
          </p:cNvPr>
          <p:cNvSpPr txBox="1"/>
          <p:nvPr/>
        </p:nvSpPr>
        <p:spPr>
          <a:xfrm>
            <a:off x="8307977" y="5869073"/>
            <a:ext cx="332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Visualization built with</a:t>
            </a:r>
          </a:p>
          <a:p>
            <a:pPr algn="ctr"/>
            <a:r>
              <a:rPr lang="en-US" sz="1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http://alexlenail.me/NN-SVG/index.html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39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Team: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343" y="2014194"/>
            <a:ext cx="3461657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Gross</a:t>
            </a:r>
          </a:p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 Howell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Neil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Mendelow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Richter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8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07166"/>
            <a:ext cx="10058400" cy="1371600"/>
          </a:xfrm>
        </p:spPr>
        <p:txBody>
          <a:bodyPr/>
          <a:lstStyle/>
          <a:p>
            <a:r>
              <a:rPr lang="en-US" dirty="0"/>
              <a:t>Bitcoin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4" y="1238068"/>
            <a:ext cx="10058400" cy="1371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 model trained and tested on equities data be re-used for crypto data?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Bitcoin data to test the MACD model trained on SPY data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Bitcoin Data: 252 trading days; hourly data; pulled via API from Yahoo Finance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D55F74A-3DD9-4028-B2D6-6E1C23338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30650"/>
              </p:ext>
            </p:extLst>
          </p:nvPr>
        </p:nvGraphicFramePr>
        <p:xfrm>
          <a:off x="2326638" y="2409373"/>
          <a:ext cx="5876836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209">
                  <a:extLst>
                    <a:ext uri="{9D8B030D-6E8A-4147-A177-3AD203B41FA5}">
                      <a16:colId xmlns:a16="http://schemas.microsoft.com/office/drawing/2014/main" val="1215792261"/>
                    </a:ext>
                  </a:extLst>
                </a:gridCol>
                <a:gridCol w="1634418">
                  <a:extLst>
                    <a:ext uri="{9D8B030D-6E8A-4147-A177-3AD203B41FA5}">
                      <a16:colId xmlns:a16="http://schemas.microsoft.com/office/drawing/2014/main" val="2983853104"/>
                    </a:ext>
                  </a:extLst>
                </a:gridCol>
                <a:gridCol w="1304000">
                  <a:extLst>
                    <a:ext uri="{9D8B030D-6E8A-4147-A177-3AD203B41FA5}">
                      <a16:colId xmlns:a16="http://schemas.microsoft.com/office/drawing/2014/main" val="841226764"/>
                    </a:ext>
                  </a:extLst>
                </a:gridCol>
                <a:gridCol w="1469209">
                  <a:extLst>
                    <a:ext uri="{9D8B030D-6E8A-4147-A177-3AD203B41FA5}">
                      <a16:colId xmlns:a16="http://schemas.microsoft.com/office/drawing/2014/main" val="757496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MACD Signal (Using BTC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 Signal (Using BTC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BTC Market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17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Value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6293 hold</a:t>
                      </a:r>
                    </a:p>
                    <a:p>
                      <a:r>
                        <a:rPr lang="en-US" sz="1400" dirty="0"/>
                        <a:t>1097 buy</a:t>
                      </a:r>
                    </a:p>
                    <a:p>
                      <a:r>
                        <a:rPr lang="en-US" sz="1400" dirty="0"/>
                        <a:t>1096 sell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7141 hold</a:t>
                      </a:r>
                    </a:p>
                    <a:p>
                      <a:pPr algn="ctr"/>
                      <a:r>
                        <a:rPr lang="en-US" sz="1400" dirty="0"/>
                        <a:t>673 buy</a:t>
                      </a:r>
                    </a:p>
                    <a:p>
                      <a:pPr algn="ctr"/>
                      <a:r>
                        <a:rPr lang="en-US" sz="1400" dirty="0"/>
                        <a:t>672 sell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Win/Loss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(380/716)</a:t>
                      </a:r>
                    </a:p>
                    <a:p>
                      <a:pPr algn="ctr"/>
                      <a:r>
                        <a:rPr lang="en-US" sz="1400" b="1" dirty="0"/>
                        <a:t>34.67%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(239/433)</a:t>
                      </a:r>
                    </a:p>
                    <a:p>
                      <a:pPr algn="ctr"/>
                      <a:r>
                        <a:rPr lang="en-US" sz="1400" b="1" dirty="0"/>
                        <a:t>35.56%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4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-$25,419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-$20,152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2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-25.4%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-20.1%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-36.4%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44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12.97%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8.9%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19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-.4030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-.1800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.105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80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356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2" y="76537"/>
            <a:ext cx="10058400" cy="1371600"/>
          </a:xfrm>
        </p:spPr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055187"/>
            <a:ext cx="10058400" cy="53281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these results, we determined: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outperform a a buy and hold strategy using technical trading – as seen by revised MACD model and custom model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Answering our research questions: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technical indicators create the most consistent profit trading? </a:t>
            </a:r>
          </a:p>
          <a:p>
            <a:pPr marL="822960" lvl="3" indent="0"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MACD and our custom model (combination of MACD and Stochastic)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machine learning improve the models and which model is best? </a:t>
            </a:r>
          </a:p>
          <a:p>
            <a:pPr marL="822960" lvl="3" indent="0"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data helps with analysis; Neural Network using OneHotEncoder performed best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an algorithm trained and tested on equities data be re-used for crypto data? </a:t>
            </a:r>
          </a:p>
          <a:p>
            <a:pPr marL="822960" lvl="3" indent="0">
              <a:buNone/>
            </a:pPr>
            <a:r>
              <a:rPr lang="en-US" sz="1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–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smooth out variability and outperform in a bear market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continue to improve this analysis, we propose to improve algorithms by: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Allowing longs and shorts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risk management strategies to include ‘stop loss’ and ‘take profits’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the neural network output to the algorithm for Bitcoin 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4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74" y="85246"/>
            <a:ext cx="10058400" cy="1371600"/>
          </a:xfrm>
        </p:spPr>
        <p:txBody>
          <a:bodyPr/>
          <a:lstStyle/>
          <a:p>
            <a:r>
              <a:rPr lang="en-US" dirty="0"/>
              <a:t>Goal &amp;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7" y="1349829"/>
            <a:ext cx="10489474" cy="505097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long-only algorithmic trading model that can correctly predict buying or selling entries/ exits from the S&amp;P 500 and outperforms a buy and hold strategy</a:t>
            </a:r>
          </a:p>
          <a:p>
            <a:pPr marL="0" indent="0" algn="ctr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technical indicators create the most consistent profit trading?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can machine learning improve the models and which model is best? </a:t>
            </a:r>
          </a:p>
          <a:p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an algorithm trained and tested on equities data be re-used for crypto data?</a:t>
            </a:r>
          </a:p>
          <a:p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analysis leverages machine learning models and thinking to implement a FinTech solution. The ability to predict and quickly respond to market changes could result in significant profit through buy and sell signals without the bias of human decision making.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54" y="256514"/>
            <a:ext cx="10058400" cy="1371600"/>
          </a:xfrm>
        </p:spPr>
        <p:txBody>
          <a:bodyPr/>
          <a:lstStyle/>
          <a:p>
            <a:r>
              <a:rPr lang="en-US" dirty="0"/>
              <a:t>Analysis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8240"/>
            <a:ext cx="10058400" cy="93868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 Hourly SPY data pulled via API from Yahoo Finance to cover previous 252 trading days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Libraries: Python libraries include Scikit-Learn, Tensor Flow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Pandas-ta,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Yfinance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6BA452-30A3-4B6A-840C-D178809C9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5931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987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Trading with Technical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BBC1-C45F-404F-90C1-0C8FC0B8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8960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Trying to find a set if rules to tell the system when to buy or sell an asset and execute a trading strategy</a:t>
            </a:r>
          </a:p>
          <a:p>
            <a:endParaRPr lang="en-US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MACD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moving average convergence/divergence )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trading indicator that shows the relationship between two moving averages of a security's price; identify when bullish or bearish momentum is high in order to identify entry and exit points for trades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RSI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(Relative Strength Index): </a:t>
            </a:r>
            <a:r>
              <a:rPr lang="en-US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charts the current and historical strength or weakness of a stock or market based on the closing prices of a recent trading period; measures the magnitude of recent price changes to analyze overbought or oversold conditions</a:t>
            </a: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Stochastic Double Cross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: has two lines – an indicator line and a signal line; used to identify oversold and overbought conditions and spot divergences between the price and indicator; often paired with the MACD</a:t>
            </a:r>
          </a:p>
          <a:p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Custom Indicator: 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Combined Stochastic and MACD</a:t>
            </a:r>
          </a:p>
          <a:p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" y="250708"/>
            <a:ext cx="10058400" cy="1371600"/>
          </a:xfrm>
        </p:spPr>
        <p:txBody>
          <a:bodyPr/>
          <a:lstStyle/>
          <a:p>
            <a:r>
              <a:rPr lang="en-US" dirty="0"/>
              <a:t>MACD   Explanation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4CB4C-424D-4CCD-BD5C-169BF662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446" y="1422011"/>
            <a:ext cx="6447609" cy="4339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F8EC9-8921-4E70-9124-EF548C32F2A7}"/>
              </a:ext>
            </a:extLst>
          </p:cNvPr>
          <p:cNvSpPr txBox="1"/>
          <p:nvPr/>
        </p:nvSpPr>
        <p:spPr>
          <a:xfrm>
            <a:off x="8955678" y="6069874"/>
            <a:ext cx="2231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76275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531" y="198457"/>
            <a:ext cx="10058400" cy="1371600"/>
          </a:xfrm>
        </p:spPr>
        <p:txBody>
          <a:bodyPr/>
          <a:lstStyle/>
          <a:p>
            <a:r>
              <a:rPr lang="en-US" dirty="0"/>
              <a:t>RSI Explanation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F8AD4-CF6A-4AAE-B5B6-38EC6AC6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167890"/>
            <a:ext cx="11106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5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7" y="111371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SPY Market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70342-5C7A-4FC6-9F6F-8A11BA75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68" y="1482971"/>
            <a:ext cx="8356801" cy="37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A86-621F-4D55-B845-60B83540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224582"/>
            <a:ext cx="10058400" cy="1371600"/>
          </a:xfrm>
        </p:spPr>
        <p:txBody>
          <a:bodyPr/>
          <a:lstStyle/>
          <a:p>
            <a:r>
              <a:rPr lang="en-US" dirty="0"/>
              <a:t>Technical Indicator Graphs – MACD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807AF-A7DE-4531-8D8E-2B2B28DB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419090"/>
            <a:ext cx="11106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43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0411_Project2_Group2" id="{F124A2F0-43E5-4F75-8EEB-133D6AD0D39A}" vid="{3650F912-DC3B-4F6C-BD1C-9343A6F61BEB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20220413_Project2_Group2</Template>
  <TotalTime>334</TotalTime>
  <Words>1144</Words>
  <Application>Microsoft Office PowerPoint</Application>
  <PresentationFormat>Widescreen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Garamond</vt:lpstr>
      <vt:lpstr>Monaco</vt:lpstr>
      <vt:lpstr>Sagona Book</vt:lpstr>
      <vt:lpstr>Sagona ExtraLight</vt:lpstr>
      <vt:lpstr>Slack-Lato</vt:lpstr>
      <vt:lpstr>SavonVTI</vt:lpstr>
      <vt:lpstr>WALL easy street Trading algorithm</vt:lpstr>
      <vt:lpstr>Team: Group 2</vt:lpstr>
      <vt:lpstr>Goal &amp; Key Questions</vt:lpstr>
      <vt:lpstr>Analysis Steps</vt:lpstr>
      <vt:lpstr>Algorithmic Trading with Technical Indicators</vt:lpstr>
      <vt:lpstr>MACD   Explanation</vt:lpstr>
      <vt:lpstr>RSI Explanation</vt:lpstr>
      <vt:lpstr>SPY Market Overview</vt:lpstr>
      <vt:lpstr>Technical Indicator Graphs – MACD 1</vt:lpstr>
      <vt:lpstr>Technical Indicator Graphs – MACD 2</vt:lpstr>
      <vt:lpstr>Technical Indicator Graphs - RSI</vt:lpstr>
      <vt:lpstr>Technical Indicator Graphs - RSI</vt:lpstr>
      <vt:lpstr>Technical Indicator Graphs - Stochastic</vt:lpstr>
      <vt:lpstr>Technical Indicator Graphs - Stochastic</vt:lpstr>
      <vt:lpstr>Technical Indicator Graphs - custom</vt:lpstr>
      <vt:lpstr>Technical Indicator Graphs - custom</vt:lpstr>
      <vt:lpstr>Results for Technical Indicators *Based on data pulled on 4/13/2022</vt:lpstr>
      <vt:lpstr>Overview: Machine Learning &amp; Neural Network</vt:lpstr>
      <vt:lpstr>Neural Network Analysis (MACD model)</vt:lpstr>
      <vt:lpstr>Bitcoin Test</vt:lpstr>
      <vt:lpstr>Conclusions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 easy street Trading algorithm</dc:title>
  <dc:creator>Neil Mendelow</dc:creator>
  <cp:lastModifiedBy>Ann Howell</cp:lastModifiedBy>
  <cp:revision>31</cp:revision>
  <dcterms:created xsi:type="dcterms:W3CDTF">2022-04-13T18:03:18Z</dcterms:created>
  <dcterms:modified xsi:type="dcterms:W3CDTF">2022-04-13T23:43:57Z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