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0" r:id="rId8"/>
    <p:sldId id="261" r:id="rId9"/>
    <p:sldId id="268" r:id="rId10"/>
    <p:sldId id="272" r:id="rId11"/>
    <p:sldId id="266" r:id="rId12"/>
    <p:sldId id="269" r:id="rId13"/>
    <p:sldId id="270" r:id="rId14"/>
    <p:sldId id="267" r:id="rId15"/>
    <p:sldId id="271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ic.edu/~liub/FBS/sentiment-analysis.html%23lexic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4208929"/>
            <a:ext cx="8151368" cy="1048684"/>
          </a:xfrm>
        </p:spPr>
        <p:txBody>
          <a:bodyPr>
            <a:normAutofit/>
          </a:bodyPr>
          <a:lstStyle/>
          <a:p>
            <a:r>
              <a:rPr lang="en-US" dirty="0" smtClean="0"/>
              <a:t>Yelp Dataset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Angela Truong</a:t>
            </a:r>
          </a:p>
          <a:p>
            <a:r>
              <a:rPr lang="en-US" dirty="0" smtClean="0"/>
              <a:t>Data Science Project: Monday August 24, 2015</a:t>
            </a:r>
          </a:p>
        </p:txBody>
      </p:sp>
      <p:pic>
        <p:nvPicPr>
          <p:cNvPr id="4" name="Picture 3" descr="yelp_logo_100x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1128889"/>
            <a:ext cx="4273714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6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Dataset</a:t>
            </a:r>
            <a:endParaRPr lang="en-US" dirty="0"/>
          </a:p>
        </p:txBody>
      </p:sp>
      <p:pic>
        <p:nvPicPr>
          <p:cNvPr id="4" name="Content Placeholder 3" descr="hist of yelpdat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39" r="-6439"/>
          <a:stretch>
            <a:fillRect/>
          </a:stretch>
        </p:blipFill>
        <p:spPr>
          <a:xfrm>
            <a:off x="457200" y="2209800"/>
            <a:ext cx="6508750" cy="3916363"/>
          </a:xfrm>
        </p:spPr>
      </p:pic>
    </p:spTree>
    <p:extLst>
      <p:ext uri="{BB962C8B-B14F-4D97-AF65-F5344CB8AC3E}">
        <p14:creationId xmlns:p14="http://schemas.microsoft.com/office/powerpoint/2010/main" val="124134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4000"/>
            <a:ext cx="6508377" cy="1803400"/>
          </a:xfrm>
        </p:spPr>
        <p:txBody>
          <a:bodyPr/>
          <a:lstStyle/>
          <a:p>
            <a:r>
              <a:rPr lang="en-US" dirty="0"/>
              <a:t>How well can you guess a review’s rating from its text alone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approach with Sentiment Polarity</a:t>
            </a:r>
          </a:p>
          <a:p>
            <a:pPr lvl="1"/>
            <a:r>
              <a:rPr lang="en-US" dirty="0" smtClean="0"/>
              <a:t>Added this as a new feature for the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err="1" smtClean="0"/>
              <a:t>Naives</a:t>
            </a:r>
            <a:r>
              <a:rPr lang="en-US" dirty="0" smtClean="0"/>
              <a:t> Bayes classifier using </a:t>
            </a:r>
            <a:r>
              <a:rPr lang="en-US" dirty="0" err="1" smtClean="0"/>
              <a:t>sklearn</a:t>
            </a:r>
            <a:endParaRPr lang="en-US" dirty="0" smtClean="0"/>
          </a:p>
          <a:p>
            <a:pPr lvl="1"/>
            <a:r>
              <a:rPr lang="en-US" dirty="0" smtClean="0"/>
              <a:t>Split into training and testing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1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Analysis: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scores for each review was not a good way to predict the star rating.</a:t>
            </a:r>
          </a:p>
          <a:p>
            <a:r>
              <a:rPr lang="en-US" dirty="0" smtClean="0"/>
              <a:t>Long reviews threw out unpredictable scoring.</a:t>
            </a:r>
          </a:p>
          <a:p>
            <a:r>
              <a:rPr lang="en-US" dirty="0" smtClean="0"/>
              <a:t>There were many negative scores for four-star ratings.</a:t>
            </a:r>
          </a:p>
          <a:p>
            <a:r>
              <a:rPr lang="en-US" dirty="0" smtClean="0"/>
              <a:t>Conclude: Move on to another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4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data</a:t>
            </a:r>
          </a:p>
          <a:p>
            <a:r>
              <a:rPr lang="en-US" dirty="0" smtClean="0"/>
              <a:t>Train Test Split Model</a:t>
            </a:r>
          </a:p>
          <a:p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r>
              <a:rPr lang="en-US" dirty="0" smtClean="0"/>
              <a:t> 50% or </a:t>
            </a:r>
            <a:r>
              <a:rPr lang="nl-NL" dirty="0" err="1" smtClean="0"/>
              <a:t>TfidfVectorizer</a:t>
            </a:r>
            <a:r>
              <a:rPr lang="nl-NL" dirty="0" smtClean="0"/>
              <a:t> 40%</a:t>
            </a:r>
          </a:p>
          <a:p>
            <a:r>
              <a:rPr lang="nl-NL" dirty="0" smtClean="0"/>
              <a:t>Turn </a:t>
            </a:r>
            <a:r>
              <a:rPr lang="nl-NL" dirty="0" err="1" smtClean="0"/>
              <a:t>into</a:t>
            </a:r>
            <a:r>
              <a:rPr lang="nl-NL" dirty="0" smtClean="0"/>
              <a:t> Matrix</a:t>
            </a:r>
          </a:p>
          <a:p>
            <a:r>
              <a:rPr lang="it-IT" dirty="0" err="1" smtClean="0"/>
              <a:t>MultinomialNB</a:t>
            </a:r>
            <a:endParaRPr lang="it-IT" dirty="0" smtClean="0"/>
          </a:p>
          <a:p>
            <a:r>
              <a:rPr lang="it-IT" dirty="0" err="1" smtClean="0"/>
              <a:t>Probability</a:t>
            </a:r>
            <a:endParaRPr lang="it-IT" dirty="0"/>
          </a:p>
          <a:p>
            <a:endParaRPr lang="nl-NL" dirty="0" smtClean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0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6889"/>
            <a:ext cx="6508377" cy="1690511"/>
          </a:xfrm>
        </p:spPr>
        <p:txBody>
          <a:bodyPr/>
          <a:lstStyle/>
          <a:p>
            <a:r>
              <a:rPr lang="en-US" dirty="0"/>
              <a:t>What are the most common positive and negative words used in our reviews?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nltk</a:t>
            </a:r>
            <a:endParaRPr lang="en-US" dirty="0" smtClean="0"/>
          </a:p>
          <a:p>
            <a:r>
              <a:rPr lang="en-US" dirty="0" smtClean="0"/>
              <a:t>Tokenization</a:t>
            </a:r>
          </a:p>
          <a:p>
            <a:r>
              <a:rPr lang="en-US" dirty="0" smtClean="0"/>
              <a:t>Chain</a:t>
            </a:r>
          </a:p>
          <a:p>
            <a:r>
              <a:rPr lang="en-US" dirty="0">
                <a:hlinkClick r:id="rId2"/>
              </a:rPr>
              <a:t>http://www.cs.uic.edu/~liub/FBS/sentiment-analysis.html#</a:t>
            </a:r>
            <a:r>
              <a:rPr lang="en-US" dirty="0" smtClean="0">
                <a:hlinkClick r:id="rId2"/>
              </a:rPr>
              <a:t>lexicon</a:t>
            </a:r>
            <a:r>
              <a:rPr lang="en-US" dirty="0" smtClean="0"/>
              <a:t> (source: Negative </a:t>
            </a:r>
            <a:r>
              <a:rPr lang="en-US" dirty="0"/>
              <a:t>and positive </a:t>
            </a:r>
            <a:r>
              <a:rPr lang="en-US" dirty="0" smtClean="0"/>
              <a:t>dictionary with </a:t>
            </a:r>
            <a:r>
              <a:rPr lang="en-US" dirty="0"/>
              <a:t>6800 </a:t>
            </a:r>
            <a:r>
              <a:rPr lang="en-US" dirty="0" smtClean="0"/>
              <a:t>words)</a:t>
            </a:r>
          </a:p>
          <a:p>
            <a:r>
              <a:rPr lang="en-US" dirty="0" smtClean="0"/>
              <a:t>Word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2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222"/>
            <a:ext cx="6711244" cy="2794000"/>
          </a:xfrm>
        </p:spPr>
        <p:txBody>
          <a:bodyPr/>
          <a:lstStyle/>
          <a:p>
            <a:r>
              <a:rPr lang="en-US" dirty="0" err="1" smtClean="0"/>
              <a:t>WordCloud</a:t>
            </a:r>
            <a:r>
              <a:rPr lang="en-US" dirty="0" smtClean="0"/>
              <a:t> for most common positive and negative words in reviews. Can you guess which is which?</a:t>
            </a:r>
            <a:endParaRPr lang="en-US" dirty="0"/>
          </a:p>
        </p:txBody>
      </p:sp>
      <p:pic>
        <p:nvPicPr>
          <p:cNvPr id="5" name="Picture 4" descr="pos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144636"/>
            <a:ext cx="4496132" cy="2366385"/>
          </a:xfrm>
          <a:prstGeom prst="rect">
            <a:avLst/>
          </a:prstGeom>
        </p:spPr>
      </p:pic>
      <p:pic>
        <p:nvPicPr>
          <p:cNvPr id="7" name="Picture 6" descr="neg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55" y="3154466"/>
            <a:ext cx="4477455" cy="235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Key </a:t>
            </a:r>
            <a:r>
              <a:rPr lang="en-US" dirty="0" err="1" smtClean="0"/>
              <a:t>Learnings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6508377" cy="4549422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lot of data cleaning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Had to create a lot of functions.</a:t>
            </a:r>
            <a:endParaRPr lang="en-US" dirty="0" smtClean="0"/>
          </a:p>
          <a:p>
            <a:r>
              <a:rPr lang="en-US" dirty="0" smtClean="0"/>
              <a:t>Do not focus too long on data. But just enough.</a:t>
            </a:r>
          </a:p>
          <a:p>
            <a:r>
              <a:rPr lang="en-US" dirty="0" smtClean="0"/>
              <a:t>Do not always picture excel when dealing with </a:t>
            </a:r>
            <a:r>
              <a:rPr lang="en-US" dirty="0" err="1" smtClean="0"/>
              <a:t>dataframes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Sentiment polarity could’ve been done a better way.</a:t>
            </a:r>
            <a:endParaRPr lang="en-US" dirty="0" smtClean="0"/>
          </a:p>
          <a:p>
            <a:r>
              <a:rPr lang="en-US" dirty="0" smtClean="0"/>
              <a:t>Find better ways to </a:t>
            </a:r>
            <a:r>
              <a:rPr lang="en-US" dirty="0" smtClean="0"/>
              <a:t>classify positive and negative words. There are better approaches out there.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002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Original project: Best tacos in the bay area</a:t>
            </a:r>
          </a:p>
          <a:p>
            <a:pPr marL="0" indent="0">
              <a:buNone/>
            </a:pPr>
            <a:r>
              <a:rPr lang="en-US" dirty="0" smtClean="0"/>
              <a:t>Signed up for Yelp API key:</a:t>
            </a:r>
          </a:p>
          <a:p>
            <a:r>
              <a:rPr lang="en-US" dirty="0" smtClean="0"/>
              <a:t>Limited data available from Yelp API</a:t>
            </a:r>
          </a:p>
          <a:p>
            <a:r>
              <a:rPr lang="en-US" dirty="0" smtClean="0"/>
              <a:t>API only allows one review to be pulled from a business</a:t>
            </a:r>
          </a:p>
          <a:p>
            <a:r>
              <a:rPr lang="en-US" dirty="0" smtClean="0"/>
              <a:t>Yelp is currently not providing special academic research access.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data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1"/>
            <a:ext cx="6508377" cy="1247422"/>
          </a:xfrm>
        </p:spPr>
        <p:txBody>
          <a:bodyPr/>
          <a:lstStyle/>
          <a:p>
            <a:r>
              <a:rPr lang="en-US" dirty="0" smtClean="0"/>
              <a:t>With difficulty grabbing data, I </a:t>
            </a:r>
            <a:r>
              <a:rPr lang="en-US" dirty="0" smtClean="0"/>
              <a:t>was suggested to go with</a:t>
            </a:r>
            <a:r>
              <a:rPr lang="en-US" dirty="0" smtClean="0"/>
              <a:t> </a:t>
            </a:r>
            <a:r>
              <a:rPr lang="en-US" dirty="0" smtClean="0"/>
              <a:t>the Yelp </a:t>
            </a:r>
            <a:r>
              <a:rPr lang="en-US" dirty="0" smtClean="0"/>
              <a:t>Dataset Challenge. Thank you Ramesh!</a:t>
            </a:r>
            <a:endParaRPr lang="en-US" dirty="0" smtClean="0"/>
          </a:p>
        </p:txBody>
      </p:sp>
      <p:pic>
        <p:nvPicPr>
          <p:cNvPr id="4" name="Picture 3" descr="thumbs up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34226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9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2955"/>
            <a:ext cx="6508377" cy="1143000"/>
          </a:xfrm>
        </p:spPr>
        <p:txBody>
          <a:bodyPr/>
          <a:lstStyle/>
          <a:p>
            <a:r>
              <a:rPr lang="en-US" dirty="0" smtClean="0"/>
              <a:t>Yelp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65956"/>
            <a:ext cx="6508377" cy="476020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5-08-22 at 3.17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3" y="1365956"/>
            <a:ext cx="6986588" cy="2257425"/>
          </a:xfrm>
          <a:prstGeom prst="rect">
            <a:avLst/>
          </a:prstGeom>
        </p:spPr>
      </p:pic>
      <p:pic>
        <p:nvPicPr>
          <p:cNvPr id="6" name="Picture 5" descr="Screen Shot 2015-08-22 at 3.17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3" y="3506587"/>
            <a:ext cx="6900863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8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1"/>
            <a:ext cx="6508377" cy="3843866"/>
          </a:xfrm>
        </p:spPr>
        <p:txBody>
          <a:bodyPr>
            <a:normAutofit/>
          </a:bodyPr>
          <a:lstStyle/>
          <a:p>
            <a:r>
              <a:rPr lang="en-US" dirty="0" smtClean="0"/>
              <a:t>Yelp provided sample questions to get challengers started on what to look for in their provided dataset.</a:t>
            </a:r>
          </a:p>
          <a:p>
            <a:r>
              <a:rPr lang="en-US" dirty="0" smtClean="0"/>
              <a:t>Yelp was very open to any conclusions challengers can reveal.</a:t>
            </a:r>
          </a:p>
          <a:p>
            <a:r>
              <a:rPr lang="en-US" dirty="0" smtClean="0"/>
              <a:t>Attempt to answer their Natural Language Processing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NLP Questions: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well can you guess a review’s rating from its text alone?</a:t>
            </a:r>
          </a:p>
          <a:p>
            <a:r>
              <a:rPr lang="en-US" sz="2800" dirty="0" smtClean="0"/>
              <a:t>What are the most common positive and negative words used in our reviews?</a:t>
            </a:r>
            <a:endParaRPr lang="en-US" sz="2800" dirty="0"/>
          </a:p>
        </p:txBody>
      </p:sp>
      <p:pic>
        <p:nvPicPr>
          <p:cNvPr id="5" name="Picture 4" descr="Screen Shot 2015-08-23 at 10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76" y="2312811"/>
            <a:ext cx="19431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</a:t>
            </a:r>
            <a:r>
              <a:rPr lang="en-US" dirty="0" smtClean="0"/>
              <a:t>Dataset Challenge provided data in </a:t>
            </a:r>
            <a:r>
              <a:rPr lang="en-US" dirty="0" err="1" smtClean="0"/>
              <a:t>json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Business</a:t>
            </a:r>
            <a:endParaRPr lang="en-US" dirty="0" smtClean="0"/>
          </a:p>
          <a:p>
            <a:r>
              <a:rPr lang="en-US" dirty="0" smtClean="0"/>
              <a:t>User</a:t>
            </a:r>
          </a:p>
          <a:p>
            <a:r>
              <a:rPr lang="en-US" dirty="0" smtClean="0"/>
              <a:t>Check-in</a:t>
            </a:r>
          </a:p>
          <a:p>
            <a:r>
              <a:rPr lang="en-US" dirty="0" smtClean="0"/>
              <a:t>Tip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8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595489"/>
          </a:xfrm>
        </p:spPr>
        <p:txBody>
          <a:bodyPr/>
          <a:lstStyle/>
          <a:p>
            <a:r>
              <a:rPr lang="en-US" dirty="0" smtClean="0"/>
              <a:t>Yelp </a:t>
            </a:r>
            <a:r>
              <a:rPr lang="en-US" dirty="0" smtClean="0"/>
              <a:t>Dataset clean up: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6890"/>
            <a:ext cx="6508377" cy="5037666"/>
          </a:xfrm>
        </p:spPr>
        <p:txBody>
          <a:bodyPr>
            <a:normAutofit/>
          </a:bodyPr>
          <a:lstStyle/>
          <a:p>
            <a:r>
              <a:rPr lang="en-US" dirty="0" smtClean="0"/>
              <a:t>Review (randomly selected 200K rows, dumped all non-English reviews and used as main dataset for </a:t>
            </a:r>
            <a:r>
              <a:rPr lang="en-US" dirty="0" smtClean="0"/>
              <a:t>NLP</a:t>
            </a:r>
            <a:r>
              <a:rPr lang="en-US" dirty="0" smtClean="0"/>
              <a:t>)</a:t>
            </a:r>
          </a:p>
          <a:p>
            <a:r>
              <a:rPr lang="en-US" dirty="0"/>
              <a:t>Business (filter for Las Vegas locations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smtClean="0"/>
              <a:t>(filter for creditable users: Elite status for at least 5 years and has written over 100 reviews)</a:t>
            </a:r>
          </a:p>
          <a:p>
            <a:r>
              <a:rPr lang="en-US" dirty="0" smtClean="0"/>
              <a:t>Check-</a:t>
            </a:r>
            <a:r>
              <a:rPr lang="en-US" dirty="0" smtClean="0"/>
              <a:t>in (Did not use)</a:t>
            </a:r>
            <a:endParaRPr lang="en-US" dirty="0" smtClean="0"/>
          </a:p>
          <a:p>
            <a:r>
              <a:rPr lang="en-US" dirty="0" smtClean="0"/>
              <a:t>Tip (Did not use)</a:t>
            </a:r>
          </a:p>
          <a:p>
            <a:r>
              <a:rPr lang="en-US" dirty="0" smtClean="0"/>
              <a:t>Ended up with over 8K rows when merged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1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595489"/>
          </a:xfrm>
        </p:spPr>
        <p:txBody>
          <a:bodyPr/>
          <a:lstStyle/>
          <a:p>
            <a:r>
              <a:rPr lang="en-US" dirty="0" smtClean="0"/>
              <a:t>Dataset: </a:t>
            </a:r>
            <a:r>
              <a:rPr lang="en-US" dirty="0" err="1" smtClean="0"/>
              <a:t>yelpdata.header</a:t>
            </a:r>
            <a:r>
              <a:rPr lang="en-US" dirty="0" smtClean="0"/>
              <a:t>(5)</a:t>
            </a:r>
            <a:endParaRPr lang="en-US" dirty="0"/>
          </a:p>
        </p:txBody>
      </p:sp>
      <p:pic>
        <p:nvPicPr>
          <p:cNvPr id="8" name="Content Placeholder 7" descr="Screen Shot 2015-08-23 at 11.09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9" r="-17299"/>
          <a:stretch>
            <a:fillRect/>
          </a:stretch>
        </p:blipFill>
        <p:spPr>
          <a:xfrm>
            <a:off x="457200" y="1509890"/>
            <a:ext cx="6705600" cy="4582936"/>
          </a:xfrm>
        </p:spPr>
      </p:pic>
    </p:spTree>
    <p:extLst>
      <p:ext uri="{BB962C8B-B14F-4D97-AF65-F5344CB8AC3E}">
        <p14:creationId xmlns:p14="http://schemas.microsoft.com/office/powerpoint/2010/main" val="554441849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6186</TotalTime>
  <Words>495</Words>
  <Application>Microsoft Macintosh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Plaza</vt:lpstr>
      <vt:lpstr>Yelp Dataset Challenge</vt:lpstr>
      <vt:lpstr>Premise</vt:lpstr>
      <vt:lpstr>Prepared data available</vt:lpstr>
      <vt:lpstr>Yelp Dataset</vt:lpstr>
      <vt:lpstr>Where to start:</vt:lpstr>
      <vt:lpstr>NLP Questions:</vt:lpstr>
      <vt:lpstr>Yelp Dataset Challenge provided data in json format</vt:lpstr>
      <vt:lpstr>Yelp Dataset clean up:</vt:lpstr>
      <vt:lpstr>Dataset: yelpdata.header(5)</vt:lpstr>
      <vt:lpstr>Visualize Dataset</vt:lpstr>
      <vt:lpstr>How well can you guess a review’s rating from its text alone?</vt:lpstr>
      <vt:lpstr>Sentiment Analysis: Polarity</vt:lpstr>
      <vt:lpstr>Predictive Model</vt:lpstr>
      <vt:lpstr>What are the most common positive and negative words used in our reviews? </vt:lpstr>
      <vt:lpstr>WordCloud for most common positive and negative words in reviews. Can you guess which is which?</vt:lpstr>
      <vt:lpstr>Conclusion and Key Learnings: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Dataset Challenge</dc:title>
  <dc:creator>Angela</dc:creator>
  <cp:lastModifiedBy>Angela</cp:lastModifiedBy>
  <cp:revision>67</cp:revision>
  <dcterms:created xsi:type="dcterms:W3CDTF">2015-08-19T04:22:23Z</dcterms:created>
  <dcterms:modified xsi:type="dcterms:W3CDTF">2015-08-25T00:14:55Z</dcterms:modified>
</cp:coreProperties>
</file>