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F522-CF73-4624-9B40-763B1D2B5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DDECE-A983-4F04-AAC3-7CE8800A1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8BAC-02A0-4F98-8DF1-8A3D6D23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FFC5-8628-4E81-9A25-3E6C75F3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1969-26E6-4BD3-B617-D174796A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4E69-4EE9-49A6-B88C-D401E33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CF42-F23B-4505-A673-C9A657D6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890E-1112-49B9-A399-568DBE3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1493-4FB5-46DB-9D31-ED083977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6D99-861C-491C-8CE9-7B7CF785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A4116-3338-4900-A192-EAA1022B6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4148-6C3C-4ADB-81CC-9CDDCD8B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7B54-C240-46B8-9A11-AB6E99DC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3FC3-AED2-4C9C-BACE-DDC58E75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CE6E-ACC0-4F17-8338-6D5E16EC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32E-2B7F-494D-A141-BC0A2B9A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5B3C-F5A1-48DE-A572-9602D7D1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BF9A-9213-4B1D-B224-F5354707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A85E-A315-459D-9C9A-0A24A1F7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8396-3542-45EE-88E7-DF570A0D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64C-6457-4066-B91B-2CBAB6A7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E10CC-DE2A-45D7-8819-6A63FFF4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96E6-FB96-4D2C-B0E7-8E2A5F9A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99D7-4D90-4C82-BB89-D5247D9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E5BB-F87C-4B1B-A19A-A5D848B0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3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115-1510-4E96-851E-7A43211A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97B-3E35-4677-9549-7048F240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265FA-9747-40CF-9099-AC643DD8B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218F-098D-41B8-BA05-47E7E62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DD01-A43A-4E0A-AB71-70EF4B53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52A2-3735-4BCA-8A1B-F3B3674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F5D2-EFD8-45AA-8ADB-9BE356CE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756F-661B-46E6-BAAA-F36AB8A3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DACBE-02DA-4516-9FB3-89E9343A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EB9C3-3407-4D3A-A6E4-5A000966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33849-0B2A-4E81-941A-F6FEBA2F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71EDB-06FD-46A4-9E0F-1C6E7620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5CE7C-7C50-4367-B24F-CE53DE1A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D71D4-EDED-442F-9AC4-EB5937BC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6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6837-D813-479C-9808-BF61FF07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61C56-854E-4B5A-8D90-C13FA0FF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5B0CF-8D1E-4919-8C8F-057D1D53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5E1A6-7F1E-403A-9DC2-6D490BED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7E4F4-5A09-40C5-8F03-97E53157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86AA9-328F-4775-8781-729DB8DC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DC10-86E4-4070-A0AA-3BA9696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7F3-7859-4C41-8B8B-AC0F21B5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66B3-B26C-44EF-88ED-8290B80A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4EEC-ED0C-4570-BEE0-4DEFF401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8C33-C641-4A60-ADE0-0E5862EC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5BC5-A3F9-4299-BD53-93655988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DFE9-6AF2-44C3-A9B0-9C9618A8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21D-20FA-41DC-AAED-932607A5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BCC21-14DC-4F48-BA5D-E033D2552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AB4C9-3F9E-4F20-9415-E90E23055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A2223-2B4A-42E9-86A7-ADE8BF43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B583-0464-4F7F-9C69-FBAE4A9F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7905-C1CA-4B18-BAFF-02455C42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6FC19-4614-4F90-BE48-7E3BEBBD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E92B-C31A-41BA-AD9E-984B8774D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EEFB-0BE1-419B-B0EF-693E15A33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835E-A0CD-4329-B9BE-B1251293D588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241A-1885-43E2-8CC9-EA85340F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359A-F070-4B5B-B713-16862BE1C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7EA9-0456-4D74-99F7-E93022D2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5FCE17-811E-4E17-A5C6-6E3E5B7ED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6" y="3199698"/>
            <a:ext cx="629558" cy="655970"/>
          </a:xfrm>
          <a:prstGeom prst="rect">
            <a:avLst/>
          </a:prstGeom>
        </p:spPr>
      </p:pic>
      <p:pic>
        <p:nvPicPr>
          <p:cNvPr id="6" name="Picture 2" descr="Image result for microsoft bot icon">
            <a:extLst>
              <a:ext uri="{FF2B5EF4-FFF2-40B4-BE49-F238E27FC236}">
                <a16:creationId xmlns:a16="http://schemas.microsoft.com/office/drawing/2014/main" id="{BAA4BEAD-5C47-4575-86CD-1889E5FA2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-715" r="22360"/>
          <a:stretch/>
        </p:blipFill>
        <p:spPr bwMode="auto">
          <a:xfrm>
            <a:off x="2342252" y="3118183"/>
            <a:ext cx="869131" cy="8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0D6256-7365-4B75-9D0E-88C2A74E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80" y="5158440"/>
            <a:ext cx="1028700" cy="1104684"/>
          </a:xfrm>
          <a:prstGeom prst="rect">
            <a:avLst/>
          </a:prstGeom>
          <a:ln>
            <a:solidFill>
              <a:srgbClr val="00205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B52C8-A634-4704-B553-9EEC53E4A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83" y="3143088"/>
            <a:ext cx="786620" cy="786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80DEB0-982C-413E-913E-72D65BBF6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83" y="2100376"/>
            <a:ext cx="786620" cy="78662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CBB71D-CB71-43CF-BD07-DD4A8275C08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3211383" y="3536398"/>
            <a:ext cx="1498600" cy="1"/>
          </a:xfrm>
          <a:prstGeom prst="straightConnector1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14956-74DD-4DEE-8B83-6AC00E12D463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795875" y="3527684"/>
            <a:ext cx="546377" cy="8715"/>
          </a:xfrm>
          <a:prstGeom prst="straightConnector1">
            <a:avLst/>
          </a:prstGeom>
          <a:ln>
            <a:solidFill>
              <a:srgbClr val="002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6D78ACE-170D-4072-9A8C-B48A49D9E24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211383" y="2493686"/>
            <a:ext cx="1498600" cy="1042713"/>
          </a:xfrm>
          <a:prstGeom prst="bentConnector3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BB6627-DD64-436A-B279-FAAED27384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18" y="1604224"/>
            <a:ext cx="889462" cy="88946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5701D03-0471-434B-B512-0EAA40719370}"/>
              </a:ext>
            </a:extLst>
          </p:cNvPr>
          <p:cNvGrpSpPr/>
          <p:nvPr/>
        </p:nvGrpSpPr>
        <p:grpSpPr>
          <a:xfrm>
            <a:off x="5631500" y="351474"/>
            <a:ext cx="1284647" cy="1011515"/>
            <a:chOff x="4148767" y="5135841"/>
            <a:chExt cx="1284647" cy="1011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082A58-B6FB-46C0-96A0-D2437078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036" y="5367066"/>
              <a:ext cx="780290" cy="78029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A49673-C55B-4BBA-917E-BDF28393709D}"/>
                </a:ext>
              </a:extLst>
            </p:cNvPr>
            <p:cNvSpPr txBox="1"/>
            <p:nvPr/>
          </p:nvSpPr>
          <p:spPr>
            <a:xfrm>
              <a:off x="4148767" y="5135841"/>
              <a:ext cx="1284647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Computer Vison</a:t>
              </a:r>
              <a:endParaRPr lang="pl-PL" sz="10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oulNamsan B" panose="02020603020101020101" pitchFamily="18" charset="-127"/>
                <a:ea typeface="SeoulNamsan B" panose="02020603020101020101" pitchFamily="18" charset="-127"/>
              </a:endParaRP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AAB3E8A-BBE3-459B-A6F4-769286F5BC2D}"/>
              </a:ext>
            </a:extLst>
          </p:cNvPr>
          <p:cNvCxnSpPr>
            <a:cxnSpLocks/>
            <a:stCxn id="30" idx="0"/>
            <a:endCxn id="32" idx="3"/>
          </p:cNvCxnSpPr>
          <p:nvPr/>
        </p:nvCxnSpPr>
        <p:spPr>
          <a:xfrm rot="16200000" flipV="1">
            <a:off x="6901014" y="783889"/>
            <a:ext cx="631380" cy="1009290"/>
          </a:xfrm>
          <a:prstGeom prst="bentConnector2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microsoft azure Queue icon">
            <a:extLst>
              <a:ext uri="{FF2B5EF4-FFF2-40B4-BE49-F238E27FC236}">
                <a16:creationId xmlns:a16="http://schemas.microsoft.com/office/drawing/2014/main" id="{C2EC6979-387F-4A08-A9CC-52D23AFD0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9201" y="4789388"/>
            <a:ext cx="7874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7ECE8B5D-DC19-41CB-A5CE-84CBD5875415}"/>
              </a:ext>
            </a:extLst>
          </p:cNvPr>
          <p:cNvGrpSpPr/>
          <p:nvPr/>
        </p:nvGrpSpPr>
        <p:grpSpPr>
          <a:xfrm>
            <a:off x="2744811" y="925840"/>
            <a:ext cx="1964391" cy="1460244"/>
            <a:chOff x="7687609" y="4150749"/>
            <a:chExt cx="1964391" cy="14602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C97AB7-2AF9-4671-88AF-47913E1B2DD8}"/>
                </a:ext>
              </a:extLst>
            </p:cNvPr>
            <p:cNvSpPr/>
            <p:nvPr/>
          </p:nvSpPr>
          <p:spPr>
            <a:xfrm>
              <a:off x="8115164" y="4423745"/>
              <a:ext cx="1536836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{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    Message</a:t>
              </a:r>
              <a:b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</a:b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    Filter  </a:t>
              </a:r>
              <a:b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</a:b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    Bubble style</a:t>
              </a:r>
              <a:b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</a:b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    imagePath</a:t>
              </a:r>
              <a:b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</a:b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    …</a:t>
              </a:r>
              <a:b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</a:br>
              <a:r>
                <a:rPr lang="en-US" altLang="ko-KR" sz="1000" dirty="0">
                  <a:solidFill>
                    <a:srgbClr val="002050"/>
                  </a:solidFill>
                  <a:latin typeface="SeoulNamsan B" panose="02020603020101020101" pitchFamily="18" charset="-127"/>
                  <a:ea typeface="SeoulNamsan B" panose="02020603020101020101" pitchFamily="18" charset="-127"/>
                </a:rPr>
                <a:t>}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79F6D27A-5A81-4383-AC23-8842993E556D}"/>
                </a:ext>
              </a:extLst>
            </p:cNvPr>
            <p:cNvSpPr/>
            <p:nvPr/>
          </p:nvSpPr>
          <p:spPr bwMode="auto">
            <a:xfrm>
              <a:off x="7937500" y="4403201"/>
              <a:ext cx="1625600" cy="120779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00" b="1" dirty="0">
                <a:solidFill>
                  <a:schemeClr val="bg1"/>
                </a:solidFill>
                <a:latin typeface="SeoulNamsan B" panose="02020603020101020101" pitchFamily="18" charset="-127"/>
                <a:ea typeface="SeoulNamsan B" panose="02020603020101020101" pitchFamily="18" charset="-127"/>
                <a:cs typeface="Segoe UI" pitchFamily="34" charset="0"/>
              </a:endParaRPr>
            </a:p>
          </p:txBody>
        </p:sp>
        <p:pic>
          <p:nvPicPr>
            <p:cNvPr id="2051" name="Picture 2050">
              <a:extLst>
                <a:ext uri="{FF2B5EF4-FFF2-40B4-BE49-F238E27FC236}">
                  <a16:creationId xmlns:a16="http://schemas.microsoft.com/office/drawing/2014/main" id="{512E4838-E66E-42F0-8B31-A7684453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87609" y="4150749"/>
              <a:ext cx="429432" cy="545992"/>
            </a:xfrm>
            <a:prstGeom prst="rect">
              <a:avLst/>
            </a:prstGeom>
          </p:spPr>
        </p:pic>
      </p:grpSp>
      <p:sp>
        <p:nvSpPr>
          <p:cNvPr id="2055" name="TextBox 2054">
            <a:extLst>
              <a:ext uri="{FF2B5EF4-FFF2-40B4-BE49-F238E27FC236}">
                <a16:creationId xmlns:a16="http://schemas.microsoft.com/office/drawing/2014/main" id="{BE83147F-598F-4631-9168-CA9D12FBDF4D}"/>
              </a:ext>
            </a:extLst>
          </p:cNvPr>
          <p:cNvSpPr txBox="1"/>
          <p:nvPr/>
        </p:nvSpPr>
        <p:spPr>
          <a:xfrm>
            <a:off x="5404118" y="3212433"/>
            <a:ext cx="893793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Blob 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Storage</a:t>
            </a:r>
            <a:endParaRPr lang="ko-KR" altLang="en-US" sz="1000" dirty="0">
              <a:solidFill>
                <a:srgbClr val="002050"/>
              </a:solidFill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2F5659-C6D0-48F7-A2E8-622BDB43C2CA}"/>
              </a:ext>
            </a:extLst>
          </p:cNvPr>
          <p:cNvSpPr txBox="1"/>
          <p:nvPr/>
        </p:nvSpPr>
        <p:spPr>
          <a:xfrm>
            <a:off x="4737066" y="5452973"/>
            <a:ext cx="893793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Queue 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endParaRPr lang="ko-KR" altLang="en-US" sz="1000" dirty="0">
              <a:solidFill>
                <a:srgbClr val="002050"/>
              </a:solidFill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8DF3894F-61A3-4629-902A-1388B5E114DB}"/>
              </a:ext>
            </a:extLst>
          </p:cNvPr>
          <p:cNvCxnSpPr>
            <a:stCxn id="6" idx="3"/>
            <a:endCxn id="2052" idx="3"/>
          </p:cNvCxnSpPr>
          <p:nvPr/>
        </p:nvCxnSpPr>
        <p:spPr>
          <a:xfrm>
            <a:off x="3211383" y="3536399"/>
            <a:ext cx="1497818" cy="1646690"/>
          </a:xfrm>
          <a:prstGeom prst="bentConnector3">
            <a:avLst>
              <a:gd name="adj1" fmla="val 33042"/>
            </a:avLst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3D56010-DA34-471D-BA06-8EBFF9805472}"/>
              </a:ext>
            </a:extLst>
          </p:cNvPr>
          <p:cNvCxnSpPr>
            <a:cxnSpLocks/>
            <a:stCxn id="2052" idx="1"/>
            <a:endCxn id="30" idx="1"/>
          </p:cNvCxnSpPr>
          <p:nvPr/>
        </p:nvCxnSpPr>
        <p:spPr>
          <a:xfrm flipV="1">
            <a:off x="5496602" y="2048955"/>
            <a:ext cx="1780016" cy="3134134"/>
          </a:xfrm>
          <a:prstGeom prst="bentConnector3">
            <a:avLst>
              <a:gd name="adj1" fmla="val 50000"/>
            </a:avLst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033C1AAB-A64D-471F-B681-8B35522523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57" y="3810003"/>
            <a:ext cx="889462" cy="889462"/>
          </a:xfrm>
          <a:prstGeom prst="rect">
            <a:avLst/>
          </a:prstGeom>
        </p:spPr>
      </p:pic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897613D1-E609-45C5-B3FC-2E3CE8DC5D41}"/>
              </a:ext>
            </a:extLst>
          </p:cNvPr>
          <p:cNvCxnSpPr>
            <a:stCxn id="14" idx="3"/>
            <a:endCxn id="61" idx="1"/>
          </p:cNvCxnSpPr>
          <p:nvPr/>
        </p:nvCxnSpPr>
        <p:spPr>
          <a:xfrm>
            <a:off x="5496603" y="2493686"/>
            <a:ext cx="3080054" cy="1761048"/>
          </a:xfrm>
          <a:prstGeom prst="bentConnector3">
            <a:avLst>
              <a:gd name="adj1" fmla="val 41341"/>
            </a:avLst>
          </a:prstGeom>
          <a:ln>
            <a:solidFill>
              <a:srgbClr val="002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49FB087-DF22-41FC-A039-328201EEC00F}"/>
              </a:ext>
            </a:extLst>
          </p:cNvPr>
          <p:cNvCxnSpPr>
            <a:stCxn id="13" idx="2"/>
            <a:endCxn id="61" idx="1"/>
          </p:cNvCxnSpPr>
          <p:nvPr/>
        </p:nvCxnSpPr>
        <p:spPr>
          <a:xfrm rot="16200000" flipH="1">
            <a:off x="6677462" y="2355539"/>
            <a:ext cx="325026" cy="3473364"/>
          </a:xfrm>
          <a:prstGeom prst="bentConnector2">
            <a:avLst/>
          </a:prstGeom>
          <a:ln>
            <a:solidFill>
              <a:srgbClr val="002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DC3C74C-3AE5-4470-880D-8C287E6C680C}"/>
              </a:ext>
            </a:extLst>
          </p:cNvPr>
          <p:cNvCxnSpPr>
            <a:cxnSpLocks/>
            <a:stCxn id="30" idx="3"/>
            <a:endCxn id="85" idx="0"/>
          </p:cNvCxnSpPr>
          <p:nvPr/>
        </p:nvCxnSpPr>
        <p:spPr>
          <a:xfrm>
            <a:off x="8166080" y="2048955"/>
            <a:ext cx="869020" cy="376077"/>
          </a:xfrm>
          <a:prstGeom prst="bentConnector2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Image result for microsoft azure Queue icon">
            <a:extLst>
              <a:ext uri="{FF2B5EF4-FFF2-40B4-BE49-F238E27FC236}">
                <a16:creationId xmlns:a16="http://schemas.microsoft.com/office/drawing/2014/main" id="{A4947F60-4328-49ED-8343-E9870CF5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1400" y="2425032"/>
            <a:ext cx="7874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AA9D00-7F6B-43EC-859C-03129C46A1F0}"/>
              </a:ext>
            </a:extLst>
          </p:cNvPr>
          <p:cNvCxnSpPr>
            <a:stCxn id="85" idx="2"/>
            <a:endCxn id="61" idx="0"/>
          </p:cNvCxnSpPr>
          <p:nvPr/>
        </p:nvCxnSpPr>
        <p:spPr>
          <a:xfrm flipH="1">
            <a:off x="9021388" y="3212433"/>
            <a:ext cx="13712" cy="597570"/>
          </a:xfrm>
          <a:prstGeom prst="straightConnector1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08886708-6DDB-472A-B56D-25AC3D3A0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45" y="4792704"/>
            <a:ext cx="651119" cy="651119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FF75A1-19CD-4B66-BF18-8E0045CA8D0E}"/>
              </a:ext>
            </a:extLst>
          </p:cNvPr>
          <p:cNvCxnSpPr>
            <a:cxnSpLocks/>
            <a:stCxn id="61" idx="3"/>
            <a:endCxn id="97" idx="0"/>
          </p:cNvCxnSpPr>
          <p:nvPr/>
        </p:nvCxnSpPr>
        <p:spPr>
          <a:xfrm>
            <a:off x="9466119" y="4254734"/>
            <a:ext cx="560886" cy="537970"/>
          </a:xfrm>
          <a:prstGeom prst="bentConnector2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A76AF599-A254-4D91-A82F-D6F56E7DDE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83" y="5827500"/>
            <a:ext cx="889462" cy="889462"/>
          </a:xfrm>
          <a:prstGeom prst="rect">
            <a:avLst/>
          </a:prstGeom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1881150-7F41-4FAC-8360-47CEBF8B0E13}"/>
              </a:ext>
            </a:extLst>
          </p:cNvPr>
          <p:cNvCxnSpPr>
            <a:cxnSpLocks/>
            <a:stCxn id="100" idx="1"/>
            <a:endCxn id="6" idx="2"/>
          </p:cNvCxnSpPr>
          <p:nvPr/>
        </p:nvCxnSpPr>
        <p:spPr>
          <a:xfrm rot="10800000">
            <a:off x="2776819" y="3954615"/>
            <a:ext cx="4049065" cy="2317617"/>
          </a:xfrm>
          <a:prstGeom prst="bentConnector2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849DF2D-EA0C-491E-A0C3-0EC4A1FE22A6}"/>
              </a:ext>
            </a:extLst>
          </p:cNvPr>
          <p:cNvCxnSpPr>
            <a:stCxn id="97" idx="2"/>
            <a:endCxn id="100" idx="3"/>
          </p:cNvCxnSpPr>
          <p:nvPr/>
        </p:nvCxnSpPr>
        <p:spPr>
          <a:xfrm rot="5400000">
            <a:off x="8456971" y="4702197"/>
            <a:ext cx="828408" cy="2311660"/>
          </a:xfrm>
          <a:prstGeom prst="bentConnector2">
            <a:avLst/>
          </a:prstGeom>
          <a:ln>
            <a:solidFill>
              <a:srgbClr val="002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76281C25-C1B0-418B-BEA0-13A83ED744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79" y="4799096"/>
            <a:ext cx="843358" cy="616300"/>
          </a:xfrm>
          <a:prstGeom prst="rect">
            <a:avLst/>
          </a:prstGeom>
          <a:ln>
            <a:solidFill>
              <a:srgbClr val="002050"/>
            </a:solidFill>
          </a:ln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61EC395A-F108-4DCF-95A0-E116E3A40A3E}"/>
              </a:ext>
            </a:extLst>
          </p:cNvPr>
          <p:cNvSpPr txBox="1"/>
          <p:nvPr/>
        </p:nvSpPr>
        <p:spPr>
          <a:xfrm>
            <a:off x="7644296" y="830796"/>
            <a:ext cx="1543342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얼굴의 위치와 감정정보를 알아냄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8DBC1A-909C-487D-BA2B-60E4061D0537}"/>
              </a:ext>
            </a:extLst>
          </p:cNvPr>
          <p:cNvSpPr txBox="1"/>
          <p:nvPr/>
        </p:nvSpPr>
        <p:spPr>
          <a:xfrm>
            <a:off x="10079787" y="4155141"/>
            <a:ext cx="1193349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이미지 변환하고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BLOB</a:t>
            </a: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에 저장</a:t>
            </a:r>
            <a:endParaRPr lang="en-US" altLang="ko-KR" sz="1000" dirty="0">
              <a:solidFill>
                <a:srgbClr val="002050"/>
              </a:solidFill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pic>
        <p:nvPicPr>
          <p:cNvPr id="116" name="Picture 4" descr="Image result for microsoft azure Queue icon">
            <a:extLst>
              <a:ext uri="{FF2B5EF4-FFF2-40B4-BE49-F238E27FC236}">
                <a16:creationId xmlns:a16="http://schemas.microsoft.com/office/drawing/2014/main" id="{ECA94B48-16BC-4C48-B535-B6EE518B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0377" y="5158440"/>
            <a:ext cx="669060" cy="6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CFC3FE9-1A62-484E-B06E-76A15ECFF69E}"/>
              </a:ext>
            </a:extLst>
          </p:cNvPr>
          <p:cNvCxnSpPr>
            <a:cxnSpLocks/>
            <a:stCxn id="61" idx="2"/>
            <a:endCxn id="116" idx="0"/>
          </p:cNvCxnSpPr>
          <p:nvPr/>
        </p:nvCxnSpPr>
        <p:spPr>
          <a:xfrm rot="5400000">
            <a:off x="8463661" y="4600712"/>
            <a:ext cx="458975" cy="656481"/>
          </a:xfrm>
          <a:prstGeom prst="bentConnector3">
            <a:avLst/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89F27D6-D259-4370-9F91-90429EAC16C4}"/>
              </a:ext>
            </a:extLst>
          </p:cNvPr>
          <p:cNvCxnSpPr>
            <a:cxnSpLocks/>
            <a:stCxn id="116" idx="3"/>
            <a:endCxn id="100" idx="3"/>
          </p:cNvCxnSpPr>
          <p:nvPr/>
        </p:nvCxnSpPr>
        <p:spPr>
          <a:xfrm rot="10800000" flipV="1">
            <a:off x="7715345" y="5492969"/>
            <a:ext cx="315032" cy="779261"/>
          </a:xfrm>
          <a:prstGeom prst="bentConnector3">
            <a:avLst>
              <a:gd name="adj1" fmla="val 50000"/>
            </a:avLst>
          </a:prstGeom>
          <a:ln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9937896-C4EA-4358-87D0-B1DDD8FE269F}"/>
              </a:ext>
            </a:extLst>
          </p:cNvPr>
          <p:cNvCxnSpPr>
            <a:stCxn id="14" idx="2"/>
            <a:endCxn id="100" idx="0"/>
          </p:cNvCxnSpPr>
          <p:nvPr/>
        </p:nvCxnSpPr>
        <p:spPr>
          <a:xfrm rot="16200000" flipH="1">
            <a:off x="4716701" y="3273587"/>
            <a:ext cx="2940504" cy="2167321"/>
          </a:xfrm>
          <a:prstGeom prst="bentConnector3">
            <a:avLst>
              <a:gd name="adj1" fmla="val 3355"/>
            </a:avLst>
          </a:prstGeom>
          <a:ln>
            <a:solidFill>
              <a:srgbClr val="002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8B6AA0C4-A400-469A-81B5-E1D425840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5394" y="4980205"/>
            <a:ext cx="319145" cy="40577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1700A15-A7CB-4323-82D2-67B36B847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8892" y="1782188"/>
            <a:ext cx="319145" cy="40577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D1D5F0CF-12F2-451C-B194-7C338FDFB2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508" y="4471249"/>
            <a:ext cx="319145" cy="40577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8D7E816-CCD6-48EF-B54E-65293270D2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5" y="2610087"/>
            <a:ext cx="542862" cy="54286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F6D8097C-925E-4274-B881-DC3A07F023A2}"/>
              </a:ext>
            </a:extLst>
          </p:cNvPr>
          <p:cNvSpPr/>
          <p:nvPr/>
        </p:nvSpPr>
        <p:spPr>
          <a:xfrm>
            <a:off x="2035958" y="2717564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WebApp</a:t>
            </a:r>
            <a:endParaRPr lang="ko-KR" altLang="en-US" sz="1000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AF66F-B620-4162-8C41-B3CD275595A9}"/>
              </a:ext>
            </a:extLst>
          </p:cNvPr>
          <p:cNvSpPr txBox="1"/>
          <p:nvPr/>
        </p:nvSpPr>
        <p:spPr>
          <a:xfrm>
            <a:off x="273863" y="144738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SeoulNamsan B" panose="02020603020101020101" pitchFamily="18" charset="-127"/>
                <a:ea typeface="SeoulNamsan B" panose="02020603020101020101" pitchFamily="18" charset="-127"/>
              </a:rPr>
              <a:t>MemeBot</a:t>
            </a:r>
            <a:r>
              <a:rPr lang="en-US" altLang="ko-KR" dirty="0">
                <a:latin typeface="SeoulNamsan B" panose="02020603020101020101" pitchFamily="18" charset="-127"/>
                <a:ea typeface="SeoulNamsan B" panose="02020603020101020101" pitchFamily="18" charset="-127"/>
              </a:rPr>
              <a:t> : </a:t>
            </a:r>
          </a:p>
          <a:p>
            <a:r>
              <a:rPr lang="en-US" altLang="ko-KR" dirty="0">
                <a:latin typeface="SeoulNamsan B" panose="02020603020101020101" pitchFamily="18" charset="-127"/>
                <a:ea typeface="SeoulNamsan B" panose="02020603020101020101" pitchFamily="18" charset="-127"/>
              </a:rPr>
              <a:t>Reactive-Serverless Architecture</a:t>
            </a:r>
            <a:endParaRPr lang="ko-KR" altLang="en-US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315611-F616-4A20-B1D7-C8E3108BABA0}"/>
              </a:ext>
            </a:extLst>
          </p:cNvPr>
          <p:cNvSpPr/>
          <p:nvPr/>
        </p:nvSpPr>
        <p:spPr>
          <a:xfrm>
            <a:off x="4823149" y="1722689"/>
            <a:ext cx="1066764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사용자의 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요청 정보를 저장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87DBDD-111D-4F32-B2F2-97E1EA5B2846}"/>
              </a:ext>
            </a:extLst>
          </p:cNvPr>
          <p:cNvSpPr/>
          <p:nvPr/>
        </p:nvSpPr>
        <p:spPr>
          <a:xfrm>
            <a:off x="3951595" y="3163401"/>
            <a:ext cx="1066764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사용자의 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사진 업로드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779AF6-BA2F-4652-A24C-C6391D0735DE}"/>
              </a:ext>
            </a:extLst>
          </p:cNvPr>
          <p:cNvSpPr/>
          <p:nvPr/>
        </p:nvSpPr>
        <p:spPr>
          <a:xfrm>
            <a:off x="3740619" y="4501955"/>
            <a:ext cx="12412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모두 저장되고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사용자 </a:t>
            </a:r>
            <a:r>
              <a:rPr lang="ko-KR" altLang="en-US" sz="1000" dirty="0" err="1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컨펌되면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큐로 작업 트리거</a:t>
            </a:r>
            <a:endParaRPr lang="en-US" altLang="ko-KR" sz="1000" dirty="0">
              <a:solidFill>
                <a:srgbClr val="002050"/>
              </a:solidFill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29E293-A4C0-4C7E-A0BA-CDA1D336CE46}"/>
              </a:ext>
            </a:extLst>
          </p:cNvPr>
          <p:cNvSpPr/>
          <p:nvPr/>
        </p:nvSpPr>
        <p:spPr>
          <a:xfrm>
            <a:off x="6455202" y="1315982"/>
            <a:ext cx="10667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큐 트리거를 통해서 정보를 가져와 </a:t>
            </a: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C.S </a:t>
            </a: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호출 및 분석</a:t>
            </a:r>
            <a:endParaRPr lang="en-US" altLang="ko-KR" sz="1000" dirty="0">
              <a:solidFill>
                <a:srgbClr val="002050"/>
              </a:solidFill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5B7957-BA39-4A92-BC30-BAAA1C54529B}"/>
              </a:ext>
            </a:extLst>
          </p:cNvPr>
          <p:cNvSpPr txBox="1"/>
          <p:nvPr/>
        </p:nvSpPr>
        <p:spPr>
          <a:xfrm>
            <a:off x="9381535" y="2450070"/>
            <a:ext cx="1129120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필요한 정보가 분석되면 큐로 다음 작업 호출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F3C72B-82C0-4282-9334-BB698521717A}"/>
              </a:ext>
            </a:extLst>
          </p:cNvPr>
          <p:cNvSpPr txBox="1"/>
          <p:nvPr/>
        </p:nvSpPr>
        <p:spPr>
          <a:xfrm>
            <a:off x="9312364" y="3709161"/>
            <a:ext cx="1066112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이미지 변환 및 처리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F1AE24-3749-4EAE-8260-49029A99E73B}"/>
              </a:ext>
            </a:extLst>
          </p:cNvPr>
          <p:cNvSpPr txBox="1"/>
          <p:nvPr/>
        </p:nvSpPr>
        <p:spPr>
          <a:xfrm>
            <a:off x="5336628" y="6277163"/>
            <a:ext cx="1769136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변환된 이미지를 요청 사용자의 봇 채널에 전달</a:t>
            </a:r>
            <a:endParaRPr lang="en-US" altLang="ko-KR" sz="1000" dirty="0">
              <a:solidFill>
                <a:srgbClr val="002050"/>
              </a:solidFill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8E16C8-B35C-45FC-8172-D93D2674438B}"/>
              </a:ext>
            </a:extLst>
          </p:cNvPr>
          <p:cNvSpPr txBox="1"/>
          <p:nvPr/>
        </p:nvSpPr>
        <p:spPr>
          <a:xfrm>
            <a:off x="8570653" y="5235159"/>
            <a:ext cx="1129120" cy="5156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필요한 정보가 완료되면 큐로 다음 작업 호출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05DA21E6-A5AA-4FD4-B26D-41EE3A32AF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80" y="2498840"/>
            <a:ext cx="323895" cy="205768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807B10-6E5E-4DAB-8E8F-E71C315AC58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022364" y="3527683"/>
            <a:ext cx="449616" cy="1"/>
          </a:xfrm>
          <a:prstGeom prst="straightConnector1">
            <a:avLst/>
          </a:prstGeom>
          <a:ln>
            <a:solidFill>
              <a:srgbClr val="002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A3FA663-B613-4050-8161-98B104E7575F}"/>
              </a:ext>
            </a:extLst>
          </p:cNvPr>
          <p:cNvSpPr/>
          <p:nvPr/>
        </p:nvSpPr>
        <p:spPr>
          <a:xfrm>
            <a:off x="2219959" y="3907950"/>
            <a:ext cx="380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Bot</a:t>
            </a:r>
            <a:endParaRPr lang="ko-KR" altLang="en-US" sz="1000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53627E-CD7C-43A0-AA56-D40C73AFD985}"/>
              </a:ext>
            </a:extLst>
          </p:cNvPr>
          <p:cNvSpPr/>
          <p:nvPr/>
        </p:nvSpPr>
        <p:spPr>
          <a:xfrm>
            <a:off x="1244206" y="2074773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Connector</a:t>
            </a:r>
            <a:endParaRPr lang="ko-KR" altLang="en-US" sz="1000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E6CD84-5B5C-4A86-8021-9DBBB34596D6}"/>
              </a:ext>
            </a:extLst>
          </p:cNvPr>
          <p:cNvCxnSpPr>
            <a:cxnSpLocks/>
            <a:stCxn id="14" idx="0"/>
            <a:endCxn id="64" idx="1"/>
          </p:cNvCxnSpPr>
          <p:nvPr/>
        </p:nvCxnSpPr>
        <p:spPr>
          <a:xfrm rot="5400000" flipH="1" flipV="1">
            <a:off x="5545553" y="-43812"/>
            <a:ext cx="1701928" cy="25864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678BF65-809B-481C-AC18-AB1F582ED7A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42" y="127017"/>
            <a:ext cx="542862" cy="542862"/>
          </a:xfrm>
          <a:prstGeom prst="rect">
            <a:avLst/>
          </a:prstGeom>
        </p:spPr>
      </p:pic>
      <p:pic>
        <p:nvPicPr>
          <p:cNvPr id="76" name="Picture 2" descr="Image result for facebook icon">
            <a:extLst>
              <a:ext uri="{FF2B5EF4-FFF2-40B4-BE49-F238E27FC236}">
                <a16:creationId xmlns:a16="http://schemas.microsoft.com/office/drawing/2014/main" id="{7FEDB74B-E1AA-45DE-9E37-E38A494B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081" y="107060"/>
            <a:ext cx="597995" cy="5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E9E8EF-AAEB-4F1E-968B-356B01EEEDC6}"/>
              </a:ext>
            </a:extLst>
          </p:cNvPr>
          <p:cNvCxnSpPr>
            <a:cxnSpLocks/>
            <a:stCxn id="64" idx="3"/>
            <a:endCxn id="76" idx="1"/>
          </p:cNvCxnSpPr>
          <p:nvPr/>
        </p:nvCxnSpPr>
        <p:spPr>
          <a:xfrm>
            <a:off x="8232604" y="398448"/>
            <a:ext cx="831477" cy="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B8FE1-1D1B-4D3F-BD56-63AA8EFE2C74}"/>
              </a:ext>
            </a:extLst>
          </p:cNvPr>
          <p:cNvSpPr/>
          <p:nvPr/>
        </p:nvSpPr>
        <p:spPr>
          <a:xfrm>
            <a:off x="9688918" y="225673"/>
            <a:ext cx="14990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웹 사이트에서는</a:t>
            </a:r>
            <a:b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</a:b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사용자들이 올린 다양한 </a:t>
            </a: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meme</a:t>
            </a: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들을 보여주고</a:t>
            </a: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, </a:t>
            </a: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자신의 </a:t>
            </a: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meme</a:t>
            </a: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을 </a:t>
            </a: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FB</a:t>
            </a:r>
            <a:r>
              <a:rPr lang="ko-KR" altLang="en-US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에 게시할 수 있다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6AE7955-EA8A-4825-B568-1C8520DF04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40" y="1790022"/>
            <a:ext cx="634125" cy="63412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FB8E40B-B1E9-46CA-A705-1917EE6A897F}"/>
              </a:ext>
            </a:extLst>
          </p:cNvPr>
          <p:cNvSpPr/>
          <p:nvPr/>
        </p:nvSpPr>
        <p:spPr>
          <a:xfrm>
            <a:off x="5871584" y="1638135"/>
            <a:ext cx="10667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Resize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38EBAC8-4C5B-49C1-906D-2F29A96DD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78" y="2435178"/>
            <a:ext cx="476992" cy="4769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0C56B-0A02-4E1A-9A5F-0A9AED520ADF}"/>
              </a:ext>
            </a:extLst>
          </p:cNvPr>
          <p:cNvCxnSpPr>
            <a:cxnSpLocks/>
            <a:stCxn id="80" idx="3"/>
            <a:endCxn id="84" idx="1"/>
          </p:cNvCxnSpPr>
          <p:nvPr/>
        </p:nvCxnSpPr>
        <p:spPr>
          <a:xfrm>
            <a:off x="6689965" y="2107085"/>
            <a:ext cx="307713" cy="56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Image result for microsoft azure Queue icon">
            <a:extLst>
              <a:ext uri="{FF2B5EF4-FFF2-40B4-BE49-F238E27FC236}">
                <a16:creationId xmlns:a16="http://schemas.microsoft.com/office/drawing/2014/main" id="{3D6BDACF-F4F5-423E-A11A-C90CD3FF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493" y="2503035"/>
            <a:ext cx="557786" cy="5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6132BF-2505-4B01-AF32-49BB08653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87" y="3931759"/>
            <a:ext cx="476992" cy="47699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7EF49F0-A347-4200-ADB7-D17742AA5B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13" y="3207742"/>
            <a:ext cx="634125" cy="6341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1E59CE4-28E5-4BEC-86C7-0DF7BDE393DF}"/>
              </a:ext>
            </a:extLst>
          </p:cNvPr>
          <p:cNvCxnSpPr>
            <a:stCxn id="90" idx="3"/>
            <a:endCxn id="91" idx="2"/>
          </p:cNvCxnSpPr>
          <p:nvPr/>
        </p:nvCxnSpPr>
        <p:spPr>
          <a:xfrm flipV="1">
            <a:off x="3449879" y="3841867"/>
            <a:ext cx="254497" cy="328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3AE7073-DE32-4534-B91A-BCD7DE41BD77}"/>
              </a:ext>
            </a:extLst>
          </p:cNvPr>
          <p:cNvSpPr/>
          <p:nvPr/>
        </p:nvSpPr>
        <p:spPr>
          <a:xfrm>
            <a:off x="3065265" y="3215608"/>
            <a:ext cx="473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2050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HTTP</a:t>
            </a:r>
            <a:endParaRPr lang="ko-KR" altLang="en-US" sz="1000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0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79015-8E41-4F5F-879D-B4020ACE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역할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795DC-2F72-442D-991E-4918F60C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류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말풍선</a:t>
            </a:r>
            <a:r>
              <a:rPr lang="ko-KR" altLang="en-US" sz="2000" dirty="0">
                <a:latin typeface="+mn-ea"/>
              </a:rPr>
              <a:t> 원본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문서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은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류 </a:t>
            </a:r>
            <a:r>
              <a:rPr lang="en-US" altLang="ko-KR" sz="2000" dirty="0">
                <a:latin typeface="+mn-ea"/>
              </a:rPr>
              <a:t>: Vision/face </a:t>
            </a:r>
            <a:r>
              <a:rPr lang="ko-KR" altLang="en-US" sz="2000" dirty="0">
                <a:latin typeface="+mn-ea"/>
              </a:rPr>
              <a:t>얼굴 위치 확인 및 리턴 </a:t>
            </a:r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태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훈</a:t>
            </a:r>
            <a:r>
              <a:rPr lang="en-US" altLang="ko-KR" sz="2000" dirty="0">
                <a:latin typeface="+mn-ea"/>
              </a:rPr>
              <a:t>&gt;</a:t>
            </a:r>
          </a:p>
          <a:p>
            <a:r>
              <a:rPr lang="ko-KR" altLang="en-US" sz="2000" dirty="0">
                <a:latin typeface="+mn-ea"/>
              </a:rPr>
              <a:t>태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이미지 프로세싱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캐로우슬</a:t>
            </a:r>
            <a:r>
              <a:rPr lang="ko-KR" altLang="en-US" sz="2000" dirty="0">
                <a:latin typeface="+mn-ea"/>
              </a:rPr>
              <a:t> 이미지 </a:t>
            </a:r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훈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은</a:t>
            </a:r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욱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챗봇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프로액티브</a:t>
            </a:r>
            <a:r>
              <a:rPr lang="ko-KR" altLang="en-US" sz="2000" dirty="0">
                <a:latin typeface="+mn-ea"/>
              </a:rPr>
              <a:t> 등 </a:t>
            </a:r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모두</a:t>
            </a:r>
            <a:r>
              <a:rPr lang="en-US" altLang="ko-KR" sz="2000" dirty="0">
                <a:latin typeface="+mn-ea"/>
              </a:rPr>
              <a:t>&gt;</a:t>
            </a:r>
          </a:p>
          <a:p>
            <a:r>
              <a:rPr lang="ko-KR" altLang="en-US" sz="2000" dirty="0">
                <a:latin typeface="+mn-ea"/>
              </a:rPr>
              <a:t>배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페북</a:t>
            </a:r>
            <a:r>
              <a:rPr lang="ko-KR" altLang="en-US" sz="2000" dirty="0">
                <a:latin typeface="+mn-ea"/>
              </a:rPr>
              <a:t> 연계 </a:t>
            </a:r>
            <a:r>
              <a:rPr lang="ko-KR" altLang="en-US" sz="2000" dirty="0" err="1">
                <a:latin typeface="+mn-ea"/>
              </a:rPr>
              <a:t>웹앱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훈</a:t>
            </a:r>
            <a:r>
              <a:rPr lang="en-US" altLang="ko-KR" sz="2000" dirty="0">
                <a:latin typeface="+mn-ea"/>
              </a:rPr>
              <a:t>&gt;</a:t>
            </a:r>
          </a:p>
          <a:p>
            <a:r>
              <a:rPr lang="ko-KR" altLang="en-US" sz="2000" dirty="0">
                <a:latin typeface="+mn-ea"/>
              </a:rPr>
              <a:t>백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 err="1">
                <a:latin typeface="+mn-ea"/>
              </a:rPr>
              <a:t>도커</a:t>
            </a:r>
            <a:r>
              <a:rPr lang="ko-KR" altLang="en-US" sz="2000" dirty="0">
                <a:latin typeface="+mn-ea"/>
              </a:rPr>
              <a:t> 배포 </a:t>
            </a:r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배</a:t>
            </a:r>
            <a:r>
              <a:rPr lang="en-US" altLang="ko-KR" sz="2000" dirty="0">
                <a:latin typeface="+mn-ea"/>
              </a:rPr>
              <a:t>&gt;</a:t>
            </a:r>
          </a:p>
          <a:p>
            <a:r>
              <a:rPr lang="en-US" altLang="ko-KR" sz="2000" dirty="0">
                <a:latin typeface="+mn-ea"/>
              </a:rPr>
              <a:t>Ys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오케스트레이션</a:t>
            </a:r>
            <a:endParaRPr lang="en-US" altLang="ko-KR" sz="20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EA9D5-808F-4D7C-82AE-248A2C1992C9}"/>
              </a:ext>
            </a:extLst>
          </p:cNvPr>
          <p:cNvSpPr txBox="1"/>
          <p:nvPr/>
        </p:nvSpPr>
        <p:spPr>
          <a:xfrm>
            <a:off x="287079" y="6396960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 &gt;</a:t>
            </a:r>
            <a:r>
              <a:rPr lang="ko-KR" altLang="en-US" sz="1400" dirty="0">
                <a:latin typeface="+mn-ea"/>
              </a:rPr>
              <a:t>는 협의 대상자</a:t>
            </a:r>
          </a:p>
        </p:txBody>
      </p:sp>
    </p:spTree>
    <p:extLst>
      <p:ext uri="{BB962C8B-B14F-4D97-AF65-F5344CB8AC3E}">
        <p14:creationId xmlns:p14="http://schemas.microsoft.com/office/powerpoint/2010/main" val="220336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79015-8E41-4F5F-879D-B4020ACE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제약사항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795DC-2F72-442D-991E-4918F60C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이미지 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최소 사이즈 </a:t>
            </a:r>
            <a:r>
              <a:rPr lang="en-US" altLang="ko-KR" sz="1600" dirty="0">
                <a:latin typeface="+mn-ea"/>
              </a:rPr>
              <a:t>500</a:t>
            </a:r>
          </a:p>
          <a:p>
            <a:pPr lvl="1"/>
            <a:r>
              <a:rPr lang="ko-KR" altLang="en-US" sz="1600" dirty="0">
                <a:latin typeface="+mn-ea"/>
              </a:rPr>
              <a:t>권장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텍스트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자 내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버블 위치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TopL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TopR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BottomL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BottonR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버블 종류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구름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스타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필터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약 </a:t>
            </a:r>
            <a:r>
              <a:rPr lang="en-US" altLang="ko-KR" sz="1600" dirty="0">
                <a:latin typeface="+mn-ea"/>
              </a:rPr>
              <a:t>8</a:t>
            </a:r>
            <a:r>
              <a:rPr lang="ko-KR" altLang="en-US" sz="1600" dirty="0">
                <a:latin typeface="+mn-ea"/>
              </a:rPr>
              <a:t>가지 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이미지 유형 </a:t>
            </a:r>
            <a:r>
              <a:rPr lang="en-US" altLang="ko-KR" sz="1600" dirty="0">
                <a:latin typeface="+mn-ea"/>
              </a:rPr>
              <a:t>: JPG, PNG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EA9D5-808F-4D7C-82AE-248A2C1992C9}"/>
              </a:ext>
            </a:extLst>
          </p:cNvPr>
          <p:cNvSpPr txBox="1"/>
          <p:nvPr/>
        </p:nvSpPr>
        <p:spPr>
          <a:xfrm>
            <a:off x="287079" y="6396960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 &gt;</a:t>
            </a:r>
            <a:r>
              <a:rPr lang="ko-KR" altLang="en-US" sz="1400" dirty="0">
                <a:latin typeface="+mn-ea"/>
              </a:rPr>
              <a:t>는 협의 대상자</a:t>
            </a:r>
          </a:p>
        </p:txBody>
      </p:sp>
    </p:spTree>
    <p:extLst>
      <p:ext uri="{BB962C8B-B14F-4D97-AF65-F5344CB8AC3E}">
        <p14:creationId xmlns:p14="http://schemas.microsoft.com/office/powerpoint/2010/main" val="229519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SeoulNamsan B</vt:lpstr>
      <vt:lpstr>맑은 고딕</vt:lpstr>
      <vt:lpstr>Arial</vt:lpstr>
      <vt:lpstr>Segoe UI</vt:lpstr>
      <vt:lpstr>Office Theme</vt:lpstr>
      <vt:lpstr>PowerPoint Presentation</vt:lpstr>
      <vt:lpstr>역할</vt:lpstr>
      <vt:lpstr>제약사항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 Young Kim</dc:creator>
  <cp:lastModifiedBy>Eunji Kim</cp:lastModifiedBy>
  <cp:revision>18</cp:revision>
  <dcterms:created xsi:type="dcterms:W3CDTF">2017-09-06T07:24:09Z</dcterms:created>
  <dcterms:modified xsi:type="dcterms:W3CDTF">2017-09-11T08:52:30Z</dcterms:modified>
</cp:coreProperties>
</file>