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319" r:id="rId2"/>
    <p:sldId id="320" r:id="rId3"/>
    <p:sldId id="257" r:id="rId4"/>
    <p:sldId id="260" r:id="rId5"/>
    <p:sldId id="265" r:id="rId6"/>
    <p:sldId id="278" r:id="rId7"/>
    <p:sldId id="280" r:id="rId8"/>
    <p:sldId id="281" r:id="rId9"/>
    <p:sldId id="301" r:id="rId10"/>
    <p:sldId id="279" r:id="rId11"/>
    <p:sldId id="283" r:id="rId12"/>
    <p:sldId id="284" r:id="rId13"/>
    <p:sldId id="318" r:id="rId14"/>
    <p:sldId id="293" r:id="rId15"/>
    <p:sldId id="285" r:id="rId16"/>
    <p:sldId id="286" r:id="rId17"/>
    <p:sldId id="294" r:id="rId18"/>
    <p:sldId id="266" r:id="rId19"/>
    <p:sldId id="305" r:id="rId20"/>
    <p:sldId id="302" r:id="rId21"/>
    <p:sldId id="268" r:id="rId22"/>
    <p:sldId id="287" r:id="rId23"/>
    <p:sldId id="288" r:id="rId24"/>
    <p:sldId id="311" r:id="rId25"/>
    <p:sldId id="307" r:id="rId26"/>
    <p:sldId id="309" r:id="rId27"/>
    <p:sldId id="308" r:id="rId28"/>
    <p:sldId id="269" r:id="rId29"/>
    <p:sldId id="270" r:id="rId30"/>
    <p:sldId id="321" r:id="rId31"/>
    <p:sldId id="322" r:id="rId32"/>
    <p:sldId id="323" r:id="rId33"/>
    <p:sldId id="289" r:id="rId34"/>
    <p:sldId id="290" r:id="rId35"/>
    <p:sldId id="271" r:id="rId36"/>
    <p:sldId id="291" r:id="rId37"/>
    <p:sldId id="292" r:id="rId38"/>
    <p:sldId id="315" r:id="rId39"/>
    <p:sldId id="298" r:id="rId40"/>
    <p:sldId id="299" r:id="rId41"/>
    <p:sldId id="272" r:id="rId42"/>
    <p:sldId id="273" r:id="rId43"/>
    <p:sldId id="274" r:id="rId44"/>
    <p:sldId id="316" r:id="rId45"/>
    <p:sldId id="275" r:id="rId4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8"/>
      <p:bold r:id="rId49"/>
    </p:embeddedFont>
    <p:embeddedFont>
      <p:font typeface="Roboto Thin Italic" pitchFamily="2" charset="0"/>
      <p:italic r:id="rId50"/>
    </p:embeddedFont>
    <p:embeddedFont>
      <p:font typeface="나눔고딕 ExtraBold" panose="020D0904000000000000" pitchFamily="50" charset="-127"/>
      <p:bold r:id="rId51"/>
    </p:embeddedFont>
    <p:embeddedFont>
      <p:font typeface="Segoe UI Light" panose="020B0502040204020203" pitchFamily="34" charset="0"/>
      <p:regular r:id="rId52"/>
      <p:italic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나눔고딕" panose="020D0604000000000000" pitchFamily="50" charset="-127"/>
      <p:regular r:id="rId58"/>
      <p:bold r:id="rId59"/>
    </p:embeddedFont>
    <p:embeddedFont>
      <p:font typeface="삼성긴고딕 Light" panose="020B0600000101010101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1FF"/>
    <a:srgbClr val="0E62FF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74" autoAdjust="0"/>
  </p:normalViewPr>
  <p:slideViewPr>
    <p:cSldViewPr>
      <p:cViewPr varScale="1">
        <p:scale>
          <a:sx n="69" d="100"/>
          <a:sy n="69" d="100"/>
        </p:scale>
        <p:origin x="5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9CB2-D620-474E-AF0E-88D64DB05B2A}" type="datetimeFigureOut">
              <a:rPr lang="ko-KR" altLang="en-US" smtClean="0"/>
              <a:t>2017-06-28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05AC-814E-44B7-A681-66E891D75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308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53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829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928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05AC-814E-44B7-A681-66E891D757F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06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3005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6843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430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37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445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655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489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620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B8F0-DD9F-4F83-A377-721DC65A5E6C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614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7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23528" y="683467"/>
            <a:ext cx="8424936" cy="0"/>
          </a:xfrm>
          <a:prstGeom prst="line">
            <a:avLst/>
          </a:prstGeom>
          <a:ln>
            <a:solidFill>
              <a:srgbClr val="03A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5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23528" y="683467"/>
            <a:ext cx="8424936" cy="0"/>
          </a:xfrm>
          <a:prstGeom prst="line">
            <a:avLst/>
          </a:prstGeom>
          <a:ln>
            <a:solidFill>
              <a:srgbClr val="03A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6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323528" y="683467"/>
            <a:ext cx="8424936" cy="0"/>
          </a:xfrm>
          <a:prstGeom prst="line">
            <a:avLst/>
          </a:prstGeom>
          <a:ln>
            <a:solidFill>
              <a:srgbClr val="03A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6516216" y="4835356"/>
            <a:ext cx="23952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삼성긴고딕 Light" panose="020B0600000101010101" pitchFamily="50" charset="-127"/>
                <a:ea typeface="삼성긴고딕 Light" panose="020B0600000101010101" pitchFamily="50" charset="-127"/>
              </a:rPr>
              <a:t>Copyright ⓒ 2016 SAMSUNG ELECTRONICS. ALL RIGHTS RESERVED</a:t>
            </a:r>
            <a:endParaRPr lang="ko-KR" altLang="en-US" sz="600" dirty="0">
              <a:solidFill>
                <a:schemeClr val="bg1"/>
              </a:solidFill>
              <a:latin typeface="삼성긴고딕 Light" panose="020B0600000101010101" pitchFamily="50" charset="-127"/>
              <a:ea typeface="삼성긴고딕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16216" y="4835356"/>
            <a:ext cx="23952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삼성긴고딕 Light" panose="020B0600000101010101" pitchFamily="50" charset="-127"/>
                <a:ea typeface="삼성긴고딕 Light" panose="020B0600000101010101" pitchFamily="50" charset="-127"/>
              </a:rPr>
              <a:t>Copyright ⓒ 2016 SAMSUNG ELECTRONICS. ALL RIGHTS RESERVED</a:t>
            </a:r>
            <a:endParaRPr lang="ko-KR" altLang="en-US" sz="600" dirty="0">
              <a:solidFill>
                <a:schemeClr val="bg1"/>
              </a:solidFill>
              <a:latin typeface="삼성긴고딕 Light" panose="020B0600000101010101" pitchFamily="50" charset="-127"/>
              <a:ea typeface="삼성긴고딕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2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0" y="1418400"/>
            <a:ext cx="5544000" cy="2016000"/>
          </a:xfrm>
        </p:spPr>
        <p:txBody>
          <a:bodyPr anchor="ctr" anchorCtr="0"/>
          <a:lstStyle>
            <a:lvl1pPr algn="ctr">
              <a:defRPr sz="2400" b="0" i="0">
                <a:latin typeface="Roboto Thin Italic" pitchFamily="2" charset="0"/>
                <a:ea typeface="Roboto Thin Italic" pitchFamily="2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00224" y="3558279"/>
            <a:ext cx="5543775" cy="883546"/>
          </a:xfrm>
        </p:spPr>
        <p:txBody>
          <a:bodyPr/>
          <a:lstStyle>
            <a:lvl1pPr marL="89998" indent="-89998" algn="ctr">
              <a:spcBef>
                <a:spcPts val="0"/>
              </a:spcBef>
              <a:buFont typeface="Roboto Light" pitchFamily="2" charset="0"/>
              <a:buChar char="­"/>
              <a:defRPr sz="1200">
                <a:latin typeface="Roboto Light" pitchFamily="2" charset="0"/>
                <a:ea typeface="Roboto Light" pitchFamily="2" charset="0"/>
              </a:defRPr>
            </a:lvl1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6F40-D063-4070-ADC7-4EEEBCF39611}" type="datetimeFigureOut">
              <a:rPr lang="en-GB" smtClean="0"/>
              <a:pPr/>
              <a:t>28/06/2017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AEA0-22E1-463C-827F-19C1C0F829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276324"/>
            <a:ext cx="454327" cy="37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41146" y="3258465"/>
            <a:ext cx="432000" cy="3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2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577100" y="2032141"/>
            <a:ext cx="8041668" cy="94976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pPr algn="ctr"/>
            <a:r>
              <a:rPr lang="en-US" sz="5999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281821281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891885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0"/>
            </a:lvl2pPr>
            <a:lvl3pPr marL="168006" indent="0">
              <a:buNone/>
              <a:defRPr/>
            </a:lvl3pPr>
            <a:lvl4pPr marL="336012" indent="0">
              <a:buNone/>
              <a:defRPr/>
            </a:lvl4pPr>
            <a:lvl5pPr marL="50401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528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2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9" r:id="rId3"/>
    <p:sldLayoutId id="2147483660" r:id="rId4"/>
    <p:sldLayoutId id="2147483651" r:id="rId5"/>
    <p:sldLayoutId id="2147483661" r:id="rId6"/>
    <p:sldLayoutId id="2147483664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ure-ml-busa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noffmix.com/event/103412/" TargetMode="External"/><Relationship Id="rId2" Type="http://schemas.openxmlformats.org/officeDocument/2006/relationships/hyperlink" Target="https://aka.ms/azure-ml-busan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Experiment/CloudBread-game-user-churn-prediction-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allery.cortanaintelligence.com/Experiment/CloudBread-game-item-suggestion-prediction-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075806"/>
            <a:ext cx="4548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  <a:hlinkClick r:id="rId2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https://aka.ms/azure-ml-busan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세미나 발표 자료 및 예제 코드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repo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실습을 위해 다운로드 또는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clone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3" y="1851670"/>
            <a:ext cx="5796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wifi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en-US" altLang="ko-KR" sz="3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bccei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bccei301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와이파이 접속이 불안할 경우 테더링 이용 바랍니다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00C18-974A-4C92-8CEE-5AD1314FBE26}"/>
              </a:ext>
            </a:extLst>
          </p:cNvPr>
          <p:cNvSpPr txBox="1"/>
          <p:nvPr/>
        </p:nvSpPr>
        <p:spPr>
          <a:xfrm>
            <a:off x="1187623" y="1059582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Azure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84692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OK. </a:t>
            </a: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잠시 방황한거 뿐이야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0844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어느 고수님 말씀 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우리와 단어가 다를 뿐이야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835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1563638"/>
            <a:ext cx="6552728" cy="2016000"/>
          </a:xfrm>
        </p:spPr>
        <p:txBody>
          <a:bodyPr/>
          <a:lstStyle/>
          <a:p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R, SAS, Python?</a:t>
            </a:r>
            <a:b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CNTK, H2O, </a:t>
            </a:r>
            <a:r>
              <a:rPr 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Scikit</a:t>
            </a:r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Caret, </a:t>
            </a:r>
            <a:r>
              <a:rPr 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fastcluster</a:t>
            </a:r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party?</a:t>
            </a:r>
            <a:b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Azure ML, Google ML, Amazon ML?</a:t>
            </a:r>
            <a:br>
              <a:rPr 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GB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27410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009" y="162608"/>
            <a:ext cx="7847020" cy="499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47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머신러닝과 인공지능</a:t>
            </a:r>
            <a:r>
              <a:rPr lang="en-US" altLang="ko-KR" sz="2647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647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인지서비스</a:t>
            </a:r>
            <a:r>
              <a:rPr lang="en-US" altLang="ko-KR" sz="2647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(Cognitive Service)</a:t>
            </a:r>
            <a:endParaRPr lang="ko-KR" altLang="en-US" sz="2647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93" y="843803"/>
            <a:ext cx="5853560" cy="40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2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7" y="0"/>
            <a:ext cx="8244366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4750132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디에스이트레이드 이성희</a:t>
            </a:r>
          </a:p>
        </p:txBody>
      </p:sp>
    </p:spTree>
    <p:extLst>
      <p:ext uri="{BB962C8B-B14F-4D97-AF65-F5344CB8AC3E}">
        <p14:creationId xmlns:p14="http://schemas.microsoft.com/office/powerpoint/2010/main" val="221740164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 &amp; Cloud(?)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02590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ML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태어나 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Cloud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산다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9170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203598"/>
            <a:ext cx="7128792" cy="165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ML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개발자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ML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개발자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059582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어디에 어떻게 활용해야 하나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017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21178" y="-190814"/>
            <a:ext cx="8737124" cy="674286"/>
          </a:xfr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46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79404" y="954914"/>
            <a:ext cx="1041678" cy="1042793"/>
            <a:chOff x="9073554" y="1626527"/>
            <a:chExt cx="1314695" cy="1316102"/>
          </a:xfrm>
        </p:grpSpPr>
        <p:pic>
          <p:nvPicPr>
            <p:cNvPr id="6" name="Picture 48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073556" y="1626527"/>
              <a:ext cx="1314693" cy="1314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9073554" y="2271474"/>
              <a:ext cx="1309442" cy="671155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추천 엔진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51641" y="3177615"/>
            <a:ext cx="1044562" cy="1037625"/>
            <a:chOff x="4847927" y="4443150"/>
            <a:chExt cx="1318335" cy="1309580"/>
          </a:xfrm>
        </p:grpSpPr>
        <p:pic>
          <p:nvPicPr>
            <p:cNvPr id="9" name="Picture 4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47927" y="4443150"/>
              <a:ext cx="1314189" cy="130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4856820" y="5081437"/>
              <a:ext cx="1309442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광고 분석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62129" y="2069342"/>
            <a:ext cx="1042504" cy="1041568"/>
            <a:chOff x="6257888" y="3035861"/>
            <a:chExt cx="1315739" cy="1314556"/>
          </a:xfrm>
        </p:grpSpPr>
        <p:pic>
          <p:nvPicPr>
            <p:cNvPr id="12" name="Picture 30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57888" y="3035861"/>
              <a:ext cx="1309442" cy="130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264185" y="3679261"/>
              <a:ext cx="1309442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비즈니스를 위한 날씨</a:t>
              </a:r>
              <a:r>
                <a:rPr lang="en-US" altLang="ko-KR" sz="899" dirty="0">
                  <a:solidFill>
                    <a:srgbClr val="FFFFFF"/>
                  </a:solidFill>
                  <a:cs typeface="Segoe UI" pitchFamily="34" charset="0"/>
                </a:rPr>
                <a:t>/</a:t>
              </a: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기후 분석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4623" y="954914"/>
            <a:ext cx="1037516" cy="1042793"/>
            <a:chOff x="6257884" y="1626527"/>
            <a:chExt cx="1309443" cy="1316102"/>
          </a:xfrm>
        </p:grpSpPr>
        <p:pic>
          <p:nvPicPr>
            <p:cNvPr id="15" name="Picture 18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57884" y="1626527"/>
              <a:ext cx="1309440" cy="131455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6257885" y="2271474"/>
              <a:ext cx="1309442" cy="671155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소셜 네트워크 분석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1640" y="2069342"/>
            <a:ext cx="1037516" cy="1042793"/>
            <a:chOff x="3434817" y="1626526"/>
            <a:chExt cx="1309442" cy="1316103"/>
          </a:xfrm>
        </p:grpSpPr>
        <p:pic>
          <p:nvPicPr>
            <p:cNvPr id="18" name="Picture 3" descr="C:\Users\v-sacars\Documents\Microsoft\StockPhotography\iStock_000015185461Large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271"/>
            <a:stretch/>
          </p:blipFill>
          <p:spPr bwMode="auto">
            <a:xfrm>
              <a:off x="3434817" y="1626526"/>
              <a:ext cx="1309442" cy="130944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3442718" y="2271473"/>
              <a:ext cx="1299946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en-US" sz="899" dirty="0">
                  <a:solidFill>
                    <a:srgbClr val="FFFFFF"/>
                  </a:solidFill>
                  <a:cs typeface="Segoe UI" pitchFamily="34" charset="0"/>
                </a:rPr>
                <a:t>IT </a:t>
              </a: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인프라 및 웹 어프리케이션 최적화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79603" y="2069341"/>
            <a:ext cx="1041277" cy="1041567"/>
            <a:chOff x="4847927" y="1626527"/>
            <a:chExt cx="1314190" cy="1314555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47927" y="1626527"/>
              <a:ext cx="1314189" cy="1314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 bwMode="auto">
            <a:xfrm>
              <a:off x="4852675" y="2266227"/>
              <a:ext cx="1309442" cy="671155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문서 탐색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0454" y="3177618"/>
            <a:ext cx="1045856" cy="1048244"/>
            <a:chOff x="7655192" y="4434401"/>
            <a:chExt cx="1319970" cy="132298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5192" y="4434401"/>
              <a:ext cx="1317345" cy="131734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7665720" y="5086227"/>
              <a:ext cx="1309442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가격 분석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79791" y="3177615"/>
            <a:ext cx="1040903" cy="1037625"/>
            <a:chOff x="2033233" y="4443150"/>
            <a:chExt cx="1313718" cy="1309580"/>
          </a:xfrm>
        </p:grpSpPr>
        <p:pic>
          <p:nvPicPr>
            <p:cNvPr id="27" name="Picture 34"/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33233" y="4443150"/>
              <a:ext cx="1309442" cy="130958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 bwMode="auto">
            <a:xfrm>
              <a:off x="2037509" y="5081438"/>
              <a:ext cx="1309442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en-US" sz="899" dirty="0">
                  <a:solidFill>
                    <a:srgbClr val="FFFFFF"/>
                  </a:solidFill>
                  <a:cs typeface="Segoe UI" pitchFamily="34" charset="0"/>
                </a:rPr>
                <a:t>Fraud </a:t>
              </a:r>
              <a:br>
                <a:rPr lang="en-US" sz="899" dirty="0">
                  <a:solidFill>
                    <a:srgbClr val="FFFFFF"/>
                  </a:solidFill>
                  <a:cs typeface="Segoe UI" pitchFamily="34" charset="0"/>
                </a:rPr>
              </a:br>
              <a:r>
                <a:rPr lang="en-US" sz="899" dirty="0">
                  <a:solidFill>
                    <a:srgbClr val="FFFFFF"/>
                  </a:solidFill>
                  <a:cs typeface="Segoe UI" pitchFamily="34" charset="0"/>
                </a:rPr>
                <a:t>detection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51640" y="954915"/>
            <a:ext cx="1040904" cy="1041567"/>
            <a:chOff x="2033234" y="3035862"/>
            <a:chExt cx="1313719" cy="1314555"/>
          </a:xfrm>
        </p:grpSpPr>
        <p:pic>
          <p:nvPicPr>
            <p:cNvPr id="30" name="Picture 16"/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33234" y="3035862"/>
              <a:ext cx="1309444" cy="1314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 bwMode="auto">
            <a:xfrm>
              <a:off x="2037511" y="3679261"/>
              <a:ext cx="1309442" cy="671155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이탈 예측 분석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5689" y="2069343"/>
            <a:ext cx="1042445" cy="1037624"/>
            <a:chOff x="6257884" y="4443151"/>
            <a:chExt cx="1315662" cy="1309579"/>
          </a:xfrm>
        </p:grpSpPr>
        <p:pic>
          <p:nvPicPr>
            <p:cNvPr id="33" name="Picture 44"/>
            <p:cNvPicPr>
              <a:picLocks noChangeAspect="1" noChangeArrowheads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57884" y="4443151"/>
              <a:ext cx="1309440" cy="130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 bwMode="auto">
            <a:xfrm>
              <a:off x="6264104" y="5081574"/>
              <a:ext cx="1309442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장비 모니터링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85023" y="954915"/>
            <a:ext cx="1043777" cy="1043777"/>
            <a:chOff x="3415767" y="3035860"/>
            <a:chExt cx="1317345" cy="131734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15767" y="3035860"/>
              <a:ext cx="1317345" cy="131734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auto">
            <a:xfrm>
              <a:off x="3426810" y="3681079"/>
              <a:ext cx="1299946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지역 기반 추적과 서비스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85023" y="3177617"/>
            <a:ext cx="1043777" cy="1050317"/>
            <a:chOff x="9065651" y="3038545"/>
            <a:chExt cx="1317345" cy="132559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65651" y="3038545"/>
              <a:ext cx="1317345" cy="1317345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 bwMode="auto">
            <a:xfrm>
              <a:off x="9083049" y="3692987"/>
              <a:ext cx="1299946" cy="671156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00">
                    <a:alpha val="60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09" tIns="68511" rIns="68509" bIns="68511" numCol="1" rtlCol="0" anchor="b" anchorCtr="0" compatLnSpc="1">
              <a:prstTxWarp prst="textNoShape">
                <a:avLst/>
              </a:prstTxWarp>
            </a:bodyPr>
            <a:lstStyle/>
            <a:p>
              <a:pPr defTabSz="684050">
                <a:spcAft>
                  <a:spcPts val="450"/>
                </a:spcAft>
              </a:pPr>
              <a:r>
                <a:rPr lang="ko-KR" altLang="en-US" sz="899" dirty="0">
                  <a:solidFill>
                    <a:srgbClr val="FFFFFF"/>
                  </a:solidFill>
                  <a:cs typeface="Segoe UI" pitchFamily="34" charset="0"/>
                </a:rPr>
                <a:t>개인화된 상품 예측 제공</a:t>
              </a:r>
              <a:endParaRPr lang="en-US" sz="899" dirty="0">
                <a:solidFill>
                  <a:srgbClr val="FFFFFF"/>
                </a:solidFill>
                <a:cs typeface="Segoe UI" pitchFamily="34" charset="0"/>
              </a:endParaRPr>
            </a:p>
          </p:txBody>
        </p:sp>
      </p:grpSp>
      <p:sp>
        <p:nvSpPr>
          <p:cNvPr id="41" name="Title 2"/>
          <p:cNvSpPr txBox="1">
            <a:spLocks/>
          </p:cNvSpPr>
          <p:nvPr/>
        </p:nvSpPr>
        <p:spPr bwMode="ltGray">
          <a:xfrm>
            <a:off x="301443" y="982598"/>
            <a:ext cx="3788308" cy="3193061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1D4380">
              <a:alpha val="92000"/>
            </a:srgbClr>
          </a:solidFill>
          <a:ln>
            <a:noFill/>
          </a:ln>
          <a:extLst/>
        </p:spPr>
        <p:txBody>
          <a:bodyPr vert="horz" wrap="square" lIns="201585" tIns="671953" rIns="335976" bIns="671953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>
              <a:spcBef>
                <a:spcPts val="881"/>
              </a:spcBef>
            </a:pPr>
            <a:r>
              <a:rPr lang="ko-KR" altLang="en-US" sz="2400" kern="0" spc="0" dirty="0">
                <a:solidFill>
                  <a:srgbClr val="FFFFFF"/>
                </a:solidFill>
                <a:ea typeface="Segoe UI" panose="020B0502040204020203" pitchFamily="34" charset="0"/>
                <a:cs typeface="Segoe UI Light" panose="020B0502040204020203" pitchFamily="34" charset="0"/>
              </a:rPr>
              <a:t>예측 분석을 이용한 기술은 향후 모든 산업에 필요 충분 조건</a:t>
            </a:r>
            <a:endParaRPr lang="en-IN" sz="2400" kern="0" spc="0" dirty="0">
              <a:solidFill>
                <a:srgbClr val="FFFFFF"/>
              </a:solidFill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075806"/>
            <a:ext cx="522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리커시브소프트 주민규 대표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Microsoft MVP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3" y="1851670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Learning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세미나 소개</a:t>
            </a:r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32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" y="-22622"/>
            <a:ext cx="9054124" cy="5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학습모델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예측모델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47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바보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에게 공부할 기회를</a:t>
            </a: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학습모델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4348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바보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에게 배운거 물어볼까</a:t>
            </a: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예측모델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12836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635646"/>
            <a:ext cx="71287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구축 데모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73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915566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Munging(Wrangling)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ETL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 by task &amp; Record oriented task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 개발자들은</a:t>
            </a:r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!?</a:t>
            </a:r>
            <a:endParaRPr lang="en-GB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90709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555526"/>
            <a:ext cx="75608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- </a:t>
            </a:r>
            <a:r>
              <a:rPr lang="en-US" altLang="ko-KR" sz="3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Pandas</a:t>
            </a: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 - array, </a:t>
            </a:r>
            <a:r>
              <a:rPr lang="en-US" altLang="ko-KR" sz="3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Datafarme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완소 </a:t>
            </a:r>
            <a:r>
              <a:rPr lang="en-US" altLang="ko-KR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+ ETL </a:t>
            </a:r>
            <a:r>
              <a:rPr lang="ko-KR" altLang="en-US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도구들</a:t>
            </a:r>
            <a:r>
              <a:rPr lang="en-US" altLang="ko-KR" sz="4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sz="2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 학습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283890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(Unsupervised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6376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427734"/>
            <a:ext cx="4565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 시작부터 예측모델 배포까지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https://aka.ms/azure-ml-busan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http://onoffmix.com/event/103412/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3" y="1203598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Azure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578806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142" y="1352456"/>
            <a:ext cx="738561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97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머신러닝을 다루는 패턴</a:t>
            </a:r>
            <a:endParaRPr lang="en-US" altLang="ko-KR" sz="397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97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IRIS Data </a:t>
            </a:r>
          </a:p>
          <a:p>
            <a:pPr algn="ctr">
              <a:lnSpc>
                <a:spcPct val="150000"/>
              </a:lnSpc>
            </a:pPr>
            <a:r>
              <a:rPr lang="en-US" altLang="ko-KR" sz="1765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65" dirty="0">
                <a:latin typeface="나눔고딕" panose="020D0604000000000000" pitchFamily="50" charset="-127"/>
                <a:ea typeface="나눔고딕" panose="020D0604000000000000" pitchFamily="50" charset="-127"/>
              </a:rPr>
              <a:t>뵨사마와 무관한 통계업계의 </a:t>
            </a:r>
            <a:r>
              <a:rPr lang="en-US" altLang="ko-KR" sz="1765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6354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6008" y="365536"/>
            <a:ext cx="8481851" cy="457732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399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0005" y="4718492"/>
            <a:ext cx="8481851" cy="1571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4" y="195824"/>
            <a:ext cx="7436223" cy="4031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8" y="2549829"/>
            <a:ext cx="4213465" cy="2202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133" y="4274318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디에스이트레이드 이성희</a:t>
            </a:r>
          </a:p>
        </p:txBody>
      </p:sp>
    </p:spTree>
    <p:extLst>
      <p:ext uri="{BB962C8B-B14F-4D97-AF65-F5344CB8AC3E}">
        <p14:creationId xmlns:p14="http://schemas.microsoft.com/office/powerpoint/2010/main" val="13219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4" y="365"/>
            <a:ext cx="7898132" cy="51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0923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5" y="0"/>
            <a:ext cx="8839535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4897279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디에스이트레이드 이성희</a:t>
            </a:r>
          </a:p>
        </p:txBody>
      </p:sp>
    </p:spTree>
    <p:extLst>
      <p:ext uri="{BB962C8B-B14F-4D97-AF65-F5344CB8AC3E}">
        <p14:creationId xmlns:p14="http://schemas.microsoft.com/office/powerpoint/2010/main" val="210495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0"/>
            <a:ext cx="81363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6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분석 알고리즘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454546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983"/>
            <a:ext cx="7857746" cy="5000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4288" y="4897279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디에스이트레이드 이성희</a:t>
            </a:r>
          </a:p>
        </p:txBody>
      </p:sp>
    </p:spTree>
    <p:extLst>
      <p:ext uri="{BB962C8B-B14F-4D97-AF65-F5344CB8AC3E}">
        <p14:creationId xmlns:p14="http://schemas.microsoft.com/office/powerpoint/2010/main" val="3924862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8450688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77" y="4866769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디에스이트레이드 이성희</a:t>
            </a:r>
          </a:p>
        </p:txBody>
      </p:sp>
    </p:spTree>
    <p:extLst>
      <p:ext uri="{BB962C8B-B14F-4D97-AF65-F5344CB8AC3E}">
        <p14:creationId xmlns:p14="http://schemas.microsoft.com/office/powerpoint/2010/main" val="139746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 시나리오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503088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게임을 이탈 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안할지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}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위한 아이템 추천</a:t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{ i1 | i2 | i3 …}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en-GB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071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020" y="1180066"/>
            <a:ext cx="50040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개발자와 머신러닝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어디에 어떻게 사용해야 하나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 데모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학습모델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예측모델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 학습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비지도 학습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알고리즘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예측모델 생성 데모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 모델을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노출 및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등에서 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1454" y="1190238"/>
            <a:ext cx="4347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3A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819" y="267494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Azure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191419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100" y="671428"/>
            <a:ext cx="8041668" cy="949769"/>
          </a:xfrm>
        </p:spPr>
        <p:txBody>
          <a:bodyPr/>
          <a:lstStyle/>
          <a:p>
            <a:r>
              <a:rPr lang="en-US" altLang="ko-KR" sz="49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</a:t>
            </a:r>
            <a:br>
              <a:rPr lang="en-US" altLang="ko-KR" sz="495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495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5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Game user churn prediction</a:t>
            </a:r>
            <a:br>
              <a:rPr lang="en-US" altLang="ko-KR" sz="4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45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In-Game item suggestion</a:t>
            </a:r>
            <a:endParaRPr lang="en-US" sz="49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100" y="3539098"/>
            <a:ext cx="8041668" cy="94976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0870058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예측모델 생성 데모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687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노출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61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등에서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1531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843558"/>
            <a:ext cx="7128792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Restful Front-End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 Learning API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대량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Batch 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6744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240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851670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머신러닝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75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뭐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뭔데 그게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1319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34"/>
            <a:ext cx="9144000" cy="37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851072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여긴 어디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 누구</a:t>
            </a:r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GB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641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381</Words>
  <Application>Microsoft Office PowerPoint</Application>
  <PresentationFormat>On-screen Show (16:9)</PresentationFormat>
  <Paragraphs>108</Paragraphs>
  <Slides>45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Roboto Light</vt:lpstr>
      <vt:lpstr>맑은 고딕</vt:lpstr>
      <vt:lpstr>Roboto Thin Italic</vt:lpstr>
      <vt:lpstr>Arial</vt:lpstr>
      <vt:lpstr>나눔고딕 ExtraBold</vt:lpstr>
      <vt:lpstr>Segoe UI Light</vt:lpstr>
      <vt:lpstr>Segoe UI</vt:lpstr>
      <vt:lpstr>나눔고딕</vt:lpstr>
      <vt:lpstr>삼성긴고딕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뭐… 뭔데 그게?</vt:lpstr>
      <vt:lpstr>PowerPoint Presentation</vt:lpstr>
      <vt:lpstr>PowerPoint Presentation</vt:lpstr>
      <vt:lpstr>여긴 어디? 난 누구?</vt:lpstr>
      <vt:lpstr>OK.  잠시 방황한거 뿐이야.</vt:lpstr>
      <vt:lpstr>어느 고수님 말씀 :   단지, 우리와 단어가 다를 뿐이야</vt:lpstr>
      <vt:lpstr>R, SAS, Python? Tensorflow, CNTK, H2O, keras? Scikit, Caret, fastcluster, party? Azure ML, Google ML, Amazon ML? </vt:lpstr>
      <vt:lpstr>PowerPoint Presentation</vt:lpstr>
      <vt:lpstr>PowerPoint Presentation</vt:lpstr>
      <vt:lpstr>Machine Learning &amp; Cloud(?)</vt:lpstr>
      <vt:lpstr>ML로 태어나 Cloud에서 산다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바보(머신)에게 공부할 기회를 = 학습모델</vt:lpstr>
      <vt:lpstr>바보(머신)에게 배운거 물어볼까 = 예측모델</vt:lpstr>
      <vt:lpstr>PowerPoint Presentation</vt:lpstr>
      <vt:lpstr>PowerPoint Presentation</vt:lpstr>
      <vt:lpstr>우리 개발자들은!?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산업 시나리오</vt:lpstr>
      <vt:lpstr>게임 User가 게임을 이탈  {할지 | 안할지} : 예측  게임 User를 위한 아이템 추천 { i1 | i2 | i3 …} : 예측</vt:lpstr>
      <vt:lpstr>Machine Learning  Game user churn prediction In-Game item suggestion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Dae Woo Kim</cp:lastModifiedBy>
  <cp:revision>49</cp:revision>
  <dcterms:created xsi:type="dcterms:W3CDTF">2016-07-29T05:52:02Z</dcterms:created>
  <dcterms:modified xsi:type="dcterms:W3CDTF">2017-06-29T07:39:12Z</dcterms:modified>
</cp:coreProperties>
</file>