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Permanent Marker"/>
      <p:regular r:id="rId19"/>
    </p:embeddedFont>
    <p:embeddedFont>
      <p:font typeface="Ultra"/>
      <p:regular r:id="rId20"/>
    </p:embeddedFont>
    <p:embeddedFont>
      <p:font typeface="Mitr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gie Bane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ltra-regular.fntdata"/><Relationship Id="rId22" Type="http://schemas.openxmlformats.org/officeDocument/2006/relationships/font" Target="fonts/Mitr-bold.fntdata"/><Relationship Id="rId21" Type="http://schemas.openxmlformats.org/officeDocument/2006/relationships/font" Target="fonts/Mitr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PermanentMarker-regular.fntdata"/><Relationship Id="rId18" Type="http://schemas.openxmlformats.org/officeDocument/2006/relationships/font" Target="fonts/Economica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8T17:55:33.404">
    <p:pos x="1833" y="835"/>
    <p:text>unavailable	609
shipped	1107
canceled	625
invoiced	314
processing	301
approved	2
created	5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cd86ed742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cd86ed7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d86ed742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d86ed7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d86ed742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d86ed74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*The </a:t>
            </a:r>
            <a:r>
              <a:rPr lang="de"/>
              <a:t>percentage</a:t>
            </a:r>
            <a:r>
              <a:rPr lang="de"/>
              <a:t> is based on the Delivered ones	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d967c2888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d967c28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*The percentage is based on the Delivered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1f3007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1f3007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1f30075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e1f30075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107875" y="126175"/>
            <a:ext cx="5487900" cy="21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4150" l="0" r="0" t="0"/>
          <a:stretch/>
        </p:blipFill>
        <p:spPr>
          <a:xfrm>
            <a:off x="-58325" y="264500"/>
            <a:ext cx="4193851" cy="4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4294967295" type="ctrTitle"/>
          </p:nvPr>
        </p:nvSpPr>
        <p:spPr>
          <a:xfrm>
            <a:off x="3976575" y="788003"/>
            <a:ext cx="5213400" cy="17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00"/>
                </a:solidFill>
                <a:highlight>
                  <a:srgbClr val="1C4587"/>
                </a:highlight>
                <a:latin typeface="Ultra"/>
                <a:ea typeface="Ultra"/>
                <a:cs typeface="Ultra"/>
                <a:sym typeface="Ultra"/>
              </a:rPr>
              <a:t>‎ ELDORADO‎ ‎ </a:t>
            </a:r>
            <a:r>
              <a:rPr lang="de">
                <a:latin typeface="Ultra"/>
                <a:ea typeface="Ultra"/>
                <a:cs typeface="Ultra"/>
                <a:sym typeface="Ultra"/>
              </a:rPr>
              <a:t> </a:t>
            </a:r>
            <a:br>
              <a:rPr lang="de">
                <a:latin typeface="Ultra"/>
                <a:ea typeface="Ultra"/>
                <a:cs typeface="Ultra"/>
                <a:sym typeface="Ultra"/>
              </a:rPr>
            </a:br>
            <a:r>
              <a:rPr lang="de">
                <a:solidFill>
                  <a:srgbClr val="FFFF00"/>
                </a:solidFill>
                <a:highlight>
                  <a:srgbClr val="FFFF00"/>
                </a:highlight>
                <a:latin typeface="Ultra"/>
                <a:ea typeface="Ultra"/>
                <a:cs typeface="Ultra"/>
                <a:sym typeface="Ultra"/>
              </a:rPr>
              <a:t>‎ ‎ </a:t>
            </a:r>
            <a:r>
              <a:rPr lang="de">
                <a:solidFill>
                  <a:schemeClr val="accent3"/>
                </a:solidFill>
                <a:highlight>
                  <a:srgbClr val="FFFF00"/>
                </a:highlight>
                <a:latin typeface="Ultra"/>
                <a:ea typeface="Ultra"/>
                <a:cs typeface="Ultra"/>
                <a:sym typeface="Ultra"/>
              </a:rPr>
              <a:t>do Brasil!?</a:t>
            </a:r>
            <a:r>
              <a:rPr lang="de">
                <a:solidFill>
                  <a:srgbClr val="FFFF00"/>
                </a:solidFill>
                <a:highlight>
                  <a:srgbClr val="FFFF00"/>
                </a:highlight>
                <a:latin typeface="Ultra"/>
                <a:ea typeface="Ultra"/>
                <a:cs typeface="Ultra"/>
                <a:sym typeface="Ultra"/>
              </a:rPr>
              <a:t>‎ ‎ ‎ </a:t>
            </a:r>
            <a:endParaRPr>
              <a:solidFill>
                <a:schemeClr val="accent3"/>
              </a:solidFill>
              <a:highlight>
                <a:srgbClr val="FFFF00"/>
              </a:highlight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3681350" y="2532750"/>
            <a:ext cx="53811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A BRIEF LOOK ON WHY A </a:t>
            </a:r>
            <a:b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PARTNERSHIP WITH</a:t>
            </a:r>
            <a:r>
              <a:rPr b="1" lang="de" sz="33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33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MAGIST</a:t>
            </a: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IS </a:t>
            </a:r>
            <a:r>
              <a:rPr b="1" lang="de" sz="3300" u="sng">
                <a:latin typeface="Mitr"/>
                <a:ea typeface="Mitr"/>
                <a:cs typeface="Mitr"/>
                <a:sym typeface="Mitr"/>
              </a:rPr>
              <a:t>RISKY</a:t>
            </a: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, DUE TO </a:t>
            </a:r>
            <a:r>
              <a:rPr b="1" lang="de" sz="33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DELIVERY TIME</a:t>
            </a: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33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3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1868" l="24775" r="23391" t="11408"/>
          <a:stretch/>
        </p:blipFill>
        <p:spPr>
          <a:xfrm flipH="1">
            <a:off x="2734800" y="652200"/>
            <a:ext cx="3742750" cy="37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6223900" y="194248"/>
            <a:ext cx="2813100" cy="1228200"/>
          </a:xfrm>
          <a:prstGeom prst="rect">
            <a:avLst/>
          </a:prstGeom>
          <a:effectLst>
            <a:outerShdw rotWithShape="0" algn="bl" dir="234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only</a:t>
            </a:r>
            <a:br>
              <a:rPr b="1" lang="de" sz="3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</a:br>
            <a:endParaRPr b="1" sz="6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18.8</a:t>
            </a: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TECHPRODUCTS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0" y="4"/>
            <a:ext cx="42231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THE NUMBERS TELL!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0" y="1333105"/>
            <a:ext cx="2813100" cy="1228200"/>
          </a:xfrm>
          <a:prstGeom prst="rect">
            <a:avLst/>
          </a:prstGeom>
          <a:effectLst>
            <a:outerShdw rotWithShape="0" algn="bl" dir="234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only</a:t>
            </a:r>
            <a:endParaRPr b="1" sz="30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5</a:t>
            </a:r>
            <a:r>
              <a:rPr b="1" lang="de" sz="2400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COST MORE THAN </a:t>
            </a:r>
            <a:b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</a:br>
            <a:b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300 EURO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6368525" y="2914722"/>
            <a:ext cx="2813100" cy="1228200"/>
          </a:xfrm>
          <a:prstGeom prst="rect">
            <a:avLst/>
          </a:prstGeom>
          <a:effectLst>
            <a:outerShdw rotWithShape="0" algn="bl" dir="234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only</a:t>
            </a:r>
            <a:br>
              <a:rPr b="1" lang="de" sz="36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</a:br>
            <a:endParaRPr b="1" sz="3600">
              <a:solidFill>
                <a:srgbClr val="FF00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9.5</a:t>
            </a:r>
            <a:r>
              <a:rPr b="1" lang="de" sz="24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rgbClr val="FF00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DELIVERY ON TIME</a:t>
            </a:r>
            <a:endParaRPr b="1">
              <a:solidFill>
                <a:srgbClr val="FF00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97" y="118750"/>
            <a:ext cx="6017951" cy="50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51147" l="26336" r="20253" t="22997"/>
          <a:stretch/>
        </p:blipFill>
        <p:spPr>
          <a:xfrm>
            <a:off x="4623827" y="3283357"/>
            <a:ext cx="4223098" cy="13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4294967295" type="subTitle"/>
          </p:nvPr>
        </p:nvSpPr>
        <p:spPr>
          <a:xfrm>
            <a:off x="6330900" y="-2"/>
            <a:ext cx="2813100" cy="1228200"/>
          </a:xfrm>
          <a:prstGeom prst="rect">
            <a:avLst/>
          </a:prstGeom>
          <a:effectLst>
            <a:outerShdw rotWithShape="0" algn="bl" dir="2340000" dist="47625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6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SPAIN</a:t>
            </a: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48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3" name="Google Shape;83;p15"/>
          <p:cNvSpPr txBox="1"/>
          <p:nvPr>
            <p:ph idx="4294967295" type="subTitle"/>
          </p:nvPr>
        </p:nvSpPr>
        <p:spPr>
          <a:xfrm>
            <a:off x="22600" y="-2"/>
            <a:ext cx="2813100" cy="1228200"/>
          </a:xfrm>
          <a:prstGeom prst="rect">
            <a:avLst/>
          </a:prstGeom>
          <a:effectLst>
            <a:outerShdw rotWithShape="0" algn="bl" dir="2340000" dist="47625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60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BRASIL</a:t>
            </a:r>
            <a:r>
              <a:rPr b="1" lang="de" sz="6000">
                <a:solidFill>
                  <a:srgbClr val="38761D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6000">
              <a:solidFill>
                <a:srgbClr val="38761D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4" name="Google Shape;84;p15"/>
          <p:cNvSpPr txBox="1"/>
          <p:nvPr>
            <p:ph idx="4294967295" type="subTitle"/>
          </p:nvPr>
        </p:nvSpPr>
        <p:spPr>
          <a:xfrm>
            <a:off x="2367650" y="510541"/>
            <a:ext cx="42231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A MARKET </a:t>
            </a:r>
            <a:b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FOR HIGHCLASS TECH-PROCUCTS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25041" l="26420" r="20171" t="23359"/>
          <a:stretch/>
        </p:blipFill>
        <p:spPr>
          <a:xfrm>
            <a:off x="300191" y="2164123"/>
            <a:ext cx="4223098" cy="26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-493425" y="950524"/>
            <a:ext cx="3570000" cy="18372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population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211</a:t>
            </a:r>
            <a:r>
              <a:rPr b="1" lang="de" sz="14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mio</a:t>
            </a:r>
            <a:endParaRPr b="1" sz="1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average income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625</a:t>
            </a:r>
            <a:b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EUR/month</a:t>
            </a: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48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</a:b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23</a:t>
            </a: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49</a:t>
            </a: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mio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customers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5983575" y="889147"/>
            <a:ext cx="3570000" cy="18372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population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47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mio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average income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2.520</a:t>
            </a:r>
            <a:b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EUR/month</a:t>
            </a: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48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48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23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mio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  customers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54914" l="14284" r="57768" t="29796"/>
          <a:stretch/>
        </p:blipFill>
        <p:spPr>
          <a:xfrm>
            <a:off x="0" y="3459025"/>
            <a:ext cx="5499250" cy="134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76787" l="14022" r="58722" t="12161"/>
          <a:stretch/>
        </p:blipFill>
        <p:spPr>
          <a:xfrm>
            <a:off x="0" y="1553400"/>
            <a:ext cx="5362877" cy="1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1206825" y="0"/>
            <a:ext cx="53289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BRASIL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IS 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A </a:t>
            </a:r>
            <a:r>
              <a:rPr b="1" lang="de" sz="3600">
                <a:solidFill>
                  <a:srgbClr val="980000"/>
                </a:solidFill>
                <a:latin typeface="Mitr"/>
                <a:ea typeface="Mitr"/>
                <a:cs typeface="Mitr"/>
                <a:sym typeface="Mitr"/>
              </a:rPr>
              <a:t>FUTURE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MARKET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COMPARED TO </a:t>
            </a:r>
            <a:r>
              <a:rPr b="1" lang="de" sz="36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SPAIN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96" name="Google Shape;96;p16"/>
          <p:cNvSpPr txBox="1"/>
          <p:nvPr>
            <p:ph idx="4294967295" type="subTitle"/>
          </p:nvPr>
        </p:nvSpPr>
        <p:spPr>
          <a:xfrm>
            <a:off x="5428814" y="1477200"/>
            <a:ext cx="3855000" cy="8238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population     income      </a:t>
            </a:r>
            <a:endParaRPr b="1" sz="2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+</a:t>
            </a:r>
            <a:r>
              <a:rPr b="1" lang="de" sz="60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1.6</a:t>
            </a:r>
            <a:r>
              <a:rPr b="1" lang="de" sz="36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%  +</a:t>
            </a:r>
            <a:r>
              <a:rPr b="1" lang="de" sz="60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46</a:t>
            </a:r>
            <a:r>
              <a:rPr b="1" lang="de" sz="24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325" y="2606525"/>
            <a:ext cx="3736576" cy="88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672684" y="2766375"/>
            <a:ext cx="2556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2018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5906469" y="2651883"/>
            <a:ext cx="2556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980000"/>
                </a:solidFill>
                <a:latin typeface="Mitr"/>
                <a:ea typeface="Mitr"/>
                <a:cs typeface="Mitr"/>
                <a:sym typeface="Mitr"/>
              </a:rPr>
              <a:t>2035</a:t>
            </a:r>
            <a:endParaRPr b="1" sz="4800">
              <a:solidFill>
                <a:srgbClr val="9800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00" name="Google Shape;100;p16"/>
          <p:cNvSpPr txBox="1"/>
          <p:nvPr>
            <p:ph idx="4294967295" type="subTitle"/>
          </p:nvPr>
        </p:nvSpPr>
        <p:spPr>
          <a:xfrm>
            <a:off x="5362880" y="3573775"/>
            <a:ext cx="4895700" cy="8238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population     income</a:t>
            </a:r>
            <a:endParaRPr b="1" sz="14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+</a:t>
            </a:r>
            <a:r>
              <a:rPr b="1" lang="de" sz="6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0.5</a:t>
            </a:r>
            <a:r>
              <a:rPr b="1" lang="de" sz="36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  +</a:t>
            </a:r>
            <a:r>
              <a:rPr b="1" lang="de" sz="6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19</a:t>
            </a: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36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01" name="Google Shape;101;p16"/>
          <p:cNvCxnSpPr>
            <a:endCxn id="102" idx="0"/>
          </p:cNvCxnSpPr>
          <p:nvPr/>
        </p:nvCxnSpPr>
        <p:spPr>
          <a:xfrm flipH="1">
            <a:off x="2604393" y="1707125"/>
            <a:ext cx="2100" cy="31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>
            <p:ph idx="4294967295" type="subTitle"/>
          </p:nvPr>
        </p:nvSpPr>
        <p:spPr>
          <a:xfrm rot="-254330">
            <a:off x="1655148" y="4778719"/>
            <a:ext cx="1039042" cy="2947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000">
                <a:solidFill>
                  <a:srgbClr val="43434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we are here</a:t>
            </a:r>
            <a:r>
              <a:rPr lang="de" sz="1000">
                <a:solidFill>
                  <a:srgbClr val="43434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endParaRPr sz="1000">
              <a:solidFill>
                <a:srgbClr val="43434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563593" y="4808525"/>
            <a:ext cx="816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64500" y="275275"/>
            <a:ext cx="58464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55">
                <a:latin typeface="Mitr"/>
                <a:ea typeface="Mitr"/>
                <a:cs typeface="Mitr"/>
                <a:sym typeface="Mitr"/>
              </a:rPr>
              <a:t>ARE ORDERS DELIVERED ON TIME?</a:t>
            </a:r>
            <a:endParaRPr b="1" sz="2855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740026" y="140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1 week delayed:  </a:t>
            </a: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20584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21.3%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9325" y="1068572"/>
            <a:ext cx="2457900" cy="20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-209075" y="1484375"/>
            <a:ext cx="29547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Total Orders</a:t>
            </a:r>
            <a:endParaRPr b="1" sz="24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99441</a:t>
            </a:r>
            <a:endParaRPr b="1" sz="24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910775" y="1326274"/>
            <a:ext cx="1723500" cy="150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Delivered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96478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14" name="Google Shape;114;p17"/>
          <p:cNvCxnSpPr>
            <a:endCxn id="113" idx="2"/>
          </p:cNvCxnSpPr>
          <p:nvPr/>
        </p:nvCxnSpPr>
        <p:spPr>
          <a:xfrm flipH="1" rot="10800000">
            <a:off x="2492875" y="2079574"/>
            <a:ext cx="4179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215475" y="20684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791575" y="1503275"/>
            <a:ext cx="2040600" cy="172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2 weeks delayed: 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36927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38.3%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740025" y="3350350"/>
            <a:ext cx="1871700" cy="172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More than 2 weeks delayed:  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32748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33.9%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18" name="Google Shape;118;p17"/>
          <p:cNvCxnSpPr>
            <a:endCxn id="110" idx="2"/>
          </p:cNvCxnSpPr>
          <p:nvPr/>
        </p:nvCxnSpPr>
        <p:spPr>
          <a:xfrm flipH="1" rot="10800000">
            <a:off x="4557226" y="679043"/>
            <a:ext cx="2182800" cy="10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endCxn id="116" idx="2"/>
          </p:cNvCxnSpPr>
          <p:nvPr/>
        </p:nvCxnSpPr>
        <p:spPr>
          <a:xfrm>
            <a:off x="4577275" y="2095625"/>
            <a:ext cx="2214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299699" y="2616663"/>
            <a:ext cx="2491800" cy="131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4215475" y="3927475"/>
            <a:ext cx="975000" cy="956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On time: 9182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9.5%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22" name="Google Shape;122;p17"/>
          <p:cNvCxnSpPr>
            <a:endCxn id="121" idx="0"/>
          </p:cNvCxnSpPr>
          <p:nvPr/>
        </p:nvCxnSpPr>
        <p:spPr>
          <a:xfrm>
            <a:off x="4345075" y="2787175"/>
            <a:ext cx="357900" cy="11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306725" y="3444725"/>
            <a:ext cx="28392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The numbers talk by 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themselves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, the orders delivered on time are quite few, comparing 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the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 total</a:t>
            </a:r>
            <a:endParaRPr b="1" sz="18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445925" y="4828925"/>
            <a:ext cx="176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Source: Magist DB</a:t>
            </a:r>
            <a:endParaRPr sz="9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64500" y="133700"/>
            <a:ext cx="79698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55"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55">
                <a:latin typeface="Mitr"/>
                <a:ea typeface="Mitr"/>
                <a:cs typeface="Mitr"/>
                <a:sym typeface="Mitr"/>
              </a:rPr>
              <a:t>IS THERE ANY PATTERN FOR DELAYED ORDERS? For example, big products being delayed more often?</a:t>
            </a:r>
            <a:endParaRPr b="1" sz="2855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64500" y="2018738"/>
            <a:ext cx="2012400" cy="19383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7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Average product weight for delayed orders</a:t>
            </a:r>
            <a:endParaRPr b="1" sz="17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215475" y="20684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030" y="1195375"/>
            <a:ext cx="5797896" cy="3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75" y="4050325"/>
            <a:ext cx="2012400" cy="9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445925" y="4828925"/>
            <a:ext cx="176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Source: Magist DB</a:t>
            </a:r>
            <a:endParaRPr sz="9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59525"/>
            <a:ext cx="85206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Mitr"/>
                <a:ea typeface="Mitr"/>
                <a:cs typeface="Mitr"/>
                <a:sym typeface="Mitr"/>
              </a:rPr>
              <a:t>The average time between order and delivery?</a:t>
            </a:r>
            <a:endParaRPr b="1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33089" y="1874550"/>
            <a:ext cx="7677821" cy="13164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12.5035 day</a:t>
            </a: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Mitr"/>
                <a:ea typeface="Mitr"/>
                <a:cs typeface="Mitr"/>
                <a:sym typeface="Mitr"/>
              </a:rPr>
              <a:t>Decision and Suggestions</a:t>
            </a:r>
            <a:endParaRPr b="1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74150" y="1398225"/>
            <a:ext cx="81582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Reduce the internal order processing time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Add provisions for remote areas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Significantly improve the on-time delivery rate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Cooperate with local sellers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Self pick-up service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