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7" r:id="rId3"/>
    <p:sldId id="265" r:id="rId4"/>
    <p:sldId id="260" r:id="rId5"/>
    <p:sldId id="262" r:id="rId6"/>
    <p:sldId id="258" r:id="rId7"/>
    <p:sldId id="266" r:id="rId8"/>
    <p:sldId id="267" r:id="rId9"/>
    <p:sldId id="261" r:id="rId10"/>
    <p:sldId id="268" r:id="rId11"/>
    <p:sldId id="270" r:id="rId12"/>
    <p:sldId id="269" r:id="rId13"/>
    <p:sldId id="271" r:id="rId14"/>
    <p:sldId id="272" r:id="rId15"/>
    <p:sldId id="273" r:id="rId16"/>
    <p:sldId id="264" r:id="rId17"/>
    <p:sldId id="275" r:id="rId18"/>
    <p:sldId id="276" r:id="rId19"/>
    <p:sldId id="277" r:id="rId20"/>
    <p:sldId id="278" r:id="rId21"/>
    <p:sldId id="279" r:id="rId22"/>
    <p:sldId id="281" r:id="rId23"/>
    <p:sldId id="280" r:id="rId24"/>
    <p:sldId id="282" r:id="rId25"/>
    <p:sldId id="283" r:id="rId26"/>
    <p:sldId id="284" r:id="rId27"/>
    <p:sldId id="285" r:id="rId28"/>
    <p:sldId id="286" r:id="rId29"/>
    <p:sldId id="287" r:id="rId30"/>
    <p:sldId id="288" r:id="rId31"/>
    <p:sldId id="289" r:id="rId32"/>
    <p:sldId id="290" r:id="rId33"/>
    <p:sldId id="259" r:id="rId34"/>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D95"/>
    <a:srgbClr val="3F3F3F"/>
    <a:srgbClr val="274FB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60"/>
  </p:normalViewPr>
  <p:slideViewPr>
    <p:cSldViewPr snapToGrid="0" snapToObjects="1">
      <p:cViewPr varScale="1">
        <p:scale>
          <a:sx n="56" d="100"/>
          <a:sy n="56" d="100"/>
        </p:scale>
        <p:origin x="84" y="63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1652C1-54FA-CD46-90EF-082DF126EC89}" type="datetimeFigureOut">
              <a:rPr lang="es-ES" smtClean="0"/>
              <a:t>04/09/2019</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D09B62-7964-8A4C-9636-36CB120B29AE}" type="slidenum">
              <a:rPr lang="es-ES" smtClean="0"/>
              <a:t>‹Nº›</a:t>
            </a:fld>
            <a:endParaRPr lang="es-ES"/>
          </a:p>
        </p:txBody>
      </p:sp>
    </p:spTree>
    <p:extLst>
      <p:ext uri="{BB962C8B-B14F-4D97-AF65-F5344CB8AC3E}">
        <p14:creationId xmlns:p14="http://schemas.microsoft.com/office/powerpoint/2010/main" val="20317857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 diapositiva no</a:t>
            </a:r>
            <a:r>
              <a:rPr lang="es-ES" baseline="0" dirty="0"/>
              <a:t> se debe modificar, es la portada y debe permanecer igual para todas las presentaciones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a:t>
            </a:fld>
            <a:endParaRPr lang="es-ES"/>
          </a:p>
        </p:txBody>
      </p:sp>
    </p:spTree>
    <p:extLst>
      <p:ext uri="{BB962C8B-B14F-4D97-AF65-F5344CB8AC3E}">
        <p14:creationId xmlns:p14="http://schemas.microsoft.com/office/powerpoint/2010/main" val="3893783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como introducción de una nueva sección de la presentación o para destacar una frase clave.</a:t>
            </a:r>
          </a:p>
          <a:p>
            <a:pPr marL="171450" indent="-171450">
              <a:buFontTx/>
              <a:buChar char="-"/>
            </a:pPr>
            <a:r>
              <a:rPr lang="es-ES" baseline="0" dirty="0"/>
              <a:t>Al tener una foto de fondo los textos deben ser concisos.</a:t>
            </a:r>
          </a:p>
          <a:p>
            <a:pPr marL="171450" indent="-171450">
              <a:buFontTx/>
              <a:buChar char="-"/>
            </a:pPr>
            <a:r>
              <a:rPr lang="es-ES" baseline="0" dirty="0"/>
              <a:t>Los textos debe ir en blanco utilizando la tipografía Arial con un tamaño mínimo de 16 puntos.</a:t>
            </a:r>
          </a:p>
          <a:p>
            <a:pPr marL="171450" indent="-171450">
              <a:buFontTx/>
              <a:buChar char="-"/>
            </a:pPr>
            <a:r>
              <a:rPr lang="es-ES" baseline="0" dirty="0"/>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a:t>
            </a:r>
            <a:r>
              <a:rPr lang="es-ES" baseline="0" dirty="0" err="1"/>
              <a:t>click</a:t>
            </a:r>
            <a:r>
              <a:rPr lang="es-ES" baseline="0" dirty="0"/>
              <a:t> </a:t>
            </a:r>
            <a:r>
              <a:rPr lang="es-ES" baseline="0"/>
              <a:t>derecho </a:t>
            </a:r>
            <a:r>
              <a:rPr lang="es-ES" baseline="0">
                <a:sym typeface="Wingdings"/>
              </a:rPr>
              <a:t> </a:t>
            </a:r>
            <a:r>
              <a:rPr lang="es-ES" baseline="0" dirty="0">
                <a:sym typeface="Wingdings"/>
              </a:rPr>
              <a:t>enviar </a:t>
            </a:r>
            <a:r>
              <a:rPr lang="es-ES" baseline="0">
                <a:sym typeface="Wingdings"/>
              </a:rPr>
              <a:t>al fondo.</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17</a:t>
            </a:fld>
            <a:endParaRPr lang="es-ES"/>
          </a:p>
        </p:txBody>
      </p:sp>
    </p:spTree>
    <p:extLst>
      <p:ext uri="{BB962C8B-B14F-4D97-AF65-F5344CB8AC3E}">
        <p14:creationId xmlns:p14="http://schemas.microsoft.com/office/powerpoint/2010/main" val="2310050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como introducción de una nueva sección de la presentación o para destacar una frase clave.</a:t>
            </a:r>
          </a:p>
          <a:p>
            <a:pPr marL="171450" indent="-171450">
              <a:buFontTx/>
              <a:buChar char="-"/>
            </a:pPr>
            <a:r>
              <a:rPr lang="es-ES" baseline="0" dirty="0"/>
              <a:t>Al tener una foto de fondo los textos deben ser concisos.</a:t>
            </a:r>
          </a:p>
          <a:p>
            <a:pPr marL="171450" indent="-171450">
              <a:buFontTx/>
              <a:buChar char="-"/>
            </a:pPr>
            <a:r>
              <a:rPr lang="es-ES" baseline="0" dirty="0"/>
              <a:t>Los textos debe ir en blanco utilizando la tipografía Arial con un tamaño mínimo de 16 puntos.</a:t>
            </a:r>
          </a:p>
          <a:p>
            <a:pPr marL="171450" indent="-171450">
              <a:buFontTx/>
              <a:buChar char="-"/>
            </a:pPr>
            <a:r>
              <a:rPr lang="es-ES" baseline="0" dirty="0"/>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a:t>
            </a:r>
            <a:r>
              <a:rPr lang="es-ES" baseline="0" dirty="0" err="1"/>
              <a:t>click</a:t>
            </a:r>
            <a:r>
              <a:rPr lang="es-ES" baseline="0" dirty="0"/>
              <a:t> </a:t>
            </a:r>
            <a:r>
              <a:rPr lang="es-ES" baseline="0"/>
              <a:t>derecho </a:t>
            </a:r>
            <a:r>
              <a:rPr lang="es-ES" baseline="0">
                <a:sym typeface="Wingdings"/>
              </a:rPr>
              <a:t> </a:t>
            </a:r>
            <a:r>
              <a:rPr lang="es-ES" baseline="0" dirty="0">
                <a:sym typeface="Wingdings"/>
              </a:rPr>
              <a:t>enviar </a:t>
            </a:r>
            <a:r>
              <a:rPr lang="es-ES" baseline="0">
                <a:sym typeface="Wingdings"/>
              </a:rPr>
              <a:t>al fondo.</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18</a:t>
            </a:fld>
            <a:endParaRPr lang="es-ES"/>
          </a:p>
        </p:txBody>
      </p:sp>
    </p:spTree>
    <p:extLst>
      <p:ext uri="{BB962C8B-B14F-4D97-AF65-F5344CB8AC3E}">
        <p14:creationId xmlns:p14="http://schemas.microsoft.com/office/powerpoint/2010/main" val="1031738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como introducción de una nueva sección de la presentación o para destacar una frase clave.</a:t>
            </a:r>
          </a:p>
          <a:p>
            <a:pPr marL="171450" indent="-171450">
              <a:buFontTx/>
              <a:buChar char="-"/>
            </a:pPr>
            <a:r>
              <a:rPr lang="es-ES" baseline="0" dirty="0"/>
              <a:t>Al tener una foto de fondo los textos deben ser concisos.</a:t>
            </a:r>
          </a:p>
          <a:p>
            <a:pPr marL="171450" indent="-171450">
              <a:buFontTx/>
              <a:buChar char="-"/>
            </a:pPr>
            <a:r>
              <a:rPr lang="es-ES" baseline="0" dirty="0"/>
              <a:t>Los textos debe ir en blanco utilizando la tipografía Arial con un tamaño mínimo de 16 puntos.</a:t>
            </a:r>
          </a:p>
          <a:p>
            <a:pPr marL="171450" indent="-171450">
              <a:buFontTx/>
              <a:buChar char="-"/>
            </a:pPr>
            <a:r>
              <a:rPr lang="es-ES" baseline="0" dirty="0"/>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a:t>
            </a:r>
            <a:r>
              <a:rPr lang="es-ES" baseline="0" dirty="0" err="1"/>
              <a:t>click</a:t>
            </a:r>
            <a:r>
              <a:rPr lang="es-ES" baseline="0" dirty="0"/>
              <a:t> </a:t>
            </a:r>
            <a:r>
              <a:rPr lang="es-ES" baseline="0"/>
              <a:t>derecho </a:t>
            </a:r>
            <a:r>
              <a:rPr lang="es-ES" baseline="0">
                <a:sym typeface="Wingdings"/>
              </a:rPr>
              <a:t> </a:t>
            </a:r>
            <a:r>
              <a:rPr lang="es-ES" baseline="0" dirty="0">
                <a:sym typeface="Wingdings"/>
              </a:rPr>
              <a:t>enviar </a:t>
            </a:r>
            <a:r>
              <a:rPr lang="es-ES" baseline="0">
                <a:sym typeface="Wingdings"/>
              </a:rPr>
              <a:t>al fondo.</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19</a:t>
            </a:fld>
            <a:endParaRPr lang="es-ES"/>
          </a:p>
        </p:txBody>
      </p:sp>
    </p:spTree>
    <p:extLst>
      <p:ext uri="{BB962C8B-B14F-4D97-AF65-F5344CB8AC3E}">
        <p14:creationId xmlns:p14="http://schemas.microsoft.com/office/powerpoint/2010/main" val="3069491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como introducción de una nueva sección de la presentación o para destacar una frase clave.</a:t>
            </a:r>
          </a:p>
          <a:p>
            <a:pPr marL="171450" indent="-171450">
              <a:buFontTx/>
              <a:buChar char="-"/>
            </a:pPr>
            <a:r>
              <a:rPr lang="es-ES" baseline="0" dirty="0"/>
              <a:t>Al tener una foto de fondo los textos deben ser concisos.</a:t>
            </a:r>
          </a:p>
          <a:p>
            <a:pPr marL="171450" indent="-171450">
              <a:buFontTx/>
              <a:buChar char="-"/>
            </a:pPr>
            <a:r>
              <a:rPr lang="es-ES" baseline="0" dirty="0"/>
              <a:t>Los textos debe ir en blanco utilizando la tipografía Arial con un tamaño mínimo de 16 puntos.</a:t>
            </a:r>
          </a:p>
          <a:p>
            <a:pPr marL="171450" indent="-171450">
              <a:buFontTx/>
              <a:buChar char="-"/>
            </a:pPr>
            <a:r>
              <a:rPr lang="es-ES" baseline="0" dirty="0"/>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a:t>
            </a:r>
            <a:r>
              <a:rPr lang="es-ES" baseline="0" dirty="0" err="1"/>
              <a:t>click</a:t>
            </a:r>
            <a:r>
              <a:rPr lang="es-ES" baseline="0" dirty="0"/>
              <a:t> </a:t>
            </a:r>
            <a:r>
              <a:rPr lang="es-ES" baseline="0"/>
              <a:t>derecho </a:t>
            </a:r>
            <a:r>
              <a:rPr lang="es-ES" baseline="0">
                <a:sym typeface="Wingdings"/>
              </a:rPr>
              <a:t> </a:t>
            </a:r>
            <a:r>
              <a:rPr lang="es-ES" baseline="0" dirty="0">
                <a:sym typeface="Wingdings"/>
              </a:rPr>
              <a:t>enviar </a:t>
            </a:r>
            <a:r>
              <a:rPr lang="es-ES" baseline="0">
                <a:sym typeface="Wingdings"/>
              </a:rPr>
              <a:t>al fondo.</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20</a:t>
            </a:fld>
            <a:endParaRPr lang="es-ES"/>
          </a:p>
        </p:txBody>
      </p:sp>
    </p:spTree>
    <p:extLst>
      <p:ext uri="{BB962C8B-B14F-4D97-AF65-F5344CB8AC3E}">
        <p14:creationId xmlns:p14="http://schemas.microsoft.com/office/powerpoint/2010/main" val="22595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como introducción de una nueva sección de la presentación o para destacar una frase clave.</a:t>
            </a:r>
          </a:p>
          <a:p>
            <a:pPr marL="171450" indent="-171450">
              <a:buFontTx/>
              <a:buChar char="-"/>
            </a:pPr>
            <a:r>
              <a:rPr lang="es-ES" baseline="0" dirty="0"/>
              <a:t>Al tener una foto de fondo los textos deben ser concisos.</a:t>
            </a:r>
          </a:p>
          <a:p>
            <a:pPr marL="171450" indent="-171450">
              <a:buFontTx/>
              <a:buChar char="-"/>
            </a:pPr>
            <a:r>
              <a:rPr lang="es-ES" baseline="0" dirty="0"/>
              <a:t>Los textos debe ir en blanco utilizando la tipografía Arial con un tamaño mínimo de 16 puntos.</a:t>
            </a:r>
          </a:p>
          <a:p>
            <a:pPr marL="171450" indent="-171450">
              <a:buFontTx/>
              <a:buChar char="-"/>
            </a:pPr>
            <a:r>
              <a:rPr lang="es-ES" baseline="0" dirty="0"/>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a:t>
            </a:r>
            <a:r>
              <a:rPr lang="es-ES" baseline="0" dirty="0" err="1"/>
              <a:t>click</a:t>
            </a:r>
            <a:r>
              <a:rPr lang="es-ES" baseline="0" dirty="0"/>
              <a:t> </a:t>
            </a:r>
            <a:r>
              <a:rPr lang="es-ES" baseline="0"/>
              <a:t>derecho </a:t>
            </a:r>
            <a:r>
              <a:rPr lang="es-ES" baseline="0">
                <a:sym typeface="Wingdings"/>
              </a:rPr>
              <a:t> </a:t>
            </a:r>
            <a:r>
              <a:rPr lang="es-ES" baseline="0" dirty="0">
                <a:sym typeface="Wingdings"/>
              </a:rPr>
              <a:t>enviar </a:t>
            </a:r>
            <a:r>
              <a:rPr lang="es-ES" baseline="0">
                <a:sym typeface="Wingdings"/>
              </a:rPr>
              <a:t>al fondo.</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21</a:t>
            </a:fld>
            <a:endParaRPr lang="es-ES"/>
          </a:p>
        </p:txBody>
      </p:sp>
    </p:spTree>
    <p:extLst>
      <p:ext uri="{BB962C8B-B14F-4D97-AF65-F5344CB8AC3E}">
        <p14:creationId xmlns:p14="http://schemas.microsoft.com/office/powerpoint/2010/main" val="4006079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En</a:t>
            </a:r>
            <a:r>
              <a:rPr lang="es-ES" baseline="0" dirty="0"/>
              <a:t> esta diapositiva puede colocar contenidos y acompañarlos con una fotografía que vaya a lo alto del formato.</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a:p>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24</a:t>
            </a:fld>
            <a:endParaRPr lang="es-ES"/>
          </a:p>
        </p:txBody>
      </p:sp>
    </p:spTree>
    <p:extLst>
      <p:ext uri="{BB962C8B-B14F-4D97-AF65-F5344CB8AC3E}">
        <p14:creationId xmlns:p14="http://schemas.microsoft.com/office/powerpoint/2010/main" val="1091572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En</a:t>
            </a:r>
            <a:r>
              <a:rPr lang="es-ES" baseline="0" dirty="0"/>
              <a:t> esta diapositiva puede colocar contenidos y acompañarlos con una fotografía que vaya a lo alto del formato.</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a:p>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26</a:t>
            </a:fld>
            <a:endParaRPr lang="es-ES"/>
          </a:p>
        </p:txBody>
      </p:sp>
    </p:spTree>
    <p:extLst>
      <p:ext uri="{BB962C8B-B14F-4D97-AF65-F5344CB8AC3E}">
        <p14:creationId xmlns:p14="http://schemas.microsoft.com/office/powerpoint/2010/main" val="964967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En</a:t>
            </a:r>
            <a:r>
              <a:rPr lang="es-ES" baseline="0" dirty="0"/>
              <a:t> esta diapositiva puede colocar contenidos y acompañarlos con una fotografía que vaya a lo alto del formato.</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a:p>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27</a:t>
            </a:fld>
            <a:endParaRPr lang="es-ES"/>
          </a:p>
        </p:txBody>
      </p:sp>
    </p:spTree>
    <p:extLst>
      <p:ext uri="{BB962C8B-B14F-4D97-AF65-F5344CB8AC3E}">
        <p14:creationId xmlns:p14="http://schemas.microsoft.com/office/powerpoint/2010/main" val="2012150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como introducción de una nueva sección de la presentación o para destacar una frase clave.</a:t>
            </a:r>
          </a:p>
          <a:p>
            <a:pPr marL="171450" indent="-171450">
              <a:buFontTx/>
              <a:buChar char="-"/>
            </a:pPr>
            <a:r>
              <a:rPr lang="es-ES" baseline="0" dirty="0"/>
              <a:t>Al tener una foto de fondo los textos deben ser concisos.</a:t>
            </a:r>
          </a:p>
          <a:p>
            <a:pPr marL="171450" indent="-171450">
              <a:buFontTx/>
              <a:buChar char="-"/>
            </a:pPr>
            <a:r>
              <a:rPr lang="es-ES" baseline="0" dirty="0"/>
              <a:t>Los textos debe ir en blanco utilizando la tipografía Arial con un tamaño mínimo de 16 puntos.</a:t>
            </a:r>
          </a:p>
          <a:p>
            <a:pPr marL="171450" indent="-171450">
              <a:buFontTx/>
              <a:buChar char="-"/>
            </a:pPr>
            <a:r>
              <a:rPr lang="es-ES" baseline="0" dirty="0"/>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a:t>
            </a:r>
            <a:r>
              <a:rPr lang="es-ES" baseline="0" dirty="0" err="1"/>
              <a:t>click</a:t>
            </a:r>
            <a:r>
              <a:rPr lang="es-ES" baseline="0" dirty="0"/>
              <a:t> </a:t>
            </a:r>
            <a:r>
              <a:rPr lang="es-ES" baseline="0"/>
              <a:t>derecho </a:t>
            </a:r>
            <a:r>
              <a:rPr lang="es-ES" baseline="0">
                <a:sym typeface="Wingdings"/>
              </a:rPr>
              <a:t> </a:t>
            </a:r>
            <a:r>
              <a:rPr lang="es-ES" baseline="0" dirty="0">
                <a:sym typeface="Wingdings"/>
              </a:rPr>
              <a:t>enviar </a:t>
            </a:r>
            <a:r>
              <a:rPr lang="es-ES" baseline="0">
                <a:sym typeface="Wingdings"/>
              </a:rPr>
              <a:t>al fondo.</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29</a:t>
            </a:fld>
            <a:endParaRPr lang="es-ES"/>
          </a:p>
        </p:txBody>
      </p:sp>
    </p:spTree>
    <p:extLst>
      <p:ext uri="{BB962C8B-B14F-4D97-AF65-F5344CB8AC3E}">
        <p14:creationId xmlns:p14="http://schemas.microsoft.com/office/powerpoint/2010/main" val="150265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como introducción de una nueva sección de la presentación o para destacar una frase clave.</a:t>
            </a:r>
          </a:p>
          <a:p>
            <a:pPr marL="171450" indent="-171450">
              <a:buFontTx/>
              <a:buChar char="-"/>
            </a:pPr>
            <a:r>
              <a:rPr lang="es-ES" baseline="0" dirty="0"/>
              <a:t>Al tener una foto de fondo los textos deben ser concisos.</a:t>
            </a:r>
          </a:p>
          <a:p>
            <a:pPr marL="171450" indent="-171450">
              <a:buFontTx/>
              <a:buChar char="-"/>
            </a:pPr>
            <a:r>
              <a:rPr lang="es-ES" baseline="0" dirty="0"/>
              <a:t>Los textos debe ir en blanco utilizando la tipografía Arial con un tamaño mínimo de 16 puntos.</a:t>
            </a:r>
          </a:p>
          <a:p>
            <a:pPr marL="171450" indent="-171450">
              <a:buFontTx/>
              <a:buChar char="-"/>
            </a:pPr>
            <a:r>
              <a:rPr lang="es-ES" baseline="0" dirty="0"/>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a:t>
            </a:r>
            <a:r>
              <a:rPr lang="es-ES" baseline="0" dirty="0" err="1"/>
              <a:t>click</a:t>
            </a:r>
            <a:r>
              <a:rPr lang="es-ES" baseline="0" dirty="0"/>
              <a:t> </a:t>
            </a:r>
            <a:r>
              <a:rPr lang="es-ES" baseline="0"/>
              <a:t>derecho </a:t>
            </a:r>
            <a:r>
              <a:rPr lang="es-ES" baseline="0">
                <a:sym typeface="Wingdings"/>
              </a:rPr>
              <a:t> </a:t>
            </a:r>
            <a:r>
              <a:rPr lang="es-ES" baseline="0" dirty="0">
                <a:sym typeface="Wingdings"/>
              </a:rPr>
              <a:t>enviar </a:t>
            </a:r>
            <a:r>
              <a:rPr lang="es-ES" baseline="0">
                <a:sym typeface="Wingdings"/>
              </a:rPr>
              <a:t>al fondo.</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30</a:t>
            </a:fld>
            <a:endParaRPr lang="es-ES"/>
          </a:p>
        </p:txBody>
      </p:sp>
    </p:spTree>
    <p:extLst>
      <p:ext uri="{BB962C8B-B14F-4D97-AF65-F5344CB8AC3E}">
        <p14:creationId xmlns:p14="http://schemas.microsoft.com/office/powerpoint/2010/main" val="1724829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Escriba en esta diapositiva el titulo de</a:t>
            </a:r>
            <a:r>
              <a:rPr lang="es-ES" baseline="0" dirty="0"/>
              <a:t> la presentación y si lo desea puede agregar los temas que va exponer.</a:t>
            </a:r>
          </a:p>
          <a:p>
            <a:pPr marL="171450" indent="-171450">
              <a:buFontTx/>
              <a:buChar char="-"/>
            </a:pPr>
            <a:r>
              <a:rPr lang="es-ES" baseline="0" dirty="0"/>
              <a:t>Si va a dejar solo el titulo déjelo centrado en la diapositiva.</a:t>
            </a:r>
          </a:p>
          <a:p>
            <a:pPr marL="171450" indent="-171450">
              <a:buFontTx/>
              <a:buChar char="-"/>
            </a:pPr>
            <a:r>
              <a:rPr lang="es-ES" baseline="0" dirty="0"/>
              <a:t>Los textos deben ir en color blanco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a:t>
            </a:fld>
            <a:endParaRPr lang="es-ES"/>
          </a:p>
        </p:txBody>
      </p:sp>
    </p:spTree>
    <p:extLst>
      <p:ext uri="{BB962C8B-B14F-4D97-AF65-F5344CB8AC3E}">
        <p14:creationId xmlns:p14="http://schemas.microsoft.com/office/powerpoint/2010/main" val="27947692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como introducción de una nueva sección de la presentación o para destacar una frase clave.</a:t>
            </a:r>
          </a:p>
          <a:p>
            <a:pPr marL="171450" indent="-171450">
              <a:buFontTx/>
              <a:buChar char="-"/>
            </a:pPr>
            <a:r>
              <a:rPr lang="es-ES" baseline="0" dirty="0"/>
              <a:t>Al tener una foto de fondo los textos deben ser concisos.</a:t>
            </a:r>
          </a:p>
          <a:p>
            <a:pPr marL="171450" indent="-171450">
              <a:buFontTx/>
              <a:buChar char="-"/>
            </a:pPr>
            <a:r>
              <a:rPr lang="es-ES" baseline="0" dirty="0"/>
              <a:t>Los textos debe ir en blanco utilizando la tipografía Arial con un tamaño mínimo de 16 puntos.</a:t>
            </a:r>
          </a:p>
          <a:p>
            <a:pPr marL="171450" indent="-171450">
              <a:buFontTx/>
              <a:buChar char="-"/>
            </a:pPr>
            <a:r>
              <a:rPr lang="es-ES" baseline="0" dirty="0"/>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a:t>
            </a:r>
            <a:r>
              <a:rPr lang="es-ES" baseline="0" dirty="0" err="1"/>
              <a:t>click</a:t>
            </a:r>
            <a:r>
              <a:rPr lang="es-ES" baseline="0" dirty="0"/>
              <a:t> </a:t>
            </a:r>
            <a:r>
              <a:rPr lang="es-ES" baseline="0"/>
              <a:t>derecho </a:t>
            </a:r>
            <a:r>
              <a:rPr lang="es-ES" baseline="0">
                <a:sym typeface="Wingdings"/>
              </a:rPr>
              <a:t> </a:t>
            </a:r>
            <a:r>
              <a:rPr lang="es-ES" baseline="0" dirty="0">
                <a:sym typeface="Wingdings"/>
              </a:rPr>
              <a:t>enviar </a:t>
            </a:r>
            <a:r>
              <a:rPr lang="es-ES" baseline="0">
                <a:sym typeface="Wingdings"/>
              </a:rPr>
              <a:t>al fondo.</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31</a:t>
            </a:fld>
            <a:endParaRPr lang="es-ES"/>
          </a:p>
        </p:txBody>
      </p:sp>
    </p:spTree>
    <p:extLst>
      <p:ext uri="{BB962C8B-B14F-4D97-AF65-F5344CB8AC3E}">
        <p14:creationId xmlns:p14="http://schemas.microsoft.com/office/powerpoint/2010/main" val="35522678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Escriba en esta diapositiva el titulo de</a:t>
            </a:r>
            <a:r>
              <a:rPr lang="es-ES" baseline="0" dirty="0"/>
              <a:t> la presentación y si lo desea puede agregar los temas que va exponer.</a:t>
            </a:r>
          </a:p>
          <a:p>
            <a:pPr marL="171450" indent="-171450">
              <a:buFontTx/>
              <a:buChar char="-"/>
            </a:pPr>
            <a:r>
              <a:rPr lang="es-ES" baseline="0" dirty="0"/>
              <a:t>Si va a dejar solo el titulo déjelo centrado en la diapositiva.</a:t>
            </a:r>
          </a:p>
          <a:p>
            <a:pPr marL="171450" indent="-171450">
              <a:buFontTx/>
              <a:buChar char="-"/>
            </a:pPr>
            <a:r>
              <a:rPr lang="es-ES" baseline="0" dirty="0"/>
              <a:t>Los textos deben ir en color blanco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32</a:t>
            </a:fld>
            <a:endParaRPr lang="es-ES"/>
          </a:p>
        </p:txBody>
      </p:sp>
    </p:spTree>
    <p:extLst>
      <p:ext uri="{BB962C8B-B14F-4D97-AF65-F5344CB8AC3E}">
        <p14:creationId xmlns:p14="http://schemas.microsoft.com/office/powerpoint/2010/main" val="2499817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al final de su presentación</a:t>
            </a:r>
          </a:p>
          <a:p>
            <a:pPr marL="171450" indent="-171450">
              <a:buFontTx/>
              <a:buChar char="-"/>
            </a:pPr>
            <a:r>
              <a:rPr lang="es-ES" baseline="0"/>
              <a:t>Esta </a:t>
            </a:r>
            <a:r>
              <a:rPr lang="es-ES" baseline="0" dirty="0"/>
              <a:t>diapositiva no debe modificarse</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33</a:t>
            </a:fld>
            <a:endParaRPr lang="es-ES"/>
          </a:p>
        </p:txBody>
      </p:sp>
    </p:spTree>
    <p:extLst>
      <p:ext uri="{BB962C8B-B14F-4D97-AF65-F5344CB8AC3E}">
        <p14:creationId xmlns:p14="http://schemas.microsoft.com/office/powerpoint/2010/main" val="3649474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si</a:t>
            </a:r>
            <a:r>
              <a:rPr lang="es-ES" dirty="0"/>
              <a:t> necesita</a:t>
            </a:r>
            <a:r>
              <a:rPr lang="es-ES" baseline="0" dirty="0"/>
              <a:t> incluir textos más extensos.</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a:p>
            <a:pPr marL="171450" indent="-171450">
              <a:buFontTx/>
              <a:buChar char="-"/>
            </a:pPr>
            <a:r>
              <a:rPr lang="es-ES" baseline="0" dirty="0"/>
              <a:t>Asegúrese que los textos no se monten sobre la franja verde.</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3</a:t>
            </a:fld>
            <a:endParaRPr lang="es-ES"/>
          </a:p>
        </p:txBody>
      </p:sp>
    </p:spTree>
    <p:extLst>
      <p:ext uri="{BB962C8B-B14F-4D97-AF65-F5344CB8AC3E}">
        <p14:creationId xmlns:p14="http://schemas.microsoft.com/office/powerpoint/2010/main" val="3456922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En</a:t>
            </a:r>
            <a:r>
              <a:rPr lang="es-ES" baseline="0" dirty="0"/>
              <a:t> esta diapositiva puede colocar contenidos y acompañarlos con una fotografía que vaya a lo alto del formato.</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a:p>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4</a:t>
            </a:fld>
            <a:endParaRPr lang="es-ES"/>
          </a:p>
        </p:txBody>
      </p:sp>
    </p:spTree>
    <p:extLst>
      <p:ext uri="{BB962C8B-B14F-4D97-AF65-F5344CB8AC3E}">
        <p14:creationId xmlns:p14="http://schemas.microsoft.com/office/powerpoint/2010/main" val="1232028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si</a:t>
            </a:r>
            <a:r>
              <a:rPr lang="es-ES" dirty="0"/>
              <a:t> necesita</a:t>
            </a:r>
            <a:r>
              <a:rPr lang="es-ES" baseline="0" dirty="0"/>
              <a:t> incluir textos más extensos.</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a:p>
            <a:pPr marL="171450" indent="-171450">
              <a:buFontTx/>
              <a:buChar char="-"/>
            </a:pPr>
            <a:r>
              <a:rPr lang="es-ES" baseline="0" dirty="0"/>
              <a:t>Asegúrese que los textos no se monten sobre la franja verde.</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5</a:t>
            </a:fld>
            <a:endParaRPr lang="es-ES"/>
          </a:p>
        </p:txBody>
      </p:sp>
    </p:spTree>
    <p:extLst>
      <p:ext uri="{BB962C8B-B14F-4D97-AF65-F5344CB8AC3E}">
        <p14:creationId xmlns:p14="http://schemas.microsoft.com/office/powerpoint/2010/main" val="2904416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En</a:t>
            </a:r>
            <a:r>
              <a:rPr lang="es-ES" baseline="0" dirty="0"/>
              <a:t> esta diapositiva puede colocar contenidos y acompañarlos con una fotografía.</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6</a:t>
            </a:fld>
            <a:endParaRPr lang="es-ES"/>
          </a:p>
        </p:txBody>
      </p:sp>
    </p:spTree>
    <p:extLst>
      <p:ext uri="{BB962C8B-B14F-4D97-AF65-F5344CB8AC3E}">
        <p14:creationId xmlns:p14="http://schemas.microsoft.com/office/powerpoint/2010/main" val="4260559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Escriba en esta diapositiva el titulo de</a:t>
            </a:r>
            <a:r>
              <a:rPr lang="es-ES" baseline="0" dirty="0"/>
              <a:t> la presentación y si lo desea puede agregar los temas que va exponer.</a:t>
            </a:r>
          </a:p>
          <a:p>
            <a:pPr marL="171450" indent="-171450">
              <a:buFontTx/>
              <a:buChar char="-"/>
            </a:pPr>
            <a:r>
              <a:rPr lang="es-ES" baseline="0" dirty="0"/>
              <a:t>Si va a dejar solo el titulo déjelo centrado en la diapositiva.</a:t>
            </a:r>
          </a:p>
          <a:p>
            <a:pPr marL="171450" indent="-171450">
              <a:buFontTx/>
              <a:buChar char="-"/>
            </a:pPr>
            <a:r>
              <a:rPr lang="es-ES" baseline="0" dirty="0"/>
              <a:t>Los textos deben ir en color blanco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8</a:t>
            </a:fld>
            <a:endParaRPr lang="es-ES"/>
          </a:p>
        </p:txBody>
      </p:sp>
    </p:spTree>
    <p:extLst>
      <p:ext uri="{BB962C8B-B14F-4D97-AF65-F5344CB8AC3E}">
        <p14:creationId xmlns:p14="http://schemas.microsoft.com/office/powerpoint/2010/main" val="876542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9</a:t>
            </a:fld>
            <a:endParaRPr lang="es-ES"/>
          </a:p>
        </p:txBody>
      </p:sp>
    </p:spTree>
    <p:extLst>
      <p:ext uri="{BB962C8B-B14F-4D97-AF65-F5344CB8AC3E}">
        <p14:creationId xmlns:p14="http://schemas.microsoft.com/office/powerpoint/2010/main" val="2773784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como introducción de una nueva sección de la presentación o para destacar una frase clave.</a:t>
            </a:r>
          </a:p>
          <a:p>
            <a:pPr marL="171450" indent="-171450">
              <a:buFontTx/>
              <a:buChar char="-"/>
            </a:pPr>
            <a:r>
              <a:rPr lang="es-ES" baseline="0" dirty="0"/>
              <a:t>Al tener una foto de fondo los textos deben ser concisos.</a:t>
            </a:r>
          </a:p>
          <a:p>
            <a:pPr marL="171450" indent="-171450">
              <a:buFontTx/>
              <a:buChar char="-"/>
            </a:pPr>
            <a:r>
              <a:rPr lang="es-ES" baseline="0" dirty="0"/>
              <a:t>Los textos debe ir en blanco utilizando la tipografía Arial con un tamaño mínimo de 16 puntos.</a:t>
            </a:r>
          </a:p>
          <a:p>
            <a:pPr marL="171450" indent="-171450">
              <a:buFontTx/>
              <a:buChar char="-"/>
            </a:pPr>
            <a:r>
              <a:rPr lang="es-ES" baseline="0" dirty="0"/>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a:t>
            </a:r>
            <a:r>
              <a:rPr lang="es-ES" baseline="0" dirty="0" err="1"/>
              <a:t>click</a:t>
            </a:r>
            <a:r>
              <a:rPr lang="es-ES" baseline="0" dirty="0"/>
              <a:t> </a:t>
            </a:r>
            <a:r>
              <a:rPr lang="es-ES" baseline="0"/>
              <a:t>derecho </a:t>
            </a:r>
            <a:r>
              <a:rPr lang="es-ES" baseline="0">
                <a:sym typeface="Wingdings"/>
              </a:rPr>
              <a:t> </a:t>
            </a:r>
            <a:r>
              <a:rPr lang="es-ES" baseline="0" dirty="0">
                <a:sym typeface="Wingdings"/>
              </a:rPr>
              <a:t>enviar </a:t>
            </a:r>
            <a:r>
              <a:rPr lang="es-ES" baseline="0">
                <a:sym typeface="Wingdings"/>
              </a:rPr>
              <a:t>al fondo.</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16</a:t>
            </a:fld>
            <a:endParaRPr lang="es-ES"/>
          </a:p>
        </p:txBody>
      </p:sp>
    </p:spTree>
    <p:extLst>
      <p:ext uri="{BB962C8B-B14F-4D97-AF65-F5344CB8AC3E}">
        <p14:creationId xmlns:p14="http://schemas.microsoft.com/office/powerpoint/2010/main" val="30238823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3" name="Imagen 2" descr="Plantilla-presentaciones_naranja_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67866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315191A-A0A9-294A-9DF6-EE4FF7E8A271}" type="datetimeFigureOut">
              <a:rPr lang="es-ES" smtClean="0"/>
              <a:t>04/09/2019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1883728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315191A-A0A9-294A-9DF6-EE4FF7E8A271}" type="datetimeFigureOut">
              <a:rPr lang="es-ES" smtClean="0"/>
              <a:t>04/09/2019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3585630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315191A-A0A9-294A-9DF6-EE4FF7E8A271}" type="datetimeFigureOut">
              <a:rPr lang="es-ES" smtClean="0"/>
              <a:t>04/09/2019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31163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154781"/>
            <a:ext cx="2057400" cy="3290888"/>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154781"/>
            <a:ext cx="6019800" cy="3290888"/>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315191A-A0A9-294A-9DF6-EE4FF7E8A271}" type="datetimeFigureOut">
              <a:rPr lang="es-ES" smtClean="0"/>
              <a:t>04/09/2019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547917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lantilla presentaciones_naranja_Mesa de trabajo 1 copi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913925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2" name="Imagen 1" descr="Plantilla presentaciones_naranja_Mesa de trabajo 1 copia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4557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pic>
        <p:nvPicPr>
          <p:cNvPr id="2" name="Imagen 1" descr="plantillappt_0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69976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173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3" name="Imagen 2" descr="Plantilla-presentaciones_naranja_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749994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5979"/>
            <a:ext cx="8229600" cy="857250"/>
          </a:xfrm>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9315191A-A0A9-294A-9DF6-EE4FF7E8A271}" type="datetimeFigureOut">
              <a:rPr lang="es-ES" smtClean="0"/>
              <a:t>04/09/2019</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233219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9315191A-A0A9-294A-9DF6-EE4FF7E8A271}" type="datetimeFigureOut">
              <a:rPr lang="es-ES" smtClean="0"/>
              <a:t>04/09/2019</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176432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315191A-A0A9-294A-9DF6-EE4FF7E8A271}" type="datetimeFigureOut">
              <a:rPr lang="es-ES" smtClean="0"/>
              <a:t>04/09/2019</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1967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315191A-A0A9-294A-9DF6-EE4FF7E8A271}" type="datetimeFigureOut">
              <a:rPr lang="es-ES" smtClean="0"/>
              <a:t>04/09/2019</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4F79F1B-258F-D34A-B83D-65B8590C7617}" type="slidenum">
              <a:rPr lang="es-ES" smtClean="0"/>
              <a:t>‹Nº›</a:t>
            </a:fld>
            <a:endParaRPr lang="es-ES"/>
          </a:p>
        </p:txBody>
      </p:sp>
    </p:spTree>
    <p:extLst>
      <p:ext uri="{BB962C8B-B14F-4D97-AF65-F5344CB8AC3E}">
        <p14:creationId xmlns:p14="http://schemas.microsoft.com/office/powerpoint/2010/main" val="1979984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8.emf"/><Relationship Id="rId7"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hyperlink" Target="inventario.xlsx" TargetMode="Externa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hyperlink" Target="BPMN%20SOS%20DOCUMENTAL.png" TargetMode="Externa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28.emf"/><Relationship Id="rId7"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33.png"/><Relationship Id="rId5" Type="http://schemas.openxmlformats.org/officeDocument/2006/relationships/hyperlink" Target="Requerimientos%20Funcionales.docx" TargetMode="Externa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35.png"/><Relationship Id="rId5" Type="http://schemas.openxmlformats.org/officeDocument/2006/relationships/hyperlink" Target="Requerimientos%20Funcionales.docx" TargetMode="Externa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hyperlink" Target="Diccionario%20de%20datos%20Sos.html"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CASO%20DE%20USO%20EXTENDIDO.docx" TargetMode="External"/><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hyperlink" Target="Diccionario%20de%20datos%20Sos.html"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28.emf"/><Relationship Id="rId7" Type="http://schemas.openxmlformats.org/officeDocument/2006/relationships/hyperlink" Target="INTERFAZ%20GRAFICA/Modulos/menu2.html" TargetMode="External"/><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42.png"/><Relationship Id="rId5" Type="http://schemas.openxmlformats.org/officeDocument/2006/relationships/hyperlink" Target="Avance%20mockups.pdf" TargetMode="Externa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image" Target="../media/image44.png"/><Relationship Id="rId5" Type="http://schemas.openxmlformats.org/officeDocument/2006/relationships/hyperlink" Target="mer.png" TargetMode="Externa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45.jpg"/><Relationship Id="rId5" Type="http://schemas.openxmlformats.org/officeDocument/2006/relationships/hyperlink" Target="DIAGRAMA%20DE%20DESPLIEGUE.jpg" TargetMode="Externa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D8568E17-8C92-4A29-A6CD-84B64549FE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1636"/>
            <a:ext cx="6551030" cy="786123"/>
          </a:xfrm>
          <a:prstGeom prst="rect">
            <a:avLst/>
          </a:prstGeom>
        </p:spPr>
      </p:pic>
      <p:sp>
        <p:nvSpPr>
          <p:cNvPr id="3" name="Rectángulo 2">
            <a:extLst>
              <a:ext uri="{FF2B5EF4-FFF2-40B4-BE49-F238E27FC236}">
                <a16:creationId xmlns:a16="http://schemas.microsoft.com/office/drawing/2014/main" id="{339078A7-15B1-4E91-B2FE-2022B0A09CFB}"/>
              </a:ext>
            </a:extLst>
          </p:cNvPr>
          <p:cNvSpPr/>
          <p:nvPr/>
        </p:nvSpPr>
        <p:spPr>
          <a:xfrm>
            <a:off x="1578634" y="1988362"/>
            <a:ext cx="4572000" cy="1477328"/>
          </a:xfrm>
          <a:prstGeom prst="rect">
            <a:avLst/>
          </a:prstGeom>
        </p:spPr>
        <p:txBody>
          <a:bodyPr>
            <a:spAutoFit/>
          </a:bodyPr>
          <a:lstStyle/>
          <a:p>
            <a:pPr lvl="0">
              <a:buClr>
                <a:srgbClr val="ACC42D"/>
              </a:buClr>
              <a:buSzPts val="1800"/>
            </a:pPr>
            <a:r>
              <a:rPr lang="es-ES" b="1" dirty="0">
                <a:solidFill>
                  <a:srgbClr val="00B050"/>
                </a:solidFill>
                <a:ea typeface="Calibri"/>
                <a:cs typeface="Calibri"/>
                <a:sym typeface="Calibri"/>
              </a:rPr>
              <a:t>Angie Bibiana López Rivera</a:t>
            </a:r>
            <a:endParaRPr lang="es-ES" dirty="0">
              <a:solidFill>
                <a:srgbClr val="00B050"/>
              </a:solidFill>
            </a:endParaRPr>
          </a:p>
          <a:p>
            <a:pPr lvl="0">
              <a:buClr>
                <a:srgbClr val="ACC42D"/>
              </a:buClr>
              <a:buSzPts val="1800"/>
            </a:pPr>
            <a:r>
              <a:rPr lang="es-ES" b="1" dirty="0">
                <a:solidFill>
                  <a:srgbClr val="00B050"/>
                </a:solidFill>
                <a:ea typeface="Calibri"/>
                <a:cs typeface="Calibri"/>
                <a:sym typeface="Calibri"/>
              </a:rPr>
              <a:t>Diana Marcela Díaz Díaz</a:t>
            </a:r>
            <a:endParaRPr lang="es-ES" dirty="0">
              <a:solidFill>
                <a:srgbClr val="00B050"/>
              </a:solidFill>
            </a:endParaRPr>
          </a:p>
          <a:p>
            <a:pPr lvl="0">
              <a:buClr>
                <a:srgbClr val="ACC42D"/>
              </a:buClr>
              <a:buSzPts val="1800"/>
            </a:pPr>
            <a:r>
              <a:rPr lang="es-ES" b="1" dirty="0">
                <a:solidFill>
                  <a:srgbClr val="00B050"/>
                </a:solidFill>
                <a:ea typeface="Calibri"/>
                <a:cs typeface="Calibri"/>
                <a:sym typeface="Calibri"/>
              </a:rPr>
              <a:t>Juan Camilo Rairán Rodríguez</a:t>
            </a:r>
          </a:p>
          <a:p>
            <a:pPr lvl="0">
              <a:buClr>
                <a:srgbClr val="ACC42D"/>
              </a:buClr>
              <a:buSzPts val="1800"/>
            </a:pPr>
            <a:r>
              <a:rPr lang="es-ES" b="1" dirty="0">
                <a:solidFill>
                  <a:srgbClr val="00B050"/>
                </a:solidFill>
                <a:ea typeface="Calibri"/>
                <a:cs typeface="Calibri"/>
                <a:sym typeface="Calibri"/>
              </a:rPr>
              <a:t>Einer Obeimar Méndez Palomino</a:t>
            </a:r>
          </a:p>
          <a:p>
            <a:pPr lvl="0">
              <a:buClr>
                <a:srgbClr val="ACC42D"/>
              </a:buClr>
              <a:buSzPts val="1800"/>
            </a:pPr>
            <a:r>
              <a:rPr lang="es-ES" b="1" dirty="0">
                <a:solidFill>
                  <a:srgbClr val="00B050"/>
                </a:solidFill>
                <a:ea typeface="Calibri"/>
                <a:cs typeface="Calibri"/>
                <a:sym typeface="Calibri"/>
              </a:rPr>
              <a:t>Christian Andrés Rico Daza</a:t>
            </a:r>
          </a:p>
        </p:txBody>
      </p:sp>
    </p:spTree>
    <p:extLst>
      <p:ext uri="{BB962C8B-B14F-4D97-AF65-F5344CB8AC3E}">
        <p14:creationId xmlns:p14="http://schemas.microsoft.com/office/powerpoint/2010/main" val="811329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31;p21">
            <a:extLst>
              <a:ext uri="{FF2B5EF4-FFF2-40B4-BE49-F238E27FC236}">
                <a16:creationId xmlns:a16="http://schemas.microsoft.com/office/drawing/2014/main" id="{758EFB77-17E2-468D-9E72-3828163C004E}"/>
              </a:ext>
            </a:extLst>
          </p:cNvPr>
          <p:cNvPicPr preferRelativeResize="0"/>
          <p:nvPr/>
        </p:nvPicPr>
        <p:blipFill rotWithShape="1">
          <a:blip r:embed="rId2">
            <a:alphaModFix/>
          </a:blip>
          <a:srcRect/>
          <a:stretch/>
        </p:blipFill>
        <p:spPr>
          <a:xfrm>
            <a:off x="773917" y="1231584"/>
            <a:ext cx="241300" cy="38100"/>
          </a:xfrm>
          <a:prstGeom prst="rect">
            <a:avLst/>
          </a:prstGeom>
          <a:noFill/>
          <a:ln>
            <a:noFill/>
          </a:ln>
        </p:spPr>
      </p:pic>
      <p:sp>
        <p:nvSpPr>
          <p:cNvPr id="3" name="Google Shape;133;p21">
            <a:extLst>
              <a:ext uri="{FF2B5EF4-FFF2-40B4-BE49-F238E27FC236}">
                <a16:creationId xmlns:a16="http://schemas.microsoft.com/office/drawing/2014/main" id="{733FA54C-3A40-496E-AAA0-94DE916EC39C}"/>
              </a:ext>
            </a:extLst>
          </p:cNvPr>
          <p:cNvSpPr txBox="1"/>
          <p:nvPr/>
        </p:nvSpPr>
        <p:spPr>
          <a:xfrm>
            <a:off x="531199" y="630221"/>
            <a:ext cx="259126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r>
              <a:rPr lang="es-ES" sz="2500" b="1" i="0" u="none" strike="noStrike" cap="none" dirty="0">
                <a:solidFill>
                  <a:schemeClr val="dk1"/>
                </a:solidFill>
                <a:latin typeface="Calibri"/>
                <a:ea typeface="Calibri"/>
                <a:cs typeface="Calibri"/>
                <a:sym typeface="Calibri"/>
              </a:rPr>
              <a:t>Encuestas</a:t>
            </a:r>
            <a:endParaRPr sz="2500" dirty="0"/>
          </a:p>
        </p:txBody>
      </p:sp>
      <p:sp>
        <p:nvSpPr>
          <p:cNvPr id="4" name="Google Shape;135;p21">
            <a:extLst>
              <a:ext uri="{FF2B5EF4-FFF2-40B4-BE49-F238E27FC236}">
                <a16:creationId xmlns:a16="http://schemas.microsoft.com/office/drawing/2014/main" id="{FA13D843-A73F-453D-BA5A-EF306B6D285E}"/>
              </a:ext>
            </a:extLst>
          </p:cNvPr>
          <p:cNvSpPr txBox="1"/>
          <p:nvPr/>
        </p:nvSpPr>
        <p:spPr>
          <a:xfrm>
            <a:off x="375923" y="1470937"/>
            <a:ext cx="4270913" cy="2619148"/>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5E5C5D"/>
              </a:buClr>
              <a:buSzPts val="1600"/>
              <a:buFont typeface="Calibri"/>
              <a:buNone/>
            </a:pPr>
            <a:r>
              <a:rPr lang="es-ES" sz="2000" b="0" i="0" u="none" strike="noStrike" cap="none" dirty="0">
                <a:solidFill>
                  <a:srgbClr val="5E5C5D"/>
                </a:solidFill>
                <a:latin typeface="Calibri"/>
                <a:ea typeface="Calibri"/>
                <a:cs typeface="Calibri"/>
                <a:sym typeface="Calibri"/>
              </a:rPr>
              <a:t>Por medio de esta técnica de recolección se llego a  la conclusión de que el sitio web de documentación es totalmente viable además de que las empresas día a día están requiriendo cambiar lo convencional por lo tecnológico.</a:t>
            </a:r>
            <a:endParaRPr sz="2000" dirty="0"/>
          </a:p>
        </p:txBody>
      </p:sp>
      <p:pic>
        <p:nvPicPr>
          <p:cNvPr id="5" name="Google Shape;136;p21">
            <a:extLst>
              <a:ext uri="{FF2B5EF4-FFF2-40B4-BE49-F238E27FC236}">
                <a16:creationId xmlns:a16="http://schemas.microsoft.com/office/drawing/2014/main" id="{7A1E9D6C-73C1-4270-A164-40E7A96B27DC}"/>
              </a:ext>
            </a:extLst>
          </p:cNvPr>
          <p:cNvPicPr preferRelativeResize="0"/>
          <p:nvPr/>
        </p:nvPicPr>
        <p:blipFill rotWithShape="1">
          <a:blip r:embed="rId3">
            <a:alphaModFix/>
          </a:blip>
          <a:srcRect/>
          <a:stretch/>
        </p:blipFill>
        <p:spPr>
          <a:xfrm>
            <a:off x="4646836" y="2780511"/>
            <a:ext cx="3163207" cy="2228303"/>
          </a:xfrm>
          <a:prstGeom prst="rect">
            <a:avLst/>
          </a:prstGeom>
          <a:noFill/>
          <a:ln>
            <a:noFill/>
          </a:ln>
        </p:spPr>
      </p:pic>
    </p:spTree>
    <p:extLst>
      <p:ext uri="{BB962C8B-B14F-4D97-AF65-F5344CB8AC3E}">
        <p14:creationId xmlns:p14="http://schemas.microsoft.com/office/powerpoint/2010/main" val="237793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44;p22">
            <a:extLst>
              <a:ext uri="{FF2B5EF4-FFF2-40B4-BE49-F238E27FC236}">
                <a16:creationId xmlns:a16="http://schemas.microsoft.com/office/drawing/2014/main" id="{9B2A8299-496D-4303-9E3C-D91491F7FB0A}"/>
              </a:ext>
            </a:extLst>
          </p:cNvPr>
          <p:cNvPicPr preferRelativeResize="0"/>
          <p:nvPr/>
        </p:nvPicPr>
        <p:blipFill rotWithShape="1">
          <a:blip r:embed="rId2">
            <a:alphaModFix/>
          </a:blip>
          <a:srcRect/>
          <a:stretch/>
        </p:blipFill>
        <p:spPr>
          <a:xfrm>
            <a:off x="3099029" y="0"/>
            <a:ext cx="4517564" cy="5143500"/>
          </a:xfrm>
          <a:prstGeom prst="rect">
            <a:avLst/>
          </a:prstGeom>
          <a:noFill/>
          <a:ln>
            <a:noFill/>
          </a:ln>
        </p:spPr>
      </p:pic>
      <p:sp>
        <p:nvSpPr>
          <p:cNvPr id="3" name="Google Shape;141;p22">
            <a:extLst>
              <a:ext uri="{FF2B5EF4-FFF2-40B4-BE49-F238E27FC236}">
                <a16:creationId xmlns:a16="http://schemas.microsoft.com/office/drawing/2014/main" id="{423D3DF4-1C1D-41AB-91B7-6E0BEB8B0A27}"/>
              </a:ext>
            </a:extLst>
          </p:cNvPr>
          <p:cNvSpPr txBox="1"/>
          <p:nvPr/>
        </p:nvSpPr>
        <p:spPr>
          <a:xfrm>
            <a:off x="485405" y="2051461"/>
            <a:ext cx="2084003" cy="52028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400"/>
              <a:buFont typeface="Calibri"/>
              <a:buNone/>
            </a:pPr>
            <a:r>
              <a:rPr lang="es-ES" sz="2400" b="1" i="0" u="none" strike="noStrike" cap="none" dirty="0">
                <a:latin typeface="Calibri"/>
                <a:ea typeface="Calibri"/>
                <a:cs typeface="Calibri"/>
                <a:sym typeface="Calibri"/>
              </a:rPr>
              <a:t>Encuesta #1</a:t>
            </a:r>
            <a:endParaRPr sz="2400" b="1" i="0" u="none" strike="noStrike" cap="none" dirty="0">
              <a:latin typeface="Calibri"/>
              <a:ea typeface="Calibri"/>
              <a:cs typeface="Calibri"/>
              <a:sym typeface="Calibri"/>
            </a:endParaRPr>
          </a:p>
        </p:txBody>
      </p:sp>
    </p:spTree>
    <p:extLst>
      <p:ext uri="{BB962C8B-B14F-4D97-AF65-F5344CB8AC3E}">
        <p14:creationId xmlns:p14="http://schemas.microsoft.com/office/powerpoint/2010/main" val="1657028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1;p22">
            <a:extLst>
              <a:ext uri="{FF2B5EF4-FFF2-40B4-BE49-F238E27FC236}">
                <a16:creationId xmlns:a16="http://schemas.microsoft.com/office/drawing/2014/main" id="{423D3DF4-1C1D-41AB-91B7-6E0BEB8B0A27}"/>
              </a:ext>
            </a:extLst>
          </p:cNvPr>
          <p:cNvSpPr txBox="1"/>
          <p:nvPr/>
        </p:nvSpPr>
        <p:spPr>
          <a:xfrm>
            <a:off x="485405" y="2051461"/>
            <a:ext cx="2084003" cy="52028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400"/>
              <a:buFont typeface="Calibri"/>
              <a:buNone/>
            </a:pPr>
            <a:r>
              <a:rPr lang="es-ES" sz="2400" b="1" i="0" u="none" strike="noStrike" cap="none" dirty="0">
                <a:latin typeface="Calibri"/>
                <a:ea typeface="Calibri"/>
                <a:cs typeface="Calibri"/>
                <a:sym typeface="Calibri"/>
              </a:rPr>
              <a:t>Encuesta #3</a:t>
            </a:r>
            <a:endParaRPr sz="2400" b="1" i="0" u="none" strike="noStrike" cap="none" dirty="0">
              <a:latin typeface="Calibri"/>
              <a:ea typeface="Calibri"/>
              <a:cs typeface="Calibri"/>
              <a:sym typeface="Calibri"/>
            </a:endParaRPr>
          </a:p>
        </p:txBody>
      </p:sp>
      <p:pic>
        <p:nvPicPr>
          <p:cNvPr id="4" name="Google Shape;152;p23">
            <a:extLst>
              <a:ext uri="{FF2B5EF4-FFF2-40B4-BE49-F238E27FC236}">
                <a16:creationId xmlns:a16="http://schemas.microsoft.com/office/drawing/2014/main" id="{C6D7DFB9-2440-4B11-804D-C19BE8E6298D}"/>
              </a:ext>
            </a:extLst>
          </p:cNvPr>
          <p:cNvPicPr preferRelativeResize="0"/>
          <p:nvPr/>
        </p:nvPicPr>
        <p:blipFill rotWithShape="1">
          <a:blip r:embed="rId2">
            <a:alphaModFix/>
          </a:blip>
          <a:srcRect/>
          <a:stretch/>
        </p:blipFill>
        <p:spPr>
          <a:xfrm>
            <a:off x="3030467" y="0"/>
            <a:ext cx="4413941" cy="5143500"/>
          </a:xfrm>
          <a:prstGeom prst="rect">
            <a:avLst/>
          </a:prstGeom>
          <a:noFill/>
          <a:ln>
            <a:noFill/>
          </a:ln>
        </p:spPr>
      </p:pic>
    </p:spTree>
    <p:extLst>
      <p:ext uri="{BB962C8B-B14F-4D97-AF65-F5344CB8AC3E}">
        <p14:creationId xmlns:p14="http://schemas.microsoft.com/office/powerpoint/2010/main" val="1471380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1;p22">
            <a:extLst>
              <a:ext uri="{FF2B5EF4-FFF2-40B4-BE49-F238E27FC236}">
                <a16:creationId xmlns:a16="http://schemas.microsoft.com/office/drawing/2014/main" id="{423D3DF4-1C1D-41AB-91B7-6E0BEB8B0A27}"/>
              </a:ext>
            </a:extLst>
          </p:cNvPr>
          <p:cNvSpPr txBox="1"/>
          <p:nvPr/>
        </p:nvSpPr>
        <p:spPr>
          <a:xfrm>
            <a:off x="231775" y="595900"/>
            <a:ext cx="2084003" cy="52028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400"/>
              <a:buFont typeface="Calibri"/>
              <a:buNone/>
            </a:pPr>
            <a:r>
              <a:rPr lang="es-ES" sz="2400" b="1" i="0" u="none" strike="noStrike" cap="none" dirty="0">
                <a:latin typeface="Calibri"/>
                <a:ea typeface="Calibri"/>
                <a:cs typeface="Calibri"/>
                <a:sym typeface="Calibri"/>
              </a:rPr>
              <a:t>Encuestas</a:t>
            </a:r>
            <a:endParaRPr sz="2400" b="1" i="0" u="none" strike="noStrike" cap="none" dirty="0">
              <a:latin typeface="Calibri"/>
              <a:ea typeface="Calibri"/>
              <a:cs typeface="Calibri"/>
              <a:sym typeface="Calibri"/>
            </a:endParaRPr>
          </a:p>
        </p:txBody>
      </p:sp>
      <p:sp>
        <p:nvSpPr>
          <p:cNvPr id="4" name="Google Shape;159;p24">
            <a:extLst>
              <a:ext uri="{FF2B5EF4-FFF2-40B4-BE49-F238E27FC236}">
                <a16:creationId xmlns:a16="http://schemas.microsoft.com/office/drawing/2014/main" id="{FA640397-D160-479A-8B3E-F5D4F8276722}"/>
              </a:ext>
            </a:extLst>
          </p:cNvPr>
          <p:cNvSpPr txBox="1"/>
          <p:nvPr/>
        </p:nvSpPr>
        <p:spPr>
          <a:xfrm>
            <a:off x="2823037" y="164477"/>
            <a:ext cx="2591262"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dirty="0">
                <a:latin typeface="Calibri"/>
                <a:ea typeface="Calibri"/>
                <a:cs typeface="Calibri"/>
                <a:sym typeface="Calibri"/>
              </a:rPr>
              <a:t>INDICADOR</a:t>
            </a:r>
            <a:endParaRPr dirty="0"/>
          </a:p>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dirty="0">
                <a:latin typeface="Calibri"/>
                <a:ea typeface="Calibri"/>
                <a:cs typeface="Calibri"/>
                <a:sym typeface="Calibri"/>
              </a:rPr>
              <a:t>Componente técnico</a:t>
            </a:r>
            <a:endParaRPr dirty="0"/>
          </a:p>
        </p:txBody>
      </p:sp>
      <p:pic>
        <p:nvPicPr>
          <p:cNvPr id="5" name="Google Shape;165;p24">
            <a:extLst>
              <a:ext uri="{FF2B5EF4-FFF2-40B4-BE49-F238E27FC236}">
                <a16:creationId xmlns:a16="http://schemas.microsoft.com/office/drawing/2014/main" id="{D1F0468F-943C-4797-922B-1AA03BA86247}"/>
              </a:ext>
            </a:extLst>
          </p:cNvPr>
          <p:cNvPicPr preferRelativeResize="0"/>
          <p:nvPr/>
        </p:nvPicPr>
        <p:blipFill rotWithShape="1">
          <a:blip r:embed="rId2">
            <a:alphaModFix/>
          </a:blip>
          <a:srcRect/>
          <a:stretch/>
        </p:blipFill>
        <p:spPr>
          <a:xfrm>
            <a:off x="232318" y="1116189"/>
            <a:ext cx="3562920" cy="1895003"/>
          </a:xfrm>
          <a:prstGeom prst="rect">
            <a:avLst/>
          </a:prstGeom>
          <a:noFill/>
          <a:ln>
            <a:noFill/>
          </a:ln>
        </p:spPr>
      </p:pic>
      <p:pic>
        <p:nvPicPr>
          <p:cNvPr id="6" name="Google Shape;166;p24">
            <a:extLst>
              <a:ext uri="{FF2B5EF4-FFF2-40B4-BE49-F238E27FC236}">
                <a16:creationId xmlns:a16="http://schemas.microsoft.com/office/drawing/2014/main" id="{0C26D4C8-DE7B-4313-9450-DE5ACDDD0BA4}"/>
              </a:ext>
            </a:extLst>
          </p:cNvPr>
          <p:cNvPicPr preferRelativeResize="0"/>
          <p:nvPr/>
        </p:nvPicPr>
        <p:blipFill rotWithShape="1">
          <a:blip r:embed="rId3">
            <a:alphaModFix/>
          </a:blip>
          <a:srcRect/>
          <a:stretch/>
        </p:blipFill>
        <p:spPr>
          <a:xfrm>
            <a:off x="4211436" y="1131266"/>
            <a:ext cx="3519375" cy="1864848"/>
          </a:xfrm>
          <a:prstGeom prst="rect">
            <a:avLst/>
          </a:prstGeom>
          <a:noFill/>
          <a:ln>
            <a:noFill/>
          </a:ln>
        </p:spPr>
      </p:pic>
      <p:pic>
        <p:nvPicPr>
          <p:cNvPr id="7" name="Google Shape;167;p24">
            <a:extLst>
              <a:ext uri="{FF2B5EF4-FFF2-40B4-BE49-F238E27FC236}">
                <a16:creationId xmlns:a16="http://schemas.microsoft.com/office/drawing/2014/main" id="{C3C18586-480D-4114-88B2-8E92EA115F2C}"/>
              </a:ext>
            </a:extLst>
          </p:cNvPr>
          <p:cNvPicPr preferRelativeResize="0"/>
          <p:nvPr/>
        </p:nvPicPr>
        <p:blipFill rotWithShape="1">
          <a:blip r:embed="rId4">
            <a:alphaModFix/>
          </a:blip>
          <a:srcRect/>
          <a:stretch/>
        </p:blipFill>
        <p:spPr>
          <a:xfrm>
            <a:off x="232861" y="2945609"/>
            <a:ext cx="3562377" cy="1914806"/>
          </a:xfrm>
          <a:prstGeom prst="rect">
            <a:avLst/>
          </a:prstGeom>
          <a:noFill/>
          <a:ln>
            <a:noFill/>
          </a:ln>
        </p:spPr>
      </p:pic>
      <p:pic>
        <p:nvPicPr>
          <p:cNvPr id="8" name="Google Shape;168;p24">
            <a:extLst>
              <a:ext uri="{FF2B5EF4-FFF2-40B4-BE49-F238E27FC236}">
                <a16:creationId xmlns:a16="http://schemas.microsoft.com/office/drawing/2014/main" id="{C2DF130C-E7F1-4C70-AC4E-EBEC1FED27D4}"/>
              </a:ext>
            </a:extLst>
          </p:cNvPr>
          <p:cNvPicPr preferRelativeResize="0"/>
          <p:nvPr/>
        </p:nvPicPr>
        <p:blipFill rotWithShape="1">
          <a:blip r:embed="rId5">
            <a:alphaModFix/>
          </a:blip>
          <a:srcRect/>
          <a:stretch/>
        </p:blipFill>
        <p:spPr>
          <a:xfrm>
            <a:off x="4222626" y="2929305"/>
            <a:ext cx="3508185" cy="1931110"/>
          </a:xfrm>
          <a:prstGeom prst="rect">
            <a:avLst/>
          </a:prstGeom>
          <a:noFill/>
          <a:ln>
            <a:noFill/>
          </a:ln>
        </p:spPr>
      </p:pic>
    </p:spTree>
    <p:extLst>
      <p:ext uri="{BB962C8B-B14F-4D97-AF65-F5344CB8AC3E}">
        <p14:creationId xmlns:p14="http://schemas.microsoft.com/office/powerpoint/2010/main" val="745398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1;p22">
            <a:extLst>
              <a:ext uri="{FF2B5EF4-FFF2-40B4-BE49-F238E27FC236}">
                <a16:creationId xmlns:a16="http://schemas.microsoft.com/office/drawing/2014/main" id="{423D3DF4-1C1D-41AB-91B7-6E0BEB8B0A27}"/>
              </a:ext>
            </a:extLst>
          </p:cNvPr>
          <p:cNvSpPr txBox="1"/>
          <p:nvPr/>
        </p:nvSpPr>
        <p:spPr>
          <a:xfrm>
            <a:off x="231775" y="595900"/>
            <a:ext cx="2084003" cy="52028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400"/>
              <a:buFont typeface="Calibri"/>
              <a:buNone/>
            </a:pPr>
            <a:r>
              <a:rPr lang="es-ES" sz="2400" b="1" i="0" u="none" strike="noStrike" cap="none" dirty="0">
                <a:latin typeface="Calibri"/>
                <a:ea typeface="Calibri"/>
                <a:cs typeface="Calibri"/>
                <a:sym typeface="Calibri"/>
              </a:rPr>
              <a:t>Encuestas</a:t>
            </a:r>
            <a:endParaRPr sz="2400" b="1" i="0" u="none" strike="noStrike" cap="none" dirty="0">
              <a:latin typeface="Calibri"/>
              <a:ea typeface="Calibri"/>
              <a:cs typeface="Calibri"/>
              <a:sym typeface="Calibri"/>
            </a:endParaRPr>
          </a:p>
        </p:txBody>
      </p:sp>
      <p:sp>
        <p:nvSpPr>
          <p:cNvPr id="4" name="Google Shape;159;p24">
            <a:extLst>
              <a:ext uri="{FF2B5EF4-FFF2-40B4-BE49-F238E27FC236}">
                <a16:creationId xmlns:a16="http://schemas.microsoft.com/office/drawing/2014/main" id="{FA640397-D160-479A-8B3E-F5D4F8276722}"/>
              </a:ext>
            </a:extLst>
          </p:cNvPr>
          <p:cNvSpPr txBox="1"/>
          <p:nvPr/>
        </p:nvSpPr>
        <p:spPr>
          <a:xfrm>
            <a:off x="2823037" y="164477"/>
            <a:ext cx="2591262"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dirty="0">
                <a:latin typeface="Calibri"/>
                <a:ea typeface="Calibri"/>
                <a:cs typeface="Calibri"/>
                <a:sym typeface="Calibri"/>
              </a:rPr>
              <a:t>INDICADOR</a:t>
            </a:r>
            <a:endParaRPr dirty="0"/>
          </a:p>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dirty="0">
                <a:latin typeface="Calibri"/>
                <a:ea typeface="Calibri"/>
                <a:cs typeface="Calibri"/>
                <a:sym typeface="Calibri"/>
              </a:rPr>
              <a:t>Componente técnico</a:t>
            </a:r>
            <a:endParaRPr dirty="0"/>
          </a:p>
        </p:txBody>
      </p:sp>
      <p:pic>
        <p:nvPicPr>
          <p:cNvPr id="13" name="Google Shape;180;p25">
            <a:extLst>
              <a:ext uri="{FF2B5EF4-FFF2-40B4-BE49-F238E27FC236}">
                <a16:creationId xmlns:a16="http://schemas.microsoft.com/office/drawing/2014/main" id="{4FC72B42-E31C-4CA3-8DC5-0E77AE0269FF}"/>
              </a:ext>
            </a:extLst>
          </p:cNvPr>
          <p:cNvPicPr preferRelativeResize="0"/>
          <p:nvPr/>
        </p:nvPicPr>
        <p:blipFill rotWithShape="1">
          <a:blip r:embed="rId2">
            <a:alphaModFix/>
          </a:blip>
          <a:srcRect/>
          <a:stretch/>
        </p:blipFill>
        <p:spPr>
          <a:xfrm>
            <a:off x="251899" y="1236267"/>
            <a:ext cx="3569091" cy="1819130"/>
          </a:xfrm>
          <a:prstGeom prst="rect">
            <a:avLst/>
          </a:prstGeom>
          <a:noFill/>
          <a:ln>
            <a:noFill/>
          </a:ln>
        </p:spPr>
      </p:pic>
      <p:pic>
        <p:nvPicPr>
          <p:cNvPr id="14" name="Google Shape;181;p25">
            <a:extLst>
              <a:ext uri="{FF2B5EF4-FFF2-40B4-BE49-F238E27FC236}">
                <a16:creationId xmlns:a16="http://schemas.microsoft.com/office/drawing/2014/main" id="{9FC9FA81-3F6E-40CA-8A6D-F38FBA3DE274}"/>
              </a:ext>
            </a:extLst>
          </p:cNvPr>
          <p:cNvPicPr preferRelativeResize="0"/>
          <p:nvPr/>
        </p:nvPicPr>
        <p:blipFill rotWithShape="1">
          <a:blip r:embed="rId3">
            <a:alphaModFix/>
          </a:blip>
          <a:srcRect/>
          <a:stretch/>
        </p:blipFill>
        <p:spPr>
          <a:xfrm>
            <a:off x="4237188" y="1236266"/>
            <a:ext cx="3519375" cy="2015859"/>
          </a:xfrm>
          <a:prstGeom prst="rect">
            <a:avLst/>
          </a:prstGeom>
          <a:noFill/>
          <a:ln>
            <a:noFill/>
          </a:ln>
        </p:spPr>
      </p:pic>
      <p:pic>
        <p:nvPicPr>
          <p:cNvPr id="15" name="Google Shape;182;p25">
            <a:extLst>
              <a:ext uri="{FF2B5EF4-FFF2-40B4-BE49-F238E27FC236}">
                <a16:creationId xmlns:a16="http://schemas.microsoft.com/office/drawing/2014/main" id="{BE11B6A8-2772-4326-9E99-896838E92B42}"/>
              </a:ext>
            </a:extLst>
          </p:cNvPr>
          <p:cNvPicPr preferRelativeResize="0"/>
          <p:nvPr/>
        </p:nvPicPr>
        <p:blipFill rotWithShape="1">
          <a:blip r:embed="rId4">
            <a:alphaModFix/>
          </a:blip>
          <a:srcRect/>
          <a:stretch/>
        </p:blipFill>
        <p:spPr>
          <a:xfrm>
            <a:off x="231775" y="2841560"/>
            <a:ext cx="3600406" cy="1982808"/>
          </a:xfrm>
          <a:prstGeom prst="rect">
            <a:avLst/>
          </a:prstGeom>
          <a:noFill/>
          <a:ln>
            <a:noFill/>
          </a:ln>
        </p:spPr>
      </p:pic>
      <p:pic>
        <p:nvPicPr>
          <p:cNvPr id="16" name="Google Shape;183;p25">
            <a:extLst>
              <a:ext uri="{FF2B5EF4-FFF2-40B4-BE49-F238E27FC236}">
                <a16:creationId xmlns:a16="http://schemas.microsoft.com/office/drawing/2014/main" id="{C335C7BE-60F1-4D12-9964-47CACB22D265}"/>
              </a:ext>
            </a:extLst>
          </p:cNvPr>
          <p:cNvPicPr preferRelativeResize="0"/>
          <p:nvPr/>
        </p:nvPicPr>
        <p:blipFill rotWithShape="1">
          <a:blip r:embed="rId5">
            <a:alphaModFix/>
          </a:blip>
          <a:srcRect/>
          <a:stretch/>
        </p:blipFill>
        <p:spPr>
          <a:xfrm>
            <a:off x="4291275" y="3016160"/>
            <a:ext cx="3447250" cy="1860834"/>
          </a:xfrm>
          <a:prstGeom prst="rect">
            <a:avLst/>
          </a:prstGeom>
          <a:noFill/>
          <a:ln>
            <a:noFill/>
          </a:ln>
        </p:spPr>
      </p:pic>
    </p:spTree>
    <p:extLst>
      <p:ext uri="{BB962C8B-B14F-4D97-AF65-F5344CB8AC3E}">
        <p14:creationId xmlns:p14="http://schemas.microsoft.com/office/powerpoint/2010/main" val="166187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1;p22">
            <a:extLst>
              <a:ext uri="{FF2B5EF4-FFF2-40B4-BE49-F238E27FC236}">
                <a16:creationId xmlns:a16="http://schemas.microsoft.com/office/drawing/2014/main" id="{423D3DF4-1C1D-41AB-91B7-6E0BEB8B0A27}"/>
              </a:ext>
            </a:extLst>
          </p:cNvPr>
          <p:cNvSpPr txBox="1"/>
          <p:nvPr/>
        </p:nvSpPr>
        <p:spPr>
          <a:xfrm>
            <a:off x="231775" y="595900"/>
            <a:ext cx="2084003" cy="52028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400"/>
              <a:buFont typeface="Calibri"/>
              <a:buNone/>
            </a:pPr>
            <a:r>
              <a:rPr lang="es-ES" sz="2400" b="1" i="0" u="none" strike="noStrike" cap="none" dirty="0">
                <a:latin typeface="Calibri"/>
                <a:ea typeface="Calibri"/>
                <a:cs typeface="Calibri"/>
                <a:sym typeface="Calibri"/>
              </a:rPr>
              <a:t>Encuestas</a:t>
            </a:r>
            <a:endParaRPr sz="2400" b="1" i="0" u="none" strike="noStrike" cap="none" dirty="0">
              <a:latin typeface="Calibri"/>
              <a:ea typeface="Calibri"/>
              <a:cs typeface="Calibri"/>
              <a:sym typeface="Calibri"/>
            </a:endParaRPr>
          </a:p>
        </p:txBody>
      </p:sp>
      <p:sp>
        <p:nvSpPr>
          <p:cNvPr id="4" name="Google Shape;159;p24">
            <a:extLst>
              <a:ext uri="{FF2B5EF4-FFF2-40B4-BE49-F238E27FC236}">
                <a16:creationId xmlns:a16="http://schemas.microsoft.com/office/drawing/2014/main" id="{FA640397-D160-479A-8B3E-F5D4F8276722}"/>
              </a:ext>
            </a:extLst>
          </p:cNvPr>
          <p:cNvSpPr txBox="1"/>
          <p:nvPr/>
        </p:nvSpPr>
        <p:spPr>
          <a:xfrm>
            <a:off x="2823037" y="164477"/>
            <a:ext cx="2591262"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dirty="0">
                <a:latin typeface="Calibri"/>
                <a:ea typeface="Calibri"/>
                <a:cs typeface="Calibri"/>
                <a:sym typeface="Calibri"/>
              </a:rPr>
              <a:t>INDICADOR</a:t>
            </a:r>
            <a:endParaRPr dirty="0"/>
          </a:p>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dirty="0">
                <a:latin typeface="Calibri"/>
                <a:ea typeface="Calibri"/>
                <a:cs typeface="Calibri"/>
                <a:sym typeface="Calibri"/>
              </a:rPr>
              <a:t>Componente técnico</a:t>
            </a:r>
            <a:endParaRPr dirty="0"/>
          </a:p>
        </p:txBody>
      </p:sp>
      <p:pic>
        <p:nvPicPr>
          <p:cNvPr id="8" name="Google Shape;195;p26">
            <a:extLst>
              <a:ext uri="{FF2B5EF4-FFF2-40B4-BE49-F238E27FC236}">
                <a16:creationId xmlns:a16="http://schemas.microsoft.com/office/drawing/2014/main" id="{CE91B931-104F-4C9A-B0B0-9B5939FF1CC8}"/>
              </a:ext>
            </a:extLst>
          </p:cNvPr>
          <p:cNvPicPr preferRelativeResize="0"/>
          <p:nvPr/>
        </p:nvPicPr>
        <p:blipFill rotWithShape="1">
          <a:blip r:embed="rId2">
            <a:alphaModFix/>
          </a:blip>
          <a:srcRect/>
          <a:stretch/>
        </p:blipFill>
        <p:spPr>
          <a:xfrm>
            <a:off x="231775" y="1223286"/>
            <a:ext cx="3608303" cy="1860552"/>
          </a:xfrm>
          <a:prstGeom prst="rect">
            <a:avLst/>
          </a:prstGeom>
          <a:noFill/>
          <a:ln>
            <a:noFill/>
          </a:ln>
        </p:spPr>
      </p:pic>
      <p:pic>
        <p:nvPicPr>
          <p:cNvPr id="9" name="Google Shape;196;p26">
            <a:extLst>
              <a:ext uri="{FF2B5EF4-FFF2-40B4-BE49-F238E27FC236}">
                <a16:creationId xmlns:a16="http://schemas.microsoft.com/office/drawing/2014/main" id="{E95C22F1-6328-4300-AEC8-38E84999C3D3}"/>
              </a:ext>
            </a:extLst>
          </p:cNvPr>
          <p:cNvPicPr preferRelativeResize="0"/>
          <p:nvPr/>
        </p:nvPicPr>
        <p:blipFill rotWithShape="1">
          <a:blip r:embed="rId3">
            <a:alphaModFix/>
          </a:blip>
          <a:srcRect/>
          <a:stretch/>
        </p:blipFill>
        <p:spPr>
          <a:xfrm>
            <a:off x="4004538" y="2937673"/>
            <a:ext cx="3769433" cy="1836819"/>
          </a:xfrm>
          <a:prstGeom prst="rect">
            <a:avLst/>
          </a:prstGeom>
          <a:noFill/>
          <a:ln>
            <a:noFill/>
          </a:ln>
        </p:spPr>
      </p:pic>
    </p:spTree>
    <p:extLst>
      <p:ext uri="{BB962C8B-B14F-4D97-AF65-F5344CB8AC3E}">
        <p14:creationId xmlns:p14="http://schemas.microsoft.com/office/powerpoint/2010/main" val="759890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5888097" y="767217"/>
            <a:ext cx="2780268" cy="461665"/>
          </a:xfrm>
          <a:prstGeom prst="rect">
            <a:avLst/>
          </a:prstGeom>
          <a:noFill/>
        </p:spPr>
        <p:txBody>
          <a:bodyPr wrap="square" rtlCol="0">
            <a:spAutoFit/>
          </a:bodyPr>
          <a:lstStyle/>
          <a:p>
            <a:pPr algn="r"/>
            <a:r>
              <a:rPr lang="es-ES" sz="2400" b="1" dirty="0">
                <a:solidFill>
                  <a:schemeClr val="bg1"/>
                </a:solidFill>
                <a:latin typeface="Work sans"/>
                <a:cs typeface="Work sans"/>
              </a:rPr>
              <a:t>Título</a:t>
            </a:r>
          </a:p>
        </p:txBody>
      </p:sp>
      <p:sp>
        <p:nvSpPr>
          <p:cNvPr id="9" name="CuadroTexto 8"/>
          <p:cNvSpPr txBox="1"/>
          <p:nvPr/>
        </p:nvSpPr>
        <p:spPr>
          <a:xfrm>
            <a:off x="6331374" y="1598585"/>
            <a:ext cx="2336991" cy="584776"/>
          </a:xfrm>
          <a:prstGeom prst="rect">
            <a:avLst/>
          </a:prstGeom>
          <a:noFill/>
        </p:spPr>
        <p:txBody>
          <a:bodyPr wrap="square" rtlCol="0">
            <a:spAutoFit/>
          </a:bodyPr>
          <a:lstStyle/>
          <a:p>
            <a:pPr algn="r"/>
            <a:r>
              <a:rPr lang="es-ES" sz="1600" dirty="0">
                <a:solidFill>
                  <a:schemeClr val="bg1"/>
                </a:solidFill>
                <a:latin typeface="Work sans"/>
                <a:cs typeface="Work sans"/>
              </a:rPr>
              <a:t>Espacio para frase concreta.</a:t>
            </a:r>
          </a:p>
        </p:txBody>
      </p:sp>
      <p:pic>
        <p:nvPicPr>
          <p:cNvPr id="11" name="Imagen 10"/>
          <p:cNvPicPr>
            <a:picLocks noChangeAspect="1"/>
          </p:cNvPicPr>
          <p:nvPr/>
        </p:nvPicPr>
        <p:blipFill>
          <a:blip r:embed="rId3"/>
          <a:stretch>
            <a:fillRect/>
          </a:stretch>
        </p:blipFill>
        <p:spPr>
          <a:xfrm flipV="1">
            <a:off x="0" y="1481"/>
            <a:ext cx="9144000" cy="996567"/>
          </a:xfrm>
          <a:prstGeom prst="rect">
            <a:avLst/>
          </a:prstGeom>
        </p:spPr>
      </p:pic>
      <p:pic>
        <p:nvPicPr>
          <p:cNvPr id="16" name="Imagen 15" descr="naranja.png"/>
          <p:cNvPicPr>
            <a:picLocks noChangeAspect="1"/>
          </p:cNvPicPr>
          <p:nvPr/>
        </p:nvPicPr>
        <p:blipFill rotWithShape="1">
          <a:blip r:embed="rId4">
            <a:extLst>
              <a:ext uri="{28A0092B-C50C-407E-A947-70E740481C1C}">
                <a14:useLocalDpi xmlns:a14="http://schemas.microsoft.com/office/drawing/2010/main" val="0"/>
              </a:ext>
            </a:extLst>
          </a:blip>
          <a:srcRect l="21032" t="19996" r="22452" b="17818"/>
          <a:stretch/>
        </p:blipFill>
        <p:spPr>
          <a:xfrm>
            <a:off x="8367676" y="4376283"/>
            <a:ext cx="601377" cy="603694"/>
          </a:xfrm>
          <a:prstGeom prst="rect">
            <a:avLst/>
          </a:prstGeom>
        </p:spPr>
      </p:pic>
      <p:sp>
        <p:nvSpPr>
          <p:cNvPr id="7" name="Google Shape;215;p28">
            <a:extLst>
              <a:ext uri="{FF2B5EF4-FFF2-40B4-BE49-F238E27FC236}">
                <a16:creationId xmlns:a16="http://schemas.microsoft.com/office/drawing/2014/main" id="{12EFD058-20CE-44C4-83BF-EF1BD4F5341E}"/>
              </a:ext>
            </a:extLst>
          </p:cNvPr>
          <p:cNvSpPr txBox="1"/>
          <p:nvPr/>
        </p:nvSpPr>
        <p:spPr>
          <a:xfrm>
            <a:off x="475635" y="224630"/>
            <a:ext cx="2591262"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dirty="0">
                <a:solidFill>
                  <a:srgbClr val="E8E6E8"/>
                </a:solidFill>
                <a:latin typeface="Calibri"/>
                <a:ea typeface="Calibri"/>
                <a:cs typeface="Calibri"/>
                <a:sym typeface="Calibri"/>
              </a:rPr>
              <a:t>INDICADOR</a:t>
            </a:r>
            <a:endParaRPr dirty="0"/>
          </a:p>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dirty="0">
                <a:solidFill>
                  <a:srgbClr val="E8E6E8"/>
                </a:solidFill>
                <a:latin typeface="Calibri"/>
                <a:ea typeface="Calibri"/>
                <a:cs typeface="Calibri"/>
                <a:sym typeface="Calibri"/>
              </a:rPr>
              <a:t>Componente técnico</a:t>
            </a:r>
            <a:endParaRPr dirty="0"/>
          </a:p>
        </p:txBody>
      </p:sp>
      <p:sp>
        <p:nvSpPr>
          <p:cNvPr id="10" name="Google Shape;216;p28">
            <a:extLst>
              <a:ext uri="{FF2B5EF4-FFF2-40B4-BE49-F238E27FC236}">
                <a16:creationId xmlns:a16="http://schemas.microsoft.com/office/drawing/2014/main" id="{F70520A8-FC96-4322-A38F-F2C6FD9E2DC8}"/>
              </a:ext>
            </a:extLst>
          </p:cNvPr>
          <p:cNvSpPr txBox="1"/>
          <p:nvPr/>
        </p:nvSpPr>
        <p:spPr>
          <a:xfrm>
            <a:off x="475635" y="1227522"/>
            <a:ext cx="259126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r>
              <a:rPr lang="es-ES" sz="2000" b="1" dirty="0">
                <a:solidFill>
                  <a:schemeClr val="dk1"/>
                </a:solidFill>
                <a:latin typeface="Calibri"/>
                <a:ea typeface="Calibri"/>
                <a:cs typeface="Calibri"/>
                <a:sym typeface="Calibri"/>
              </a:rPr>
              <a:t>O</a:t>
            </a:r>
            <a:r>
              <a:rPr lang="es-ES" sz="2000" b="1" i="0" u="none" strike="noStrike" cap="none" dirty="0">
                <a:solidFill>
                  <a:schemeClr val="dk1"/>
                </a:solidFill>
                <a:latin typeface="Calibri"/>
                <a:ea typeface="Calibri"/>
                <a:cs typeface="Calibri"/>
                <a:sym typeface="Calibri"/>
              </a:rPr>
              <a:t>bservación</a:t>
            </a:r>
            <a:endParaRPr dirty="0"/>
          </a:p>
        </p:txBody>
      </p:sp>
      <p:pic>
        <p:nvPicPr>
          <p:cNvPr id="12" name="Google Shape;219;p28">
            <a:extLst>
              <a:ext uri="{FF2B5EF4-FFF2-40B4-BE49-F238E27FC236}">
                <a16:creationId xmlns:a16="http://schemas.microsoft.com/office/drawing/2014/main" id="{39148A17-ECD7-47B5-88E4-FE6B98E84D6B}"/>
              </a:ext>
            </a:extLst>
          </p:cNvPr>
          <p:cNvPicPr preferRelativeResize="0"/>
          <p:nvPr/>
        </p:nvPicPr>
        <p:blipFill rotWithShape="1">
          <a:blip r:embed="rId5">
            <a:alphaModFix/>
          </a:blip>
          <a:srcRect/>
          <a:stretch/>
        </p:blipFill>
        <p:spPr>
          <a:xfrm>
            <a:off x="7278231" y="1314221"/>
            <a:ext cx="1489808" cy="780287"/>
          </a:xfrm>
          <a:prstGeom prst="rect">
            <a:avLst/>
          </a:prstGeom>
          <a:noFill/>
          <a:ln>
            <a:noFill/>
          </a:ln>
        </p:spPr>
      </p:pic>
      <p:sp>
        <p:nvSpPr>
          <p:cNvPr id="13" name="Google Shape;218;p28">
            <a:extLst>
              <a:ext uri="{FF2B5EF4-FFF2-40B4-BE49-F238E27FC236}">
                <a16:creationId xmlns:a16="http://schemas.microsoft.com/office/drawing/2014/main" id="{91A88496-0B55-4371-9469-7ABF96079FD4}"/>
              </a:ext>
            </a:extLst>
          </p:cNvPr>
          <p:cNvSpPr txBox="1"/>
          <p:nvPr/>
        </p:nvSpPr>
        <p:spPr>
          <a:xfrm>
            <a:off x="1155387" y="1818895"/>
            <a:ext cx="5936906" cy="1169551"/>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5E5C5D"/>
              </a:buClr>
              <a:buSzPts val="1600"/>
              <a:buFont typeface="Calibri"/>
              <a:buNone/>
            </a:pPr>
            <a:r>
              <a:rPr lang="es-ES" sz="1600" b="0" i="0" u="none" strike="noStrike" cap="none" dirty="0">
                <a:solidFill>
                  <a:srgbClr val="5E5C5D"/>
                </a:solidFill>
                <a:latin typeface="Calibri"/>
                <a:ea typeface="Calibri"/>
                <a:cs typeface="Calibri"/>
                <a:sym typeface="Calibri"/>
              </a:rPr>
              <a:t>Esta técnica de recolección fue de ayuda en cuanto a los inventarios de la empresa </a:t>
            </a:r>
            <a:r>
              <a:rPr lang="es-ES" sz="1600" dirty="0">
                <a:solidFill>
                  <a:srgbClr val="5E5C5D"/>
                </a:solidFill>
                <a:latin typeface="Calibri"/>
                <a:ea typeface="Calibri"/>
                <a:cs typeface="Calibri"/>
                <a:sym typeface="Calibri"/>
              </a:rPr>
              <a:t>SANIGGI</a:t>
            </a:r>
            <a:r>
              <a:rPr lang="es-ES" sz="1600" b="0" i="0" u="none" strike="noStrike" cap="none" dirty="0">
                <a:solidFill>
                  <a:srgbClr val="5E5C5D"/>
                </a:solidFill>
                <a:latin typeface="Calibri"/>
                <a:ea typeface="Calibri"/>
                <a:cs typeface="Calibri"/>
                <a:sym typeface="Calibri"/>
              </a:rPr>
              <a:t> S.A.S y necesidad que se evidenciaba de la falta de organización y ahorro de papel </a:t>
            </a:r>
            <a:endParaRPr dirty="0"/>
          </a:p>
        </p:txBody>
      </p:sp>
      <p:pic>
        <p:nvPicPr>
          <p:cNvPr id="14" name="Google Shape;220;p28">
            <a:hlinkClick r:id="rId6" action="ppaction://hlinkfile"/>
            <a:extLst>
              <a:ext uri="{FF2B5EF4-FFF2-40B4-BE49-F238E27FC236}">
                <a16:creationId xmlns:a16="http://schemas.microsoft.com/office/drawing/2014/main" id="{1B2237C7-B087-40BE-A417-E6DFBF37713E}"/>
              </a:ext>
            </a:extLst>
          </p:cNvPr>
          <p:cNvPicPr preferRelativeResize="0"/>
          <p:nvPr/>
        </p:nvPicPr>
        <p:blipFill rotWithShape="1">
          <a:blip r:embed="rId7">
            <a:alphaModFix/>
          </a:blip>
          <a:srcRect/>
          <a:stretch/>
        </p:blipFill>
        <p:spPr>
          <a:xfrm>
            <a:off x="3066897" y="2773859"/>
            <a:ext cx="3243353" cy="1847248"/>
          </a:xfrm>
          <a:prstGeom prst="rect">
            <a:avLst/>
          </a:prstGeom>
          <a:noFill/>
          <a:ln>
            <a:noFill/>
          </a:ln>
        </p:spPr>
      </p:pic>
    </p:spTree>
    <p:extLst>
      <p:ext uri="{BB962C8B-B14F-4D97-AF65-F5344CB8AC3E}">
        <p14:creationId xmlns:p14="http://schemas.microsoft.com/office/powerpoint/2010/main" val="47339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5888097" y="767217"/>
            <a:ext cx="2780268" cy="461665"/>
          </a:xfrm>
          <a:prstGeom prst="rect">
            <a:avLst/>
          </a:prstGeom>
          <a:noFill/>
        </p:spPr>
        <p:txBody>
          <a:bodyPr wrap="square" rtlCol="0">
            <a:spAutoFit/>
          </a:bodyPr>
          <a:lstStyle/>
          <a:p>
            <a:pPr algn="r"/>
            <a:r>
              <a:rPr lang="es-ES" sz="2400" b="1" dirty="0">
                <a:solidFill>
                  <a:schemeClr val="bg1"/>
                </a:solidFill>
                <a:latin typeface="Work sans"/>
                <a:cs typeface="Work sans"/>
              </a:rPr>
              <a:t>Título</a:t>
            </a:r>
          </a:p>
        </p:txBody>
      </p:sp>
      <p:sp>
        <p:nvSpPr>
          <p:cNvPr id="9" name="CuadroTexto 8"/>
          <p:cNvSpPr txBox="1"/>
          <p:nvPr/>
        </p:nvSpPr>
        <p:spPr>
          <a:xfrm>
            <a:off x="6331374" y="1598585"/>
            <a:ext cx="2336991" cy="584776"/>
          </a:xfrm>
          <a:prstGeom prst="rect">
            <a:avLst/>
          </a:prstGeom>
          <a:noFill/>
        </p:spPr>
        <p:txBody>
          <a:bodyPr wrap="square" rtlCol="0">
            <a:spAutoFit/>
          </a:bodyPr>
          <a:lstStyle/>
          <a:p>
            <a:pPr algn="r"/>
            <a:r>
              <a:rPr lang="es-ES" sz="1600" dirty="0">
                <a:solidFill>
                  <a:schemeClr val="bg1"/>
                </a:solidFill>
                <a:latin typeface="Work sans"/>
                <a:cs typeface="Work sans"/>
              </a:rPr>
              <a:t>Espacio para frase concreta.</a:t>
            </a:r>
          </a:p>
        </p:txBody>
      </p:sp>
      <p:pic>
        <p:nvPicPr>
          <p:cNvPr id="11" name="Imagen 10"/>
          <p:cNvPicPr>
            <a:picLocks noChangeAspect="1"/>
          </p:cNvPicPr>
          <p:nvPr/>
        </p:nvPicPr>
        <p:blipFill>
          <a:blip r:embed="rId3"/>
          <a:stretch>
            <a:fillRect/>
          </a:stretch>
        </p:blipFill>
        <p:spPr>
          <a:xfrm flipV="1">
            <a:off x="0" y="1481"/>
            <a:ext cx="9144000" cy="996567"/>
          </a:xfrm>
          <a:prstGeom prst="rect">
            <a:avLst/>
          </a:prstGeom>
        </p:spPr>
      </p:pic>
      <p:pic>
        <p:nvPicPr>
          <p:cNvPr id="16" name="Imagen 15" descr="naranja.png"/>
          <p:cNvPicPr>
            <a:picLocks noChangeAspect="1"/>
          </p:cNvPicPr>
          <p:nvPr/>
        </p:nvPicPr>
        <p:blipFill rotWithShape="1">
          <a:blip r:embed="rId4">
            <a:extLst>
              <a:ext uri="{28A0092B-C50C-407E-A947-70E740481C1C}">
                <a14:useLocalDpi xmlns:a14="http://schemas.microsoft.com/office/drawing/2010/main" val="0"/>
              </a:ext>
            </a:extLst>
          </a:blip>
          <a:srcRect l="21032" t="19996" r="22452" b="17818"/>
          <a:stretch/>
        </p:blipFill>
        <p:spPr>
          <a:xfrm>
            <a:off x="8367676" y="4376283"/>
            <a:ext cx="601377" cy="603694"/>
          </a:xfrm>
          <a:prstGeom prst="rect">
            <a:avLst/>
          </a:prstGeom>
        </p:spPr>
      </p:pic>
      <p:sp>
        <p:nvSpPr>
          <p:cNvPr id="7" name="Google Shape;215;p28">
            <a:extLst>
              <a:ext uri="{FF2B5EF4-FFF2-40B4-BE49-F238E27FC236}">
                <a16:creationId xmlns:a16="http://schemas.microsoft.com/office/drawing/2014/main" id="{12EFD058-20CE-44C4-83BF-EF1BD4F5341E}"/>
              </a:ext>
            </a:extLst>
          </p:cNvPr>
          <p:cNvSpPr txBox="1"/>
          <p:nvPr/>
        </p:nvSpPr>
        <p:spPr>
          <a:xfrm>
            <a:off x="475635" y="224630"/>
            <a:ext cx="2591262"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dirty="0">
                <a:solidFill>
                  <a:srgbClr val="E8E6E8"/>
                </a:solidFill>
                <a:latin typeface="Calibri"/>
                <a:ea typeface="Calibri"/>
                <a:cs typeface="Calibri"/>
                <a:sym typeface="Calibri"/>
              </a:rPr>
              <a:t>INDICADOR</a:t>
            </a:r>
            <a:endParaRPr dirty="0"/>
          </a:p>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dirty="0">
                <a:solidFill>
                  <a:srgbClr val="E8E6E8"/>
                </a:solidFill>
                <a:latin typeface="Calibri"/>
                <a:ea typeface="Calibri"/>
                <a:cs typeface="Calibri"/>
                <a:sym typeface="Calibri"/>
              </a:rPr>
              <a:t>Componente técnico</a:t>
            </a:r>
            <a:endParaRPr dirty="0"/>
          </a:p>
        </p:txBody>
      </p:sp>
      <p:sp>
        <p:nvSpPr>
          <p:cNvPr id="15" name="Google Shape;203;p27">
            <a:extLst>
              <a:ext uri="{FF2B5EF4-FFF2-40B4-BE49-F238E27FC236}">
                <a16:creationId xmlns:a16="http://schemas.microsoft.com/office/drawing/2014/main" id="{135A129F-13D2-448F-88E2-A1678DDBB1E6}"/>
              </a:ext>
            </a:extLst>
          </p:cNvPr>
          <p:cNvSpPr txBox="1"/>
          <p:nvPr/>
        </p:nvSpPr>
        <p:spPr>
          <a:xfrm>
            <a:off x="475635" y="983058"/>
            <a:ext cx="25914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r>
              <a:rPr lang="es-ES" sz="2000" b="1" dirty="0">
                <a:solidFill>
                  <a:schemeClr val="dk1"/>
                </a:solidFill>
                <a:latin typeface="Calibri"/>
                <a:ea typeface="Calibri"/>
                <a:cs typeface="Calibri"/>
                <a:sym typeface="Calibri"/>
              </a:rPr>
              <a:t>Mapa procesos </a:t>
            </a:r>
            <a:endParaRPr dirty="0"/>
          </a:p>
        </p:txBody>
      </p:sp>
      <p:pic>
        <p:nvPicPr>
          <p:cNvPr id="17" name="Imagen 16">
            <a:hlinkClick r:id="rId5" action="ppaction://hlinkfile"/>
            <a:extLst>
              <a:ext uri="{FF2B5EF4-FFF2-40B4-BE49-F238E27FC236}">
                <a16:creationId xmlns:a16="http://schemas.microsoft.com/office/drawing/2014/main" id="{66F9C684-6DF1-4902-9130-C6F9B19D24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7417" y="1322535"/>
            <a:ext cx="7850259" cy="3819484"/>
          </a:xfrm>
          <a:prstGeom prst="rect">
            <a:avLst/>
          </a:prstGeom>
        </p:spPr>
      </p:pic>
    </p:spTree>
    <p:extLst>
      <p:ext uri="{BB962C8B-B14F-4D97-AF65-F5344CB8AC3E}">
        <p14:creationId xmlns:p14="http://schemas.microsoft.com/office/powerpoint/2010/main" val="3783834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5888097" y="767217"/>
            <a:ext cx="2780268" cy="461665"/>
          </a:xfrm>
          <a:prstGeom prst="rect">
            <a:avLst/>
          </a:prstGeom>
          <a:noFill/>
        </p:spPr>
        <p:txBody>
          <a:bodyPr wrap="square" rtlCol="0">
            <a:spAutoFit/>
          </a:bodyPr>
          <a:lstStyle/>
          <a:p>
            <a:pPr algn="r"/>
            <a:r>
              <a:rPr lang="es-ES" sz="2400" b="1" dirty="0">
                <a:solidFill>
                  <a:schemeClr val="bg1"/>
                </a:solidFill>
                <a:latin typeface="Work sans"/>
                <a:cs typeface="Work sans"/>
              </a:rPr>
              <a:t>Título</a:t>
            </a:r>
          </a:p>
        </p:txBody>
      </p:sp>
      <p:sp>
        <p:nvSpPr>
          <p:cNvPr id="9" name="CuadroTexto 8"/>
          <p:cNvSpPr txBox="1"/>
          <p:nvPr/>
        </p:nvSpPr>
        <p:spPr>
          <a:xfrm>
            <a:off x="6331374" y="1598585"/>
            <a:ext cx="2336991" cy="584776"/>
          </a:xfrm>
          <a:prstGeom prst="rect">
            <a:avLst/>
          </a:prstGeom>
          <a:noFill/>
        </p:spPr>
        <p:txBody>
          <a:bodyPr wrap="square" rtlCol="0">
            <a:spAutoFit/>
          </a:bodyPr>
          <a:lstStyle/>
          <a:p>
            <a:pPr algn="r"/>
            <a:r>
              <a:rPr lang="es-ES" sz="1600" dirty="0">
                <a:solidFill>
                  <a:schemeClr val="bg1"/>
                </a:solidFill>
                <a:latin typeface="Work sans"/>
                <a:cs typeface="Work sans"/>
              </a:rPr>
              <a:t>Espacio para frase concreta.</a:t>
            </a:r>
          </a:p>
        </p:txBody>
      </p:sp>
      <p:pic>
        <p:nvPicPr>
          <p:cNvPr id="11" name="Imagen 10"/>
          <p:cNvPicPr>
            <a:picLocks noChangeAspect="1"/>
          </p:cNvPicPr>
          <p:nvPr/>
        </p:nvPicPr>
        <p:blipFill>
          <a:blip r:embed="rId3"/>
          <a:stretch>
            <a:fillRect/>
          </a:stretch>
        </p:blipFill>
        <p:spPr>
          <a:xfrm flipV="1">
            <a:off x="0" y="1481"/>
            <a:ext cx="9144000" cy="996567"/>
          </a:xfrm>
          <a:prstGeom prst="rect">
            <a:avLst/>
          </a:prstGeom>
        </p:spPr>
      </p:pic>
      <p:pic>
        <p:nvPicPr>
          <p:cNvPr id="16" name="Imagen 15" descr="naranja.png"/>
          <p:cNvPicPr>
            <a:picLocks noChangeAspect="1"/>
          </p:cNvPicPr>
          <p:nvPr/>
        </p:nvPicPr>
        <p:blipFill rotWithShape="1">
          <a:blip r:embed="rId4">
            <a:extLst>
              <a:ext uri="{28A0092B-C50C-407E-A947-70E740481C1C}">
                <a14:useLocalDpi xmlns:a14="http://schemas.microsoft.com/office/drawing/2010/main" val="0"/>
              </a:ext>
            </a:extLst>
          </a:blip>
          <a:srcRect l="21032" t="19996" r="22452" b="17818"/>
          <a:stretch/>
        </p:blipFill>
        <p:spPr>
          <a:xfrm>
            <a:off x="8367676" y="4376283"/>
            <a:ext cx="601377" cy="603694"/>
          </a:xfrm>
          <a:prstGeom prst="rect">
            <a:avLst/>
          </a:prstGeom>
        </p:spPr>
      </p:pic>
      <p:sp>
        <p:nvSpPr>
          <p:cNvPr id="7" name="Google Shape;215;p28">
            <a:extLst>
              <a:ext uri="{FF2B5EF4-FFF2-40B4-BE49-F238E27FC236}">
                <a16:creationId xmlns:a16="http://schemas.microsoft.com/office/drawing/2014/main" id="{12EFD058-20CE-44C4-83BF-EF1BD4F5341E}"/>
              </a:ext>
            </a:extLst>
          </p:cNvPr>
          <p:cNvSpPr txBox="1"/>
          <p:nvPr/>
        </p:nvSpPr>
        <p:spPr>
          <a:xfrm>
            <a:off x="475635" y="224630"/>
            <a:ext cx="2591262"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dirty="0">
                <a:solidFill>
                  <a:srgbClr val="E8E6E8"/>
                </a:solidFill>
                <a:latin typeface="Calibri"/>
                <a:ea typeface="Calibri"/>
                <a:cs typeface="Calibri"/>
                <a:sym typeface="Calibri"/>
              </a:rPr>
              <a:t>INDICADOR</a:t>
            </a:r>
            <a:endParaRPr dirty="0"/>
          </a:p>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dirty="0">
                <a:solidFill>
                  <a:srgbClr val="E8E6E8"/>
                </a:solidFill>
                <a:latin typeface="Calibri"/>
                <a:ea typeface="Calibri"/>
                <a:cs typeface="Calibri"/>
                <a:sym typeface="Calibri"/>
              </a:rPr>
              <a:t>Componente técnico</a:t>
            </a:r>
            <a:endParaRPr dirty="0"/>
          </a:p>
        </p:txBody>
      </p:sp>
      <p:sp>
        <p:nvSpPr>
          <p:cNvPr id="12" name="Google Shape;245;p31">
            <a:extLst>
              <a:ext uri="{FF2B5EF4-FFF2-40B4-BE49-F238E27FC236}">
                <a16:creationId xmlns:a16="http://schemas.microsoft.com/office/drawing/2014/main" id="{4C0561D4-FCF1-4D91-A47B-982A57F96A3F}"/>
              </a:ext>
            </a:extLst>
          </p:cNvPr>
          <p:cNvSpPr txBox="1"/>
          <p:nvPr/>
        </p:nvSpPr>
        <p:spPr>
          <a:xfrm>
            <a:off x="954675" y="1398530"/>
            <a:ext cx="3489734"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r>
              <a:rPr lang="es-ES" sz="2000" b="1" i="0" u="none" strike="noStrike" cap="none" dirty="0">
                <a:solidFill>
                  <a:schemeClr val="dk1"/>
                </a:solidFill>
                <a:latin typeface="Calibri"/>
                <a:ea typeface="Calibri"/>
                <a:cs typeface="Calibri"/>
                <a:sym typeface="Calibri"/>
              </a:rPr>
              <a:t>Requerimientos funcionales </a:t>
            </a:r>
            <a:endParaRPr dirty="0"/>
          </a:p>
        </p:txBody>
      </p:sp>
      <p:sp>
        <p:nvSpPr>
          <p:cNvPr id="13" name="Google Shape;247;p31">
            <a:extLst>
              <a:ext uri="{FF2B5EF4-FFF2-40B4-BE49-F238E27FC236}">
                <a16:creationId xmlns:a16="http://schemas.microsoft.com/office/drawing/2014/main" id="{8AE7A748-D434-4687-B506-B6C713A77C84}"/>
              </a:ext>
            </a:extLst>
          </p:cNvPr>
          <p:cNvSpPr txBox="1"/>
          <p:nvPr/>
        </p:nvSpPr>
        <p:spPr>
          <a:xfrm>
            <a:off x="1708185" y="2168343"/>
            <a:ext cx="5727630" cy="1821706"/>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5E5C5D"/>
              </a:buClr>
              <a:buSzPts val="2000"/>
              <a:buFont typeface="Calibri"/>
              <a:buNone/>
            </a:pPr>
            <a:r>
              <a:rPr lang="es-ES" sz="2000" b="0" i="0" u="none" strike="noStrike" cap="none" dirty="0">
                <a:solidFill>
                  <a:srgbClr val="5E5C5D"/>
                </a:solidFill>
                <a:latin typeface="Calibri"/>
                <a:ea typeface="Calibri"/>
                <a:cs typeface="Calibri"/>
                <a:sym typeface="Calibri"/>
              </a:rPr>
              <a:t>Los requerimientos funcionales de la pagina S.O.S DOCUMENTAL, son aquellos requisitos que necesita el cliente , como el registro de usuario ,una búsqueda rápida y capetas que ordenen los documentos que se van ha almacenar en la plataforma </a:t>
            </a:r>
            <a:endParaRPr dirty="0"/>
          </a:p>
        </p:txBody>
      </p:sp>
    </p:spTree>
    <p:extLst>
      <p:ext uri="{BB962C8B-B14F-4D97-AF65-F5344CB8AC3E}">
        <p14:creationId xmlns:p14="http://schemas.microsoft.com/office/powerpoint/2010/main" val="1920696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5888097" y="767217"/>
            <a:ext cx="2780268" cy="461665"/>
          </a:xfrm>
          <a:prstGeom prst="rect">
            <a:avLst/>
          </a:prstGeom>
          <a:noFill/>
        </p:spPr>
        <p:txBody>
          <a:bodyPr wrap="square" rtlCol="0">
            <a:spAutoFit/>
          </a:bodyPr>
          <a:lstStyle/>
          <a:p>
            <a:pPr algn="r"/>
            <a:r>
              <a:rPr lang="es-ES" sz="2400" b="1" dirty="0">
                <a:solidFill>
                  <a:schemeClr val="bg1"/>
                </a:solidFill>
                <a:latin typeface="Work sans"/>
                <a:cs typeface="Work sans"/>
              </a:rPr>
              <a:t>Título</a:t>
            </a:r>
          </a:p>
        </p:txBody>
      </p:sp>
      <p:sp>
        <p:nvSpPr>
          <p:cNvPr id="9" name="CuadroTexto 8"/>
          <p:cNvSpPr txBox="1"/>
          <p:nvPr/>
        </p:nvSpPr>
        <p:spPr>
          <a:xfrm>
            <a:off x="6331374" y="1598585"/>
            <a:ext cx="2336991" cy="584776"/>
          </a:xfrm>
          <a:prstGeom prst="rect">
            <a:avLst/>
          </a:prstGeom>
          <a:noFill/>
        </p:spPr>
        <p:txBody>
          <a:bodyPr wrap="square" rtlCol="0">
            <a:spAutoFit/>
          </a:bodyPr>
          <a:lstStyle/>
          <a:p>
            <a:pPr algn="r"/>
            <a:r>
              <a:rPr lang="es-ES" sz="1600" dirty="0">
                <a:solidFill>
                  <a:schemeClr val="bg1"/>
                </a:solidFill>
                <a:latin typeface="Work sans"/>
                <a:cs typeface="Work sans"/>
              </a:rPr>
              <a:t>Espacio para frase concreta.</a:t>
            </a:r>
          </a:p>
        </p:txBody>
      </p:sp>
      <p:pic>
        <p:nvPicPr>
          <p:cNvPr id="11" name="Imagen 10"/>
          <p:cNvPicPr>
            <a:picLocks noChangeAspect="1"/>
          </p:cNvPicPr>
          <p:nvPr/>
        </p:nvPicPr>
        <p:blipFill>
          <a:blip r:embed="rId3"/>
          <a:stretch>
            <a:fillRect/>
          </a:stretch>
        </p:blipFill>
        <p:spPr>
          <a:xfrm flipV="1">
            <a:off x="0" y="1481"/>
            <a:ext cx="9144000" cy="996567"/>
          </a:xfrm>
          <a:prstGeom prst="rect">
            <a:avLst/>
          </a:prstGeom>
        </p:spPr>
      </p:pic>
      <p:pic>
        <p:nvPicPr>
          <p:cNvPr id="16" name="Imagen 15" descr="naranja.png"/>
          <p:cNvPicPr>
            <a:picLocks noChangeAspect="1"/>
          </p:cNvPicPr>
          <p:nvPr/>
        </p:nvPicPr>
        <p:blipFill rotWithShape="1">
          <a:blip r:embed="rId4">
            <a:extLst>
              <a:ext uri="{28A0092B-C50C-407E-A947-70E740481C1C}">
                <a14:useLocalDpi xmlns:a14="http://schemas.microsoft.com/office/drawing/2010/main" val="0"/>
              </a:ext>
            </a:extLst>
          </a:blip>
          <a:srcRect l="21032" t="19996" r="22452" b="17818"/>
          <a:stretch/>
        </p:blipFill>
        <p:spPr>
          <a:xfrm>
            <a:off x="8367676" y="4376283"/>
            <a:ext cx="601377" cy="603694"/>
          </a:xfrm>
          <a:prstGeom prst="rect">
            <a:avLst/>
          </a:prstGeom>
        </p:spPr>
      </p:pic>
      <p:sp>
        <p:nvSpPr>
          <p:cNvPr id="7" name="Google Shape;215;p28">
            <a:extLst>
              <a:ext uri="{FF2B5EF4-FFF2-40B4-BE49-F238E27FC236}">
                <a16:creationId xmlns:a16="http://schemas.microsoft.com/office/drawing/2014/main" id="{12EFD058-20CE-44C4-83BF-EF1BD4F5341E}"/>
              </a:ext>
            </a:extLst>
          </p:cNvPr>
          <p:cNvSpPr txBox="1"/>
          <p:nvPr/>
        </p:nvSpPr>
        <p:spPr>
          <a:xfrm>
            <a:off x="475635" y="224630"/>
            <a:ext cx="2591262"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dirty="0">
                <a:solidFill>
                  <a:srgbClr val="E8E6E8"/>
                </a:solidFill>
                <a:latin typeface="Calibri"/>
                <a:ea typeface="Calibri"/>
                <a:cs typeface="Calibri"/>
                <a:sym typeface="Calibri"/>
              </a:rPr>
              <a:t>INDICADOR</a:t>
            </a:r>
            <a:endParaRPr dirty="0"/>
          </a:p>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dirty="0">
                <a:solidFill>
                  <a:srgbClr val="E8E6E8"/>
                </a:solidFill>
                <a:latin typeface="Calibri"/>
                <a:ea typeface="Calibri"/>
                <a:cs typeface="Calibri"/>
                <a:sym typeface="Calibri"/>
              </a:rPr>
              <a:t>Componente técnico</a:t>
            </a:r>
            <a:endParaRPr dirty="0"/>
          </a:p>
        </p:txBody>
      </p:sp>
      <p:sp>
        <p:nvSpPr>
          <p:cNvPr id="12" name="Google Shape;245;p31">
            <a:extLst>
              <a:ext uri="{FF2B5EF4-FFF2-40B4-BE49-F238E27FC236}">
                <a16:creationId xmlns:a16="http://schemas.microsoft.com/office/drawing/2014/main" id="{4C0561D4-FCF1-4D91-A47B-982A57F96A3F}"/>
              </a:ext>
            </a:extLst>
          </p:cNvPr>
          <p:cNvSpPr txBox="1"/>
          <p:nvPr/>
        </p:nvSpPr>
        <p:spPr>
          <a:xfrm>
            <a:off x="475635" y="1132107"/>
            <a:ext cx="3489734"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r>
              <a:rPr lang="es-ES" sz="2000" b="1" i="0" u="none" strike="noStrike" cap="none" dirty="0">
                <a:solidFill>
                  <a:schemeClr val="dk1"/>
                </a:solidFill>
                <a:latin typeface="Calibri"/>
                <a:ea typeface="Calibri"/>
                <a:cs typeface="Calibri"/>
                <a:sym typeface="Calibri"/>
              </a:rPr>
              <a:t>Requerimientos funcionales </a:t>
            </a:r>
            <a:endParaRPr dirty="0"/>
          </a:p>
        </p:txBody>
      </p:sp>
      <p:pic>
        <p:nvPicPr>
          <p:cNvPr id="10" name="Imagen 9">
            <a:hlinkClick r:id="rId5" action="ppaction://hlinkfile"/>
            <a:extLst>
              <a:ext uri="{FF2B5EF4-FFF2-40B4-BE49-F238E27FC236}">
                <a16:creationId xmlns:a16="http://schemas.microsoft.com/office/drawing/2014/main" id="{31B54F84-3132-43CE-A49C-B542B62517C7}"/>
              </a:ext>
            </a:extLst>
          </p:cNvPr>
          <p:cNvPicPr>
            <a:picLocks noChangeAspect="1"/>
          </p:cNvPicPr>
          <p:nvPr/>
        </p:nvPicPr>
        <p:blipFill>
          <a:blip r:embed="rId6"/>
          <a:stretch>
            <a:fillRect/>
          </a:stretch>
        </p:blipFill>
        <p:spPr>
          <a:xfrm>
            <a:off x="782372" y="1611071"/>
            <a:ext cx="3346027" cy="3368906"/>
          </a:xfrm>
          <a:prstGeom prst="rect">
            <a:avLst/>
          </a:prstGeom>
        </p:spPr>
      </p:pic>
      <p:pic>
        <p:nvPicPr>
          <p:cNvPr id="14" name="Imagen 13">
            <a:hlinkClick r:id="rId5" action="ppaction://hlinkfile"/>
            <a:extLst>
              <a:ext uri="{FF2B5EF4-FFF2-40B4-BE49-F238E27FC236}">
                <a16:creationId xmlns:a16="http://schemas.microsoft.com/office/drawing/2014/main" id="{149CB70D-43C4-49B4-B8BC-68E35364D22F}"/>
              </a:ext>
            </a:extLst>
          </p:cNvPr>
          <p:cNvPicPr>
            <a:picLocks noChangeAspect="1"/>
          </p:cNvPicPr>
          <p:nvPr/>
        </p:nvPicPr>
        <p:blipFill>
          <a:blip r:embed="rId7"/>
          <a:stretch>
            <a:fillRect/>
          </a:stretch>
        </p:blipFill>
        <p:spPr>
          <a:xfrm>
            <a:off x="4447748" y="1734151"/>
            <a:ext cx="3975332" cy="2661744"/>
          </a:xfrm>
          <a:prstGeom prst="rect">
            <a:avLst/>
          </a:prstGeom>
        </p:spPr>
      </p:pic>
    </p:spTree>
    <p:extLst>
      <p:ext uri="{BB962C8B-B14F-4D97-AF65-F5344CB8AC3E}">
        <p14:creationId xmlns:p14="http://schemas.microsoft.com/office/powerpoint/2010/main" val="392562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39;p11">
            <a:extLst>
              <a:ext uri="{FF2B5EF4-FFF2-40B4-BE49-F238E27FC236}">
                <a16:creationId xmlns:a16="http://schemas.microsoft.com/office/drawing/2014/main" id="{788D296D-35E7-4576-9BAB-4FE674A67446}"/>
              </a:ext>
            </a:extLst>
          </p:cNvPr>
          <p:cNvSpPr txBox="1"/>
          <p:nvPr/>
        </p:nvSpPr>
        <p:spPr>
          <a:xfrm>
            <a:off x="1495972" y="1871330"/>
            <a:ext cx="5767470" cy="1253589"/>
          </a:xfrm>
          <a:prstGeom prst="rect">
            <a:avLst/>
          </a:prstGeom>
          <a:noFill/>
          <a:ln w="28575">
            <a:solidFill>
              <a:srgbClr val="FFFF00"/>
            </a:solid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4000"/>
              <a:buFont typeface="Calibri"/>
              <a:buNone/>
            </a:pPr>
            <a:r>
              <a:rPr lang="es-ES" sz="5000" b="1" i="0" u="none" strike="noStrike" cap="none" dirty="0">
                <a:solidFill>
                  <a:schemeClr val="lt1"/>
                </a:solidFill>
                <a:latin typeface="Calibri"/>
                <a:ea typeface="Calibri"/>
                <a:cs typeface="Calibri"/>
                <a:sym typeface="Calibri"/>
              </a:rPr>
              <a:t>METODOLOGICO</a:t>
            </a:r>
          </a:p>
          <a:p>
            <a:pPr marL="0" marR="0" lvl="0" indent="0" algn="ctr" rtl="0">
              <a:lnSpc>
                <a:spcPct val="100000"/>
              </a:lnSpc>
              <a:spcBef>
                <a:spcPts val="0"/>
              </a:spcBef>
              <a:spcAft>
                <a:spcPts val="0"/>
              </a:spcAft>
              <a:buClr>
                <a:schemeClr val="lt1"/>
              </a:buClr>
              <a:buSzPts val="4000"/>
              <a:buFont typeface="Calibri"/>
              <a:buNone/>
            </a:pPr>
            <a:endParaRPr sz="5000" b="1" i="0" u="none" strike="noStrike" cap="none"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4093264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5888097" y="767217"/>
            <a:ext cx="2780268" cy="461665"/>
          </a:xfrm>
          <a:prstGeom prst="rect">
            <a:avLst/>
          </a:prstGeom>
          <a:noFill/>
        </p:spPr>
        <p:txBody>
          <a:bodyPr wrap="square" rtlCol="0">
            <a:spAutoFit/>
          </a:bodyPr>
          <a:lstStyle/>
          <a:p>
            <a:pPr algn="r"/>
            <a:r>
              <a:rPr lang="es-ES" sz="2400" b="1" dirty="0">
                <a:solidFill>
                  <a:schemeClr val="bg1"/>
                </a:solidFill>
                <a:latin typeface="Work sans"/>
                <a:cs typeface="Work sans"/>
              </a:rPr>
              <a:t>Título</a:t>
            </a:r>
          </a:p>
        </p:txBody>
      </p:sp>
      <p:sp>
        <p:nvSpPr>
          <p:cNvPr id="9" name="CuadroTexto 8"/>
          <p:cNvSpPr txBox="1"/>
          <p:nvPr/>
        </p:nvSpPr>
        <p:spPr>
          <a:xfrm>
            <a:off x="6331374" y="1598585"/>
            <a:ext cx="2336991" cy="584776"/>
          </a:xfrm>
          <a:prstGeom prst="rect">
            <a:avLst/>
          </a:prstGeom>
          <a:noFill/>
        </p:spPr>
        <p:txBody>
          <a:bodyPr wrap="square" rtlCol="0">
            <a:spAutoFit/>
          </a:bodyPr>
          <a:lstStyle/>
          <a:p>
            <a:pPr algn="r"/>
            <a:r>
              <a:rPr lang="es-ES" sz="1600" dirty="0">
                <a:solidFill>
                  <a:schemeClr val="bg1"/>
                </a:solidFill>
                <a:latin typeface="Work sans"/>
                <a:cs typeface="Work sans"/>
              </a:rPr>
              <a:t>Espacio para frase concreta.</a:t>
            </a:r>
          </a:p>
        </p:txBody>
      </p:sp>
      <p:pic>
        <p:nvPicPr>
          <p:cNvPr id="11" name="Imagen 10"/>
          <p:cNvPicPr>
            <a:picLocks noChangeAspect="1"/>
          </p:cNvPicPr>
          <p:nvPr/>
        </p:nvPicPr>
        <p:blipFill>
          <a:blip r:embed="rId3"/>
          <a:stretch>
            <a:fillRect/>
          </a:stretch>
        </p:blipFill>
        <p:spPr>
          <a:xfrm flipV="1">
            <a:off x="0" y="1481"/>
            <a:ext cx="9144000" cy="996567"/>
          </a:xfrm>
          <a:prstGeom prst="rect">
            <a:avLst/>
          </a:prstGeom>
        </p:spPr>
      </p:pic>
      <p:pic>
        <p:nvPicPr>
          <p:cNvPr id="16" name="Imagen 15" descr="naranja.png"/>
          <p:cNvPicPr>
            <a:picLocks noChangeAspect="1"/>
          </p:cNvPicPr>
          <p:nvPr/>
        </p:nvPicPr>
        <p:blipFill rotWithShape="1">
          <a:blip r:embed="rId4">
            <a:extLst>
              <a:ext uri="{28A0092B-C50C-407E-A947-70E740481C1C}">
                <a14:useLocalDpi xmlns:a14="http://schemas.microsoft.com/office/drawing/2010/main" val="0"/>
              </a:ext>
            </a:extLst>
          </a:blip>
          <a:srcRect l="21032" t="19996" r="22452" b="17818"/>
          <a:stretch/>
        </p:blipFill>
        <p:spPr>
          <a:xfrm>
            <a:off x="8367676" y="4376283"/>
            <a:ext cx="601377" cy="603694"/>
          </a:xfrm>
          <a:prstGeom prst="rect">
            <a:avLst/>
          </a:prstGeom>
        </p:spPr>
      </p:pic>
      <p:sp>
        <p:nvSpPr>
          <p:cNvPr id="7" name="Google Shape;215;p28">
            <a:extLst>
              <a:ext uri="{FF2B5EF4-FFF2-40B4-BE49-F238E27FC236}">
                <a16:creationId xmlns:a16="http://schemas.microsoft.com/office/drawing/2014/main" id="{12EFD058-20CE-44C4-83BF-EF1BD4F5341E}"/>
              </a:ext>
            </a:extLst>
          </p:cNvPr>
          <p:cNvSpPr txBox="1"/>
          <p:nvPr/>
        </p:nvSpPr>
        <p:spPr>
          <a:xfrm>
            <a:off x="475635" y="224630"/>
            <a:ext cx="2591262"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dirty="0">
                <a:solidFill>
                  <a:srgbClr val="E8E6E8"/>
                </a:solidFill>
                <a:latin typeface="Calibri"/>
                <a:ea typeface="Calibri"/>
                <a:cs typeface="Calibri"/>
                <a:sym typeface="Calibri"/>
              </a:rPr>
              <a:t>INDICADOR</a:t>
            </a:r>
            <a:endParaRPr dirty="0"/>
          </a:p>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dirty="0">
                <a:solidFill>
                  <a:srgbClr val="E8E6E8"/>
                </a:solidFill>
                <a:latin typeface="Calibri"/>
                <a:ea typeface="Calibri"/>
                <a:cs typeface="Calibri"/>
                <a:sym typeface="Calibri"/>
              </a:rPr>
              <a:t>Componente técnico</a:t>
            </a:r>
            <a:endParaRPr dirty="0"/>
          </a:p>
        </p:txBody>
      </p:sp>
      <p:sp>
        <p:nvSpPr>
          <p:cNvPr id="13" name="Google Shape;264;p33">
            <a:extLst>
              <a:ext uri="{FF2B5EF4-FFF2-40B4-BE49-F238E27FC236}">
                <a16:creationId xmlns:a16="http://schemas.microsoft.com/office/drawing/2014/main" id="{5E58F2E9-05A5-49D1-9071-BE0EA4EF4993}"/>
              </a:ext>
            </a:extLst>
          </p:cNvPr>
          <p:cNvSpPr txBox="1"/>
          <p:nvPr/>
        </p:nvSpPr>
        <p:spPr>
          <a:xfrm>
            <a:off x="998287" y="1558083"/>
            <a:ext cx="3489734"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r>
              <a:rPr lang="es-ES" sz="2000" b="1" i="0" u="none" strike="noStrike" cap="none">
                <a:solidFill>
                  <a:schemeClr val="dk1"/>
                </a:solidFill>
                <a:latin typeface="Calibri"/>
                <a:ea typeface="Calibri"/>
                <a:cs typeface="Calibri"/>
                <a:sym typeface="Calibri"/>
              </a:rPr>
              <a:t>Requerimientos no funcionales </a:t>
            </a:r>
            <a:endParaRPr/>
          </a:p>
        </p:txBody>
      </p:sp>
      <p:sp>
        <p:nvSpPr>
          <p:cNvPr id="15" name="Google Shape;266;p33">
            <a:extLst>
              <a:ext uri="{FF2B5EF4-FFF2-40B4-BE49-F238E27FC236}">
                <a16:creationId xmlns:a16="http://schemas.microsoft.com/office/drawing/2014/main" id="{98FCAC93-08DC-493E-8B39-60B97DABFDB6}"/>
              </a:ext>
            </a:extLst>
          </p:cNvPr>
          <p:cNvSpPr txBox="1"/>
          <p:nvPr/>
        </p:nvSpPr>
        <p:spPr>
          <a:xfrm>
            <a:off x="1624206" y="2183361"/>
            <a:ext cx="5727630" cy="1821706"/>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5E5C5D"/>
              </a:buClr>
              <a:buSzPts val="2000"/>
              <a:buFont typeface="Calibri"/>
              <a:buNone/>
            </a:pPr>
            <a:r>
              <a:rPr lang="es-ES" sz="2000" b="0" i="0" u="none" strike="noStrike" cap="none" dirty="0">
                <a:solidFill>
                  <a:srgbClr val="5E5C5D"/>
                </a:solidFill>
                <a:latin typeface="Calibri"/>
                <a:ea typeface="Calibri"/>
                <a:cs typeface="Calibri"/>
                <a:sym typeface="Calibri"/>
              </a:rPr>
              <a:t>Los requerimientos no  funcionales de la pagina S.O.S DOCUMENTAL, son aquellos que complementan y dan seguridad a lo que esta requiriendo el cliente, como lo es , la copia de seguridad, las bases de datos, la encriptación etc.</a:t>
            </a:r>
            <a:endParaRPr dirty="0"/>
          </a:p>
        </p:txBody>
      </p:sp>
    </p:spTree>
    <p:extLst>
      <p:ext uri="{BB962C8B-B14F-4D97-AF65-F5344CB8AC3E}">
        <p14:creationId xmlns:p14="http://schemas.microsoft.com/office/powerpoint/2010/main" val="1098876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5888097" y="767217"/>
            <a:ext cx="2780268" cy="461665"/>
          </a:xfrm>
          <a:prstGeom prst="rect">
            <a:avLst/>
          </a:prstGeom>
          <a:noFill/>
        </p:spPr>
        <p:txBody>
          <a:bodyPr wrap="square" rtlCol="0">
            <a:spAutoFit/>
          </a:bodyPr>
          <a:lstStyle/>
          <a:p>
            <a:pPr algn="r"/>
            <a:r>
              <a:rPr lang="es-ES" sz="2400" b="1" dirty="0">
                <a:solidFill>
                  <a:schemeClr val="bg1"/>
                </a:solidFill>
                <a:latin typeface="Work sans"/>
                <a:cs typeface="Work sans"/>
              </a:rPr>
              <a:t>Título</a:t>
            </a:r>
          </a:p>
        </p:txBody>
      </p:sp>
      <p:sp>
        <p:nvSpPr>
          <p:cNvPr id="9" name="CuadroTexto 8"/>
          <p:cNvSpPr txBox="1"/>
          <p:nvPr/>
        </p:nvSpPr>
        <p:spPr>
          <a:xfrm>
            <a:off x="6331374" y="1598585"/>
            <a:ext cx="2336991" cy="584776"/>
          </a:xfrm>
          <a:prstGeom prst="rect">
            <a:avLst/>
          </a:prstGeom>
          <a:noFill/>
        </p:spPr>
        <p:txBody>
          <a:bodyPr wrap="square" rtlCol="0">
            <a:spAutoFit/>
          </a:bodyPr>
          <a:lstStyle/>
          <a:p>
            <a:pPr algn="r"/>
            <a:r>
              <a:rPr lang="es-ES" sz="1600" dirty="0">
                <a:solidFill>
                  <a:schemeClr val="bg1"/>
                </a:solidFill>
                <a:latin typeface="Work sans"/>
                <a:cs typeface="Work sans"/>
              </a:rPr>
              <a:t>Espacio para frase concreta.</a:t>
            </a:r>
          </a:p>
        </p:txBody>
      </p:sp>
      <p:pic>
        <p:nvPicPr>
          <p:cNvPr id="11" name="Imagen 10"/>
          <p:cNvPicPr>
            <a:picLocks noChangeAspect="1"/>
          </p:cNvPicPr>
          <p:nvPr/>
        </p:nvPicPr>
        <p:blipFill>
          <a:blip r:embed="rId3"/>
          <a:stretch>
            <a:fillRect/>
          </a:stretch>
        </p:blipFill>
        <p:spPr>
          <a:xfrm flipV="1">
            <a:off x="0" y="1481"/>
            <a:ext cx="9144000" cy="996567"/>
          </a:xfrm>
          <a:prstGeom prst="rect">
            <a:avLst/>
          </a:prstGeom>
        </p:spPr>
      </p:pic>
      <p:pic>
        <p:nvPicPr>
          <p:cNvPr id="16" name="Imagen 15" descr="naranja.png"/>
          <p:cNvPicPr>
            <a:picLocks noChangeAspect="1"/>
          </p:cNvPicPr>
          <p:nvPr/>
        </p:nvPicPr>
        <p:blipFill rotWithShape="1">
          <a:blip r:embed="rId4">
            <a:extLst>
              <a:ext uri="{28A0092B-C50C-407E-A947-70E740481C1C}">
                <a14:useLocalDpi xmlns:a14="http://schemas.microsoft.com/office/drawing/2010/main" val="0"/>
              </a:ext>
            </a:extLst>
          </a:blip>
          <a:srcRect l="21032" t="19996" r="22452" b="17818"/>
          <a:stretch/>
        </p:blipFill>
        <p:spPr>
          <a:xfrm>
            <a:off x="8367676" y="4376283"/>
            <a:ext cx="601377" cy="603694"/>
          </a:xfrm>
          <a:prstGeom prst="rect">
            <a:avLst/>
          </a:prstGeom>
        </p:spPr>
      </p:pic>
      <p:sp>
        <p:nvSpPr>
          <p:cNvPr id="7" name="Google Shape;215;p28">
            <a:extLst>
              <a:ext uri="{FF2B5EF4-FFF2-40B4-BE49-F238E27FC236}">
                <a16:creationId xmlns:a16="http://schemas.microsoft.com/office/drawing/2014/main" id="{12EFD058-20CE-44C4-83BF-EF1BD4F5341E}"/>
              </a:ext>
            </a:extLst>
          </p:cNvPr>
          <p:cNvSpPr txBox="1"/>
          <p:nvPr/>
        </p:nvSpPr>
        <p:spPr>
          <a:xfrm>
            <a:off x="475635" y="224630"/>
            <a:ext cx="2591262"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dirty="0">
                <a:solidFill>
                  <a:srgbClr val="E8E6E8"/>
                </a:solidFill>
                <a:latin typeface="Calibri"/>
                <a:ea typeface="Calibri"/>
                <a:cs typeface="Calibri"/>
                <a:sym typeface="Calibri"/>
              </a:rPr>
              <a:t>INDICADOR</a:t>
            </a:r>
            <a:endParaRPr dirty="0"/>
          </a:p>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dirty="0">
                <a:solidFill>
                  <a:srgbClr val="E8E6E8"/>
                </a:solidFill>
                <a:latin typeface="Calibri"/>
                <a:ea typeface="Calibri"/>
                <a:cs typeface="Calibri"/>
                <a:sym typeface="Calibri"/>
              </a:rPr>
              <a:t>Componente técnico</a:t>
            </a:r>
            <a:endParaRPr dirty="0"/>
          </a:p>
        </p:txBody>
      </p:sp>
      <p:sp>
        <p:nvSpPr>
          <p:cNvPr id="13" name="Google Shape;264;p33">
            <a:extLst>
              <a:ext uri="{FF2B5EF4-FFF2-40B4-BE49-F238E27FC236}">
                <a16:creationId xmlns:a16="http://schemas.microsoft.com/office/drawing/2014/main" id="{5E58F2E9-05A5-49D1-9071-BE0EA4EF4993}"/>
              </a:ext>
            </a:extLst>
          </p:cNvPr>
          <p:cNvSpPr txBox="1"/>
          <p:nvPr/>
        </p:nvSpPr>
        <p:spPr>
          <a:xfrm>
            <a:off x="998287" y="1558083"/>
            <a:ext cx="3489734"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r>
              <a:rPr lang="es-ES" sz="2000" b="1" i="0" u="none" strike="noStrike" cap="none" dirty="0">
                <a:solidFill>
                  <a:schemeClr val="dk1"/>
                </a:solidFill>
                <a:latin typeface="Calibri"/>
                <a:ea typeface="Calibri"/>
                <a:cs typeface="Calibri"/>
                <a:sym typeface="Calibri"/>
              </a:rPr>
              <a:t>Requerimientos no funcionales </a:t>
            </a:r>
            <a:endParaRPr dirty="0"/>
          </a:p>
        </p:txBody>
      </p:sp>
      <p:pic>
        <p:nvPicPr>
          <p:cNvPr id="10" name="Imagen 9">
            <a:hlinkClick r:id="rId5" action="ppaction://hlinkfile"/>
            <a:extLst>
              <a:ext uri="{FF2B5EF4-FFF2-40B4-BE49-F238E27FC236}">
                <a16:creationId xmlns:a16="http://schemas.microsoft.com/office/drawing/2014/main" id="{C5BBB30D-ACC5-4D56-A124-7963ED809D40}"/>
              </a:ext>
            </a:extLst>
          </p:cNvPr>
          <p:cNvPicPr>
            <a:picLocks noChangeAspect="1"/>
          </p:cNvPicPr>
          <p:nvPr/>
        </p:nvPicPr>
        <p:blipFill>
          <a:blip r:embed="rId6"/>
          <a:stretch>
            <a:fillRect/>
          </a:stretch>
        </p:blipFill>
        <p:spPr>
          <a:xfrm>
            <a:off x="1776412" y="2183361"/>
            <a:ext cx="5591175" cy="2476500"/>
          </a:xfrm>
          <a:prstGeom prst="rect">
            <a:avLst/>
          </a:prstGeom>
        </p:spPr>
      </p:pic>
    </p:spTree>
    <p:extLst>
      <p:ext uri="{BB962C8B-B14F-4D97-AF65-F5344CB8AC3E}">
        <p14:creationId xmlns:p14="http://schemas.microsoft.com/office/powerpoint/2010/main" val="4130797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87;p36">
            <a:extLst>
              <a:ext uri="{FF2B5EF4-FFF2-40B4-BE49-F238E27FC236}">
                <a16:creationId xmlns:a16="http://schemas.microsoft.com/office/drawing/2014/main" id="{815A3D77-9DFE-4BF7-BFFC-32EAC5F5B4F2}"/>
              </a:ext>
            </a:extLst>
          </p:cNvPr>
          <p:cNvSpPr txBox="1"/>
          <p:nvPr/>
        </p:nvSpPr>
        <p:spPr>
          <a:xfrm>
            <a:off x="5417167" y="1924199"/>
            <a:ext cx="3049500" cy="1295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Arial"/>
              <a:buNone/>
            </a:pPr>
            <a:r>
              <a:rPr lang="es-ES" sz="2400" b="1" spc="50" dirty="0">
                <a:ln w="0"/>
                <a:effectLst>
                  <a:innerShdw blurRad="63500" dist="50800" dir="13500000">
                    <a:srgbClr val="000000">
                      <a:alpha val="50000"/>
                    </a:srgbClr>
                  </a:innerShdw>
                </a:effectLst>
              </a:rPr>
              <a:t>Diagrama </a:t>
            </a:r>
          </a:p>
          <a:p>
            <a:pPr marL="0" marR="0" lvl="0" indent="0" algn="ctr" rtl="0">
              <a:lnSpc>
                <a:spcPct val="100000"/>
              </a:lnSpc>
              <a:spcBef>
                <a:spcPts val="0"/>
              </a:spcBef>
              <a:spcAft>
                <a:spcPts val="0"/>
              </a:spcAft>
              <a:buClr>
                <a:schemeClr val="dk1"/>
              </a:buClr>
              <a:buSzPts val="2400"/>
              <a:buFont typeface="Arial"/>
              <a:buNone/>
            </a:pPr>
            <a:r>
              <a:rPr lang="es-ES" sz="2400" b="1" i="0" u="none" strike="noStrike" spc="50" dirty="0">
                <a:ln w="0"/>
                <a:effectLst>
                  <a:innerShdw blurRad="63500" dist="50800" dir="13500000">
                    <a:srgbClr val="000000">
                      <a:alpha val="50000"/>
                    </a:srgbClr>
                  </a:innerShdw>
                </a:effectLst>
                <a:sym typeface="Arial"/>
              </a:rPr>
              <a:t>Casos de Uso</a:t>
            </a:r>
            <a:endParaRPr sz="2400" b="1" i="0" u="none" strike="noStrike" spc="50" dirty="0">
              <a:ln w="0"/>
              <a:effectLst>
                <a:innerShdw blurRad="63500" dist="50800" dir="13500000">
                  <a:srgbClr val="000000">
                    <a:alpha val="50000"/>
                  </a:srgbClr>
                </a:innerShdw>
              </a:effectLst>
              <a:sym typeface="A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chemeClr val="lt1"/>
              </a:solidFill>
              <a:latin typeface="Calibri"/>
              <a:ea typeface="Calibri"/>
              <a:cs typeface="Calibri"/>
              <a:sym typeface="Calibri"/>
            </a:endParaRPr>
          </a:p>
        </p:txBody>
      </p:sp>
      <p:pic>
        <p:nvPicPr>
          <p:cNvPr id="2" name="Imagen 1">
            <a:extLst>
              <a:ext uri="{FF2B5EF4-FFF2-40B4-BE49-F238E27FC236}">
                <a16:creationId xmlns:a16="http://schemas.microsoft.com/office/drawing/2014/main" id="{8BAA24E6-07C1-4698-9F25-491ACCF48745}"/>
              </a:ext>
            </a:extLst>
          </p:cNvPr>
          <p:cNvPicPr>
            <a:picLocks noChangeAspect="1"/>
          </p:cNvPicPr>
          <p:nvPr/>
        </p:nvPicPr>
        <p:blipFill>
          <a:blip r:embed="rId2"/>
          <a:stretch>
            <a:fillRect/>
          </a:stretch>
        </p:blipFill>
        <p:spPr>
          <a:xfrm>
            <a:off x="681834" y="76960"/>
            <a:ext cx="4735333" cy="4989579"/>
          </a:xfrm>
          <a:prstGeom prst="rect">
            <a:avLst/>
          </a:prstGeom>
        </p:spPr>
      </p:pic>
    </p:spTree>
    <p:extLst>
      <p:ext uri="{BB962C8B-B14F-4D97-AF65-F5344CB8AC3E}">
        <p14:creationId xmlns:p14="http://schemas.microsoft.com/office/powerpoint/2010/main" val="4068996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308;p39">
            <a:extLst>
              <a:ext uri="{FF2B5EF4-FFF2-40B4-BE49-F238E27FC236}">
                <a16:creationId xmlns:a16="http://schemas.microsoft.com/office/drawing/2014/main" id="{340C2E22-AF29-47C7-8A77-4FD0C981196E}"/>
              </a:ext>
            </a:extLst>
          </p:cNvPr>
          <p:cNvSpPr txBox="1"/>
          <p:nvPr/>
        </p:nvSpPr>
        <p:spPr>
          <a:xfrm>
            <a:off x="0" y="1110627"/>
            <a:ext cx="3034046" cy="129507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Arial"/>
              <a:buNone/>
            </a:pPr>
            <a:r>
              <a:rPr lang="es-ES" sz="2400" b="1" i="0" u="none" strike="noStrike" spc="50" dirty="0">
                <a:ln w="0"/>
                <a:effectLst>
                  <a:innerShdw blurRad="63500" dist="50800" dir="13500000">
                    <a:srgbClr val="000000">
                      <a:alpha val="50000"/>
                    </a:srgbClr>
                  </a:innerShdw>
                </a:effectLst>
                <a:sym typeface="Arial"/>
              </a:rPr>
              <a:t>MODELO ENTIDAD </a:t>
            </a:r>
            <a:r>
              <a:rPr lang="es-ES" sz="2400" b="1" spc="50" dirty="0">
                <a:ln w="0"/>
                <a:effectLst>
                  <a:innerShdw blurRad="63500" dist="50800" dir="13500000">
                    <a:srgbClr val="000000">
                      <a:alpha val="50000"/>
                    </a:srgbClr>
                  </a:innerShdw>
                </a:effectLst>
              </a:rPr>
              <a:t>RELACIÓN</a:t>
            </a:r>
            <a:endParaRPr sz="2400" b="1" i="0" u="none" strike="noStrike" spc="50" dirty="0">
              <a:ln w="0"/>
              <a:effectLst>
                <a:innerShdw blurRad="63500" dist="50800" dir="13500000">
                  <a:srgbClr val="000000">
                    <a:alpha val="50000"/>
                  </a:srgbClr>
                </a:innerShdw>
              </a:effectLst>
              <a:sym typeface="A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232540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585D5BA-F494-41D1-A253-08B97D21BEED}"/>
              </a:ext>
            </a:extLst>
          </p:cNvPr>
          <p:cNvPicPr>
            <a:picLocks noChangeAspect="1"/>
          </p:cNvPicPr>
          <p:nvPr/>
        </p:nvPicPr>
        <p:blipFill rotWithShape="1">
          <a:blip r:embed="rId3">
            <a:extLst>
              <a:ext uri="{28A0092B-C50C-407E-A947-70E740481C1C}">
                <a14:useLocalDpi xmlns:a14="http://schemas.microsoft.com/office/drawing/2010/main" val="0"/>
              </a:ext>
            </a:extLst>
          </a:blip>
          <a:srcRect r="25802"/>
          <a:stretch/>
        </p:blipFill>
        <p:spPr>
          <a:xfrm>
            <a:off x="0" y="241687"/>
            <a:ext cx="3955537" cy="725723"/>
          </a:xfrm>
          <a:prstGeom prst="rect">
            <a:avLst/>
          </a:prstGeom>
        </p:spPr>
      </p:pic>
      <p:sp>
        <p:nvSpPr>
          <p:cNvPr id="7" name="Google Shape;331;p42">
            <a:extLst>
              <a:ext uri="{FF2B5EF4-FFF2-40B4-BE49-F238E27FC236}">
                <a16:creationId xmlns:a16="http://schemas.microsoft.com/office/drawing/2014/main" id="{6E0CB4A0-0CBE-43C4-9C94-7BCF81756F14}"/>
              </a:ext>
            </a:extLst>
          </p:cNvPr>
          <p:cNvSpPr txBox="1"/>
          <p:nvPr/>
        </p:nvSpPr>
        <p:spPr>
          <a:xfrm>
            <a:off x="4871068" y="283641"/>
            <a:ext cx="2591262"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dirty="0">
                <a:latin typeface="Calibri"/>
                <a:ea typeface="Calibri"/>
                <a:cs typeface="Calibri"/>
                <a:sym typeface="Calibri"/>
              </a:rPr>
              <a:t>DICCIONARIO DE DATOS</a:t>
            </a:r>
            <a:endParaRPr dirty="0"/>
          </a:p>
        </p:txBody>
      </p:sp>
      <p:pic>
        <p:nvPicPr>
          <p:cNvPr id="8" name="Imagen 7">
            <a:hlinkClick r:id="rId4" action="ppaction://hlinkfile"/>
            <a:extLst>
              <a:ext uri="{FF2B5EF4-FFF2-40B4-BE49-F238E27FC236}">
                <a16:creationId xmlns:a16="http://schemas.microsoft.com/office/drawing/2014/main" id="{C2F35798-0F3E-4D34-B7B5-88AB34E630E7}"/>
              </a:ext>
            </a:extLst>
          </p:cNvPr>
          <p:cNvPicPr>
            <a:picLocks noChangeAspect="1"/>
          </p:cNvPicPr>
          <p:nvPr/>
        </p:nvPicPr>
        <p:blipFill>
          <a:blip r:embed="rId5"/>
          <a:stretch>
            <a:fillRect/>
          </a:stretch>
        </p:blipFill>
        <p:spPr>
          <a:xfrm>
            <a:off x="198966" y="1386032"/>
            <a:ext cx="8746067" cy="2707618"/>
          </a:xfrm>
          <a:prstGeom prst="rect">
            <a:avLst/>
          </a:prstGeom>
        </p:spPr>
      </p:pic>
    </p:spTree>
    <p:extLst>
      <p:ext uri="{BB962C8B-B14F-4D97-AF65-F5344CB8AC3E}">
        <p14:creationId xmlns:p14="http://schemas.microsoft.com/office/powerpoint/2010/main" val="1124346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80;p35">
            <a:extLst>
              <a:ext uri="{FF2B5EF4-FFF2-40B4-BE49-F238E27FC236}">
                <a16:creationId xmlns:a16="http://schemas.microsoft.com/office/drawing/2014/main" id="{B10A3FD3-2FEC-4203-86DD-7A25FF5820EE}"/>
              </a:ext>
            </a:extLst>
          </p:cNvPr>
          <p:cNvSpPr txBox="1"/>
          <p:nvPr/>
        </p:nvSpPr>
        <p:spPr>
          <a:xfrm>
            <a:off x="954674" y="144887"/>
            <a:ext cx="3617325"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2000"/>
              <a:buFont typeface="Calibri"/>
              <a:buNone/>
            </a:pPr>
            <a:r>
              <a:rPr lang="es-ES" sz="2200" b="1" i="0" u="none" strike="noStrike" cap="none" dirty="0">
                <a:latin typeface="Calibri"/>
                <a:ea typeface="Calibri"/>
                <a:cs typeface="Calibri"/>
                <a:sym typeface="Calibri"/>
              </a:rPr>
              <a:t>CASO DE USO EXTENDIDO </a:t>
            </a:r>
            <a:endParaRPr sz="2200" dirty="0"/>
          </a:p>
        </p:txBody>
      </p:sp>
      <p:pic>
        <p:nvPicPr>
          <p:cNvPr id="4" name="Imagen 3">
            <a:hlinkClick r:id="rId2" action="ppaction://hlinkfile"/>
            <a:extLst>
              <a:ext uri="{FF2B5EF4-FFF2-40B4-BE49-F238E27FC236}">
                <a16:creationId xmlns:a16="http://schemas.microsoft.com/office/drawing/2014/main" id="{230DB575-92C5-4109-A87B-363E568BA4D2}"/>
              </a:ext>
            </a:extLst>
          </p:cNvPr>
          <p:cNvPicPr>
            <a:picLocks noChangeAspect="1"/>
          </p:cNvPicPr>
          <p:nvPr/>
        </p:nvPicPr>
        <p:blipFill>
          <a:blip r:embed="rId3"/>
          <a:stretch>
            <a:fillRect/>
          </a:stretch>
        </p:blipFill>
        <p:spPr>
          <a:xfrm>
            <a:off x="255399" y="498830"/>
            <a:ext cx="3290538" cy="4416060"/>
          </a:xfrm>
          <a:prstGeom prst="rect">
            <a:avLst/>
          </a:prstGeom>
        </p:spPr>
      </p:pic>
      <p:pic>
        <p:nvPicPr>
          <p:cNvPr id="5" name="Imagen 4">
            <a:hlinkClick r:id="rId2" action="ppaction://hlinkfile"/>
            <a:extLst>
              <a:ext uri="{FF2B5EF4-FFF2-40B4-BE49-F238E27FC236}">
                <a16:creationId xmlns:a16="http://schemas.microsoft.com/office/drawing/2014/main" id="{779DB4D2-863D-4BC7-BE4F-0E205C05A743}"/>
              </a:ext>
            </a:extLst>
          </p:cNvPr>
          <p:cNvPicPr>
            <a:picLocks noChangeAspect="1"/>
          </p:cNvPicPr>
          <p:nvPr/>
        </p:nvPicPr>
        <p:blipFill>
          <a:blip r:embed="rId4"/>
          <a:stretch>
            <a:fillRect/>
          </a:stretch>
        </p:blipFill>
        <p:spPr>
          <a:xfrm>
            <a:off x="3665707" y="764974"/>
            <a:ext cx="4046308" cy="3883772"/>
          </a:xfrm>
          <a:prstGeom prst="rect">
            <a:avLst/>
          </a:prstGeom>
        </p:spPr>
      </p:pic>
    </p:spTree>
    <p:extLst>
      <p:ext uri="{BB962C8B-B14F-4D97-AF65-F5344CB8AC3E}">
        <p14:creationId xmlns:p14="http://schemas.microsoft.com/office/powerpoint/2010/main" val="117294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585D5BA-F494-41D1-A253-08B97D21BEED}"/>
              </a:ext>
            </a:extLst>
          </p:cNvPr>
          <p:cNvPicPr>
            <a:picLocks noChangeAspect="1"/>
          </p:cNvPicPr>
          <p:nvPr/>
        </p:nvPicPr>
        <p:blipFill rotWithShape="1">
          <a:blip r:embed="rId3">
            <a:extLst>
              <a:ext uri="{28A0092B-C50C-407E-A947-70E740481C1C}">
                <a14:useLocalDpi xmlns:a14="http://schemas.microsoft.com/office/drawing/2010/main" val="0"/>
              </a:ext>
            </a:extLst>
          </a:blip>
          <a:srcRect r="25802"/>
          <a:stretch/>
        </p:blipFill>
        <p:spPr>
          <a:xfrm>
            <a:off x="0" y="241687"/>
            <a:ext cx="3955537" cy="725723"/>
          </a:xfrm>
          <a:prstGeom prst="rect">
            <a:avLst/>
          </a:prstGeom>
        </p:spPr>
      </p:pic>
      <p:pic>
        <p:nvPicPr>
          <p:cNvPr id="8" name="Imagen 7">
            <a:hlinkClick r:id="rId4" action="ppaction://hlinkfile"/>
            <a:extLst>
              <a:ext uri="{FF2B5EF4-FFF2-40B4-BE49-F238E27FC236}">
                <a16:creationId xmlns:a16="http://schemas.microsoft.com/office/drawing/2014/main" id="{C2F35798-0F3E-4D34-B7B5-88AB34E630E7}"/>
              </a:ext>
            </a:extLst>
          </p:cNvPr>
          <p:cNvPicPr>
            <a:picLocks noChangeAspect="1"/>
          </p:cNvPicPr>
          <p:nvPr/>
        </p:nvPicPr>
        <p:blipFill>
          <a:blip r:embed="rId5"/>
          <a:stretch>
            <a:fillRect/>
          </a:stretch>
        </p:blipFill>
        <p:spPr>
          <a:xfrm>
            <a:off x="198966" y="1386032"/>
            <a:ext cx="8746067" cy="2707618"/>
          </a:xfrm>
          <a:prstGeom prst="rect">
            <a:avLst/>
          </a:prstGeom>
        </p:spPr>
      </p:pic>
      <p:sp>
        <p:nvSpPr>
          <p:cNvPr id="6" name="Google Shape;294;p37">
            <a:extLst>
              <a:ext uri="{FF2B5EF4-FFF2-40B4-BE49-F238E27FC236}">
                <a16:creationId xmlns:a16="http://schemas.microsoft.com/office/drawing/2014/main" id="{52793ED8-2214-4256-A6F0-E62C1D6AFDF2}"/>
              </a:ext>
            </a:extLst>
          </p:cNvPr>
          <p:cNvSpPr txBox="1"/>
          <p:nvPr/>
        </p:nvSpPr>
        <p:spPr>
          <a:xfrm>
            <a:off x="4421364" y="259524"/>
            <a:ext cx="2897478"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dirty="0">
                <a:latin typeface="Calibri"/>
                <a:ea typeface="Calibri"/>
                <a:cs typeface="Calibri"/>
                <a:sym typeface="Calibri"/>
              </a:rPr>
              <a:t>DIAGRAMAS UML</a:t>
            </a:r>
            <a:endParaRPr dirty="0"/>
          </a:p>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dirty="0">
                <a:latin typeface="Calibri"/>
                <a:ea typeface="Calibri"/>
                <a:cs typeface="Calibri"/>
                <a:sym typeface="Calibri"/>
              </a:rPr>
              <a:t>DIAGRAMA DE ESTADO</a:t>
            </a:r>
            <a:endParaRPr dirty="0"/>
          </a:p>
        </p:txBody>
      </p:sp>
    </p:spTree>
    <p:extLst>
      <p:ext uri="{BB962C8B-B14F-4D97-AF65-F5344CB8AC3E}">
        <p14:creationId xmlns:p14="http://schemas.microsoft.com/office/powerpoint/2010/main" val="3387494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585D5BA-F494-41D1-A253-08B97D21BEED}"/>
              </a:ext>
            </a:extLst>
          </p:cNvPr>
          <p:cNvPicPr>
            <a:picLocks noChangeAspect="1"/>
          </p:cNvPicPr>
          <p:nvPr/>
        </p:nvPicPr>
        <p:blipFill rotWithShape="1">
          <a:blip r:embed="rId3">
            <a:extLst>
              <a:ext uri="{28A0092B-C50C-407E-A947-70E740481C1C}">
                <a14:useLocalDpi xmlns:a14="http://schemas.microsoft.com/office/drawing/2010/main" val="0"/>
              </a:ext>
            </a:extLst>
          </a:blip>
          <a:srcRect r="25802"/>
          <a:stretch/>
        </p:blipFill>
        <p:spPr>
          <a:xfrm>
            <a:off x="0" y="241687"/>
            <a:ext cx="3955537" cy="725723"/>
          </a:xfrm>
          <a:prstGeom prst="rect">
            <a:avLst/>
          </a:prstGeom>
        </p:spPr>
      </p:pic>
      <p:pic>
        <p:nvPicPr>
          <p:cNvPr id="2" name="Imagen 1">
            <a:extLst>
              <a:ext uri="{FF2B5EF4-FFF2-40B4-BE49-F238E27FC236}">
                <a16:creationId xmlns:a16="http://schemas.microsoft.com/office/drawing/2014/main" id="{1835B138-BAA5-418C-BC65-26CB89E03BEE}"/>
              </a:ext>
            </a:extLst>
          </p:cNvPr>
          <p:cNvPicPr>
            <a:picLocks noChangeAspect="1"/>
          </p:cNvPicPr>
          <p:nvPr/>
        </p:nvPicPr>
        <p:blipFill>
          <a:blip r:embed="rId4"/>
          <a:stretch>
            <a:fillRect/>
          </a:stretch>
        </p:blipFill>
        <p:spPr>
          <a:xfrm>
            <a:off x="323799" y="1141948"/>
            <a:ext cx="8496402" cy="3759865"/>
          </a:xfrm>
          <a:prstGeom prst="rect">
            <a:avLst/>
          </a:prstGeom>
        </p:spPr>
      </p:pic>
      <p:sp>
        <p:nvSpPr>
          <p:cNvPr id="7" name="Google Shape;294;p37">
            <a:extLst>
              <a:ext uri="{FF2B5EF4-FFF2-40B4-BE49-F238E27FC236}">
                <a16:creationId xmlns:a16="http://schemas.microsoft.com/office/drawing/2014/main" id="{F883A732-51FF-4C0B-8415-B1D75774CB13}"/>
              </a:ext>
            </a:extLst>
          </p:cNvPr>
          <p:cNvSpPr txBox="1"/>
          <p:nvPr/>
        </p:nvSpPr>
        <p:spPr>
          <a:xfrm>
            <a:off x="4572000" y="274915"/>
            <a:ext cx="2897478"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dirty="0">
                <a:latin typeface="Calibri"/>
                <a:ea typeface="Calibri"/>
                <a:cs typeface="Calibri"/>
                <a:sym typeface="Calibri"/>
              </a:rPr>
              <a:t>DIAGRAMAS UML</a:t>
            </a:r>
            <a:endParaRPr dirty="0"/>
          </a:p>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dirty="0">
                <a:latin typeface="Calibri"/>
                <a:ea typeface="Calibri"/>
                <a:cs typeface="Calibri"/>
                <a:sym typeface="Calibri"/>
              </a:rPr>
              <a:t>DIAGRAMA DE ESTADO</a:t>
            </a:r>
            <a:endParaRPr dirty="0"/>
          </a:p>
        </p:txBody>
      </p:sp>
    </p:spTree>
    <p:extLst>
      <p:ext uri="{BB962C8B-B14F-4D97-AF65-F5344CB8AC3E}">
        <p14:creationId xmlns:p14="http://schemas.microsoft.com/office/powerpoint/2010/main" val="34588820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324;p41">
            <a:extLst>
              <a:ext uri="{FF2B5EF4-FFF2-40B4-BE49-F238E27FC236}">
                <a16:creationId xmlns:a16="http://schemas.microsoft.com/office/drawing/2014/main" id="{FF68E902-3C2D-4144-9CFA-2625883966AF}"/>
              </a:ext>
            </a:extLst>
          </p:cNvPr>
          <p:cNvSpPr txBox="1"/>
          <p:nvPr/>
        </p:nvSpPr>
        <p:spPr>
          <a:xfrm>
            <a:off x="954675" y="144887"/>
            <a:ext cx="2591262"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dirty="0">
                <a:latin typeface="Calibri"/>
                <a:ea typeface="Calibri"/>
                <a:cs typeface="Calibri"/>
                <a:sym typeface="Calibri"/>
              </a:rPr>
              <a:t>DIAGRAMAS UML</a:t>
            </a:r>
            <a:endParaRPr dirty="0"/>
          </a:p>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dirty="0">
                <a:latin typeface="Calibri"/>
                <a:ea typeface="Calibri"/>
                <a:cs typeface="Calibri"/>
                <a:sym typeface="Calibri"/>
              </a:rPr>
              <a:t>DIAGRAMA DE CLASES</a:t>
            </a:r>
            <a:endParaRPr dirty="0"/>
          </a:p>
        </p:txBody>
      </p:sp>
      <p:pic>
        <p:nvPicPr>
          <p:cNvPr id="2" name="Imagen 1">
            <a:extLst>
              <a:ext uri="{FF2B5EF4-FFF2-40B4-BE49-F238E27FC236}">
                <a16:creationId xmlns:a16="http://schemas.microsoft.com/office/drawing/2014/main" id="{155F550E-AA8A-45BC-B141-886EE28DDD8D}"/>
              </a:ext>
            </a:extLst>
          </p:cNvPr>
          <p:cNvPicPr>
            <a:picLocks noChangeAspect="1"/>
          </p:cNvPicPr>
          <p:nvPr/>
        </p:nvPicPr>
        <p:blipFill>
          <a:blip r:embed="rId2"/>
          <a:stretch>
            <a:fillRect/>
          </a:stretch>
        </p:blipFill>
        <p:spPr>
          <a:xfrm>
            <a:off x="155276" y="852773"/>
            <a:ext cx="7539486" cy="4145840"/>
          </a:xfrm>
          <a:prstGeom prst="rect">
            <a:avLst/>
          </a:prstGeom>
        </p:spPr>
      </p:pic>
    </p:spTree>
    <p:extLst>
      <p:ext uri="{BB962C8B-B14F-4D97-AF65-F5344CB8AC3E}">
        <p14:creationId xmlns:p14="http://schemas.microsoft.com/office/powerpoint/2010/main" val="874215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5888097" y="767217"/>
            <a:ext cx="2780268" cy="461665"/>
          </a:xfrm>
          <a:prstGeom prst="rect">
            <a:avLst/>
          </a:prstGeom>
          <a:noFill/>
        </p:spPr>
        <p:txBody>
          <a:bodyPr wrap="square" rtlCol="0">
            <a:spAutoFit/>
          </a:bodyPr>
          <a:lstStyle/>
          <a:p>
            <a:pPr algn="r"/>
            <a:r>
              <a:rPr lang="es-ES" sz="2400" b="1" dirty="0">
                <a:solidFill>
                  <a:schemeClr val="bg1"/>
                </a:solidFill>
                <a:latin typeface="Work sans"/>
                <a:cs typeface="Work sans"/>
              </a:rPr>
              <a:t>Título</a:t>
            </a:r>
          </a:p>
        </p:txBody>
      </p:sp>
      <p:sp>
        <p:nvSpPr>
          <p:cNvPr id="9" name="CuadroTexto 8"/>
          <p:cNvSpPr txBox="1"/>
          <p:nvPr/>
        </p:nvSpPr>
        <p:spPr>
          <a:xfrm>
            <a:off x="6331374" y="1598585"/>
            <a:ext cx="2336991" cy="584776"/>
          </a:xfrm>
          <a:prstGeom prst="rect">
            <a:avLst/>
          </a:prstGeom>
          <a:noFill/>
        </p:spPr>
        <p:txBody>
          <a:bodyPr wrap="square" rtlCol="0">
            <a:spAutoFit/>
          </a:bodyPr>
          <a:lstStyle/>
          <a:p>
            <a:pPr algn="r"/>
            <a:r>
              <a:rPr lang="es-ES" sz="1600" dirty="0">
                <a:solidFill>
                  <a:schemeClr val="bg1"/>
                </a:solidFill>
                <a:latin typeface="Work sans"/>
                <a:cs typeface="Work sans"/>
              </a:rPr>
              <a:t>Espacio para frase concreta.</a:t>
            </a:r>
          </a:p>
        </p:txBody>
      </p:sp>
      <p:pic>
        <p:nvPicPr>
          <p:cNvPr id="11" name="Imagen 10"/>
          <p:cNvPicPr>
            <a:picLocks noChangeAspect="1"/>
          </p:cNvPicPr>
          <p:nvPr/>
        </p:nvPicPr>
        <p:blipFill>
          <a:blip r:embed="rId3"/>
          <a:stretch>
            <a:fillRect/>
          </a:stretch>
        </p:blipFill>
        <p:spPr>
          <a:xfrm flipV="1">
            <a:off x="0" y="1481"/>
            <a:ext cx="9144000" cy="996567"/>
          </a:xfrm>
          <a:prstGeom prst="rect">
            <a:avLst/>
          </a:prstGeom>
        </p:spPr>
      </p:pic>
      <p:pic>
        <p:nvPicPr>
          <p:cNvPr id="16" name="Imagen 15" descr="naranja.png"/>
          <p:cNvPicPr>
            <a:picLocks noChangeAspect="1"/>
          </p:cNvPicPr>
          <p:nvPr/>
        </p:nvPicPr>
        <p:blipFill rotWithShape="1">
          <a:blip r:embed="rId4">
            <a:extLst>
              <a:ext uri="{28A0092B-C50C-407E-A947-70E740481C1C}">
                <a14:useLocalDpi xmlns:a14="http://schemas.microsoft.com/office/drawing/2010/main" val="0"/>
              </a:ext>
            </a:extLst>
          </a:blip>
          <a:srcRect l="21032" t="19996" r="22452" b="17818"/>
          <a:stretch/>
        </p:blipFill>
        <p:spPr>
          <a:xfrm>
            <a:off x="8367676" y="4376283"/>
            <a:ext cx="601377" cy="603694"/>
          </a:xfrm>
          <a:prstGeom prst="rect">
            <a:avLst/>
          </a:prstGeom>
        </p:spPr>
      </p:pic>
      <p:sp>
        <p:nvSpPr>
          <p:cNvPr id="12" name="Google Shape;339;p43">
            <a:extLst>
              <a:ext uri="{FF2B5EF4-FFF2-40B4-BE49-F238E27FC236}">
                <a16:creationId xmlns:a16="http://schemas.microsoft.com/office/drawing/2014/main" id="{B8A0C3BA-D6B0-4099-85CC-BDCAD65B7AFF}"/>
              </a:ext>
            </a:extLst>
          </p:cNvPr>
          <p:cNvSpPr txBox="1"/>
          <p:nvPr/>
        </p:nvSpPr>
        <p:spPr>
          <a:xfrm>
            <a:off x="656095" y="98234"/>
            <a:ext cx="2591262"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dirty="0">
                <a:solidFill>
                  <a:srgbClr val="E8E6E8"/>
                </a:solidFill>
                <a:latin typeface="Calibri"/>
                <a:ea typeface="Calibri"/>
                <a:cs typeface="Calibri"/>
                <a:sym typeface="Calibri"/>
              </a:rPr>
              <a:t>MOCKUPS </a:t>
            </a:r>
            <a:endParaRPr sz="2000" b="1" i="0" u="none" strike="noStrike" cap="none" dirty="0">
              <a:solidFill>
                <a:srgbClr val="E8E6E8"/>
              </a:solidFill>
              <a:latin typeface="Calibri"/>
              <a:ea typeface="Calibri"/>
              <a:cs typeface="Calibri"/>
              <a:sym typeface="Calibri"/>
            </a:endParaRPr>
          </a:p>
        </p:txBody>
      </p:sp>
      <p:pic>
        <p:nvPicPr>
          <p:cNvPr id="14" name="Imagen 13">
            <a:hlinkClick r:id="rId5" action="ppaction://hlinkfile"/>
            <a:extLst>
              <a:ext uri="{FF2B5EF4-FFF2-40B4-BE49-F238E27FC236}">
                <a16:creationId xmlns:a16="http://schemas.microsoft.com/office/drawing/2014/main" id="{0AFAD4C6-8C9E-43A0-AB18-9F464847F92B}"/>
              </a:ext>
            </a:extLst>
          </p:cNvPr>
          <p:cNvPicPr>
            <a:picLocks noChangeAspect="1"/>
          </p:cNvPicPr>
          <p:nvPr/>
        </p:nvPicPr>
        <p:blipFill rotWithShape="1">
          <a:blip r:embed="rId6"/>
          <a:srcRect l="41574" t="12699" r="7204" b="33797"/>
          <a:stretch/>
        </p:blipFill>
        <p:spPr>
          <a:xfrm>
            <a:off x="475635" y="1598585"/>
            <a:ext cx="3463037" cy="22608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Imagen 14">
            <a:hlinkClick r:id="rId7" action="ppaction://hlinkfile"/>
            <a:extLst>
              <a:ext uri="{FF2B5EF4-FFF2-40B4-BE49-F238E27FC236}">
                <a16:creationId xmlns:a16="http://schemas.microsoft.com/office/drawing/2014/main" id="{FCC30790-AF94-43D9-A43C-6DE5E8309197}"/>
              </a:ext>
            </a:extLst>
          </p:cNvPr>
          <p:cNvPicPr>
            <a:picLocks noChangeAspect="1"/>
          </p:cNvPicPr>
          <p:nvPr/>
        </p:nvPicPr>
        <p:blipFill rotWithShape="1">
          <a:blip r:embed="rId8"/>
          <a:srcRect l="41577" t="16802" r="8484" b="9352"/>
          <a:stretch/>
        </p:blipFill>
        <p:spPr>
          <a:xfrm>
            <a:off x="4201117" y="1122595"/>
            <a:ext cx="4109776" cy="37982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1033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E50C185-1F39-4E4A-82AB-6D0810993C26}"/>
              </a:ext>
            </a:extLst>
          </p:cNvPr>
          <p:cNvSpPr txBox="1"/>
          <p:nvPr/>
        </p:nvSpPr>
        <p:spPr>
          <a:xfrm>
            <a:off x="374547" y="1046225"/>
            <a:ext cx="3194529" cy="954107"/>
          </a:xfrm>
          <a:prstGeom prst="rect">
            <a:avLst/>
          </a:prstGeom>
          <a:noFill/>
        </p:spPr>
        <p:txBody>
          <a:bodyPr wrap="none" rtlCol="0">
            <a:spAutoFit/>
          </a:bodyPr>
          <a:lstStyle/>
          <a:p>
            <a:r>
              <a:rPr lang="es-ES" sz="2800" b="1" dirty="0">
                <a:solidFill>
                  <a:schemeClr val="dk1"/>
                </a:solidFill>
                <a:ea typeface="Calibri"/>
                <a:cs typeface="Calibri"/>
                <a:sym typeface="Calibri"/>
              </a:rPr>
              <a:t>OBJETIVO GENERAL </a:t>
            </a:r>
          </a:p>
          <a:p>
            <a:endParaRPr lang="es-ES" sz="2800" dirty="0">
              <a:solidFill>
                <a:srgbClr val="274FB2"/>
              </a:solidFill>
              <a:latin typeface="Work Sans" panose="00000500000000000000" pitchFamily="2" charset="0"/>
            </a:endParaRPr>
          </a:p>
        </p:txBody>
      </p:sp>
      <p:sp>
        <p:nvSpPr>
          <p:cNvPr id="3" name="CuadroTexto 2">
            <a:extLst>
              <a:ext uri="{FF2B5EF4-FFF2-40B4-BE49-F238E27FC236}">
                <a16:creationId xmlns:a16="http://schemas.microsoft.com/office/drawing/2014/main" id="{AF00D8B4-DEFB-4EDA-BF16-6AA85ED0F0B4}"/>
              </a:ext>
            </a:extLst>
          </p:cNvPr>
          <p:cNvSpPr txBox="1"/>
          <p:nvPr/>
        </p:nvSpPr>
        <p:spPr>
          <a:xfrm>
            <a:off x="202018" y="2000332"/>
            <a:ext cx="6940654" cy="1846659"/>
          </a:xfrm>
          <a:prstGeom prst="rect">
            <a:avLst/>
          </a:prstGeom>
          <a:noFill/>
        </p:spPr>
        <p:txBody>
          <a:bodyPr wrap="square" rtlCol="0">
            <a:spAutoFit/>
          </a:bodyPr>
          <a:lstStyle/>
          <a:p>
            <a:pPr lvl="0" algn="just">
              <a:buClr>
                <a:srgbClr val="595959"/>
              </a:buClr>
              <a:buSzPts val="2000"/>
            </a:pPr>
            <a:r>
              <a:rPr lang="es-ES" sz="1900" b="1" dirty="0">
                <a:solidFill>
                  <a:srgbClr val="595959"/>
                </a:solidFill>
                <a:latin typeface="+mj-lt"/>
                <a:ea typeface="Calibri"/>
                <a:cs typeface="Calibri"/>
                <a:sym typeface="Calibri"/>
              </a:rPr>
              <a:t>S.O.S DOCUMENTAL desea diseñar un website que optimice el uso de la documentación para  así disminuir el uso del papel, brindando a la empresa SANIGGI S.A.S una herramienta de trabajo que le permita llevar de forma ordenada el paso a paso en la implementación de un gestor documental, A partir del conocimiento previo de sus archivos.</a:t>
            </a:r>
            <a:endParaRPr lang="es-ES" sz="1900" dirty="0">
              <a:latin typeface="+mj-lt"/>
            </a:endParaRPr>
          </a:p>
        </p:txBody>
      </p:sp>
    </p:spTree>
    <p:extLst>
      <p:ext uri="{BB962C8B-B14F-4D97-AF65-F5344CB8AC3E}">
        <p14:creationId xmlns:p14="http://schemas.microsoft.com/office/powerpoint/2010/main" val="39462389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5888097" y="767217"/>
            <a:ext cx="2780268" cy="461665"/>
          </a:xfrm>
          <a:prstGeom prst="rect">
            <a:avLst/>
          </a:prstGeom>
          <a:noFill/>
        </p:spPr>
        <p:txBody>
          <a:bodyPr wrap="square" rtlCol="0">
            <a:spAutoFit/>
          </a:bodyPr>
          <a:lstStyle/>
          <a:p>
            <a:pPr algn="r"/>
            <a:r>
              <a:rPr lang="es-ES" sz="2400" b="1" dirty="0">
                <a:solidFill>
                  <a:schemeClr val="bg1"/>
                </a:solidFill>
                <a:latin typeface="Work sans"/>
                <a:cs typeface="Work sans"/>
              </a:rPr>
              <a:t>Título</a:t>
            </a:r>
          </a:p>
        </p:txBody>
      </p:sp>
      <p:sp>
        <p:nvSpPr>
          <p:cNvPr id="9" name="CuadroTexto 8"/>
          <p:cNvSpPr txBox="1"/>
          <p:nvPr/>
        </p:nvSpPr>
        <p:spPr>
          <a:xfrm>
            <a:off x="6331374" y="1598585"/>
            <a:ext cx="2336991" cy="584776"/>
          </a:xfrm>
          <a:prstGeom prst="rect">
            <a:avLst/>
          </a:prstGeom>
          <a:noFill/>
        </p:spPr>
        <p:txBody>
          <a:bodyPr wrap="square" rtlCol="0">
            <a:spAutoFit/>
          </a:bodyPr>
          <a:lstStyle/>
          <a:p>
            <a:pPr algn="r"/>
            <a:r>
              <a:rPr lang="es-ES" sz="1600" dirty="0">
                <a:solidFill>
                  <a:schemeClr val="bg1"/>
                </a:solidFill>
                <a:latin typeface="Work sans"/>
                <a:cs typeface="Work sans"/>
              </a:rPr>
              <a:t>Espacio para frase concreta.</a:t>
            </a:r>
          </a:p>
        </p:txBody>
      </p:sp>
      <p:pic>
        <p:nvPicPr>
          <p:cNvPr id="11" name="Imagen 10"/>
          <p:cNvPicPr>
            <a:picLocks noChangeAspect="1"/>
          </p:cNvPicPr>
          <p:nvPr/>
        </p:nvPicPr>
        <p:blipFill>
          <a:blip r:embed="rId3"/>
          <a:stretch>
            <a:fillRect/>
          </a:stretch>
        </p:blipFill>
        <p:spPr>
          <a:xfrm flipV="1">
            <a:off x="0" y="1481"/>
            <a:ext cx="9144000" cy="996567"/>
          </a:xfrm>
          <a:prstGeom prst="rect">
            <a:avLst/>
          </a:prstGeom>
        </p:spPr>
      </p:pic>
      <p:pic>
        <p:nvPicPr>
          <p:cNvPr id="16" name="Imagen 15" descr="naranja.png"/>
          <p:cNvPicPr>
            <a:picLocks noChangeAspect="1"/>
          </p:cNvPicPr>
          <p:nvPr/>
        </p:nvPicPr>
        <p:blipFill rotWithShape="1">
          <a:blip r:embed="rId4">
            <a:extLst>
              <a:ext uri="{28A0092B-C50C-407E-A947-70E740481C1C}">
                <a14:useLocalDpi xmlns:a14="http://schemas.microsoft.com/office/drawing/2010/main" val="0"/>
              </a:ext>
            </a:extLst>
          </a:blip>
          <a:srcRect l="21032" t="19996" r="22452" b="17818"/>
          <a:stretch/>
        </p:blipFill>
        <p:spPr>
          <a:xfrm>
            <a:off x="8367676" y="4376283"/>
            <a:ext cx="601377" cy="603694"/>
          </a:xfrm>
          <a:prstGeom prst="rect">
            <a:avLst/>
          </a:prstGeom>
        </p:spPr>
      </p:pic>
      <p:sp>
        <p:nvSpPr>
          <p:cNvPr id="10" name="Google Shape;346;p44">
            <a:extLst>
              <a:ext uri="{FF2B5EF4-FFF2-40B4-BE49-F238E27FC236}">
                <a16:creationId xmlns:a16="http://schemas.microsoft.com/office/drawing/2014/main" id="{AAFEFDA8-BFA1-47F7-9FEE-F99705E7A79A}"/>
              </a:ext>
            </a:extLst>
          </p:cNvPr>
          <p:cNvSpPr txBox="1"/>
          <p:nvPr/>
        </p:nvSpPr>
        <p:spPr>
          <a:xfrm>
            <a:off x="0" y="292394"/>
            <a:ext cx="3511844" cy="67061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Arial"/>
              <a:buNone/>
            </a:pPr>
            <a:r>
              <a:rPr lang="es-ES" sz="2400" b="1" i="0" u="none" strike="noStrike" spc="50" dirty="0">
                <a:ln w="0"/>
                <a:solidFill>
                  <a:schemeClr val="bg2"/>
                </a:solidFill>
                <a:effectLst>
                  <a:innerShdw blurRad="63500" dist="50800" dir="13500000">
                    <a:srgbClr val="000000">
                      <a:alpha val="50000"/>
                    </a:srgbClr>
                  </a:innerShdw>
                </a:effectLst>
                <a:sym typeface="Arial"/>
              </a:rPr>
              <a:t>MODELO RELACIONAL</a:t>
            </a:r>
            <a:endParaRPr b="1" spc="50" dirty="0">
              <a:ln w="0"/>
              <a:solidFill>
                <a:schemeClr val="bg2"/>
              </a:solidFill>
              <a:effectLst>
                <a:innerShdw blurRad="63500" dist="50800" dir="13500000">
                  <a:srgbClr val="000000">
                    <a:alpha val="50000"/>
                  </a:srgbClr>
                </a:innerShdw>
              </a:effectLst>
            </a:endParaRPr>
          </a:p>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chemeClr val="lt1"/>
              </a:solidFill>
              <a:latin typeface="Calibri"/>
              <a:ea typeface="Calibri"/>
              <a:cs typeface="Calibri"/>
              <a:sym typeface="Calibri"/>
            </a:endParaRPr>
          </a:p>
        </p:txBody>
      </p:sp>
      <p:pic>
        <p:nvPicPr>
          <p:cNvPr id="13" name="Imagen 12">
            <a:hlinkClick r:id="rId5" action="ppaction://hlinkfile"/>
            <a:extLst>
              <a:ext uri="{FF2B5EF4-FFF2-40B4-BE49-F238E27FC236}">
                <a16:creationId xmlns:a16="http://schemas.microsoft.com/office/drawing/2014/main" id="{BB28D076-DA50-4656-B630-83D9F790A9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5140" y="998048"/>
            <a:ext cx="7544154" cy="3981929"/>
          </a:xfrm>
          <a:prstGeom prst="rect">
            <a:avLst/>
          </a:prstGeom>
        </p:spPr>
      </p:pic>
    </p:spTree>
    <p:extLst>
      <p:ext uri="{BB962C8B-B14F-4D97-AF65-F5344CB8AC3E}">
        <p14:creationId xmlns:p14="http://schemas.microsoft.com/office/powerpoint/2010/main" val="37129160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5888097" y="767217"/>
            <a:ext cx="2780268" cy="461665"/>
          </a:xfrm>
          <a:prstGeom prst="rect">
            <a:avLst/>
          </a:prstGeom>
          <a:noFill/>
        </p:spPr>
        <p:txBody>
          <a:bodyPr wrap="square" rtlCol="0">
            <a:spAutoFit/>
          </a:bodyPr>
          <a:lstStyle/>
          <a:p>
            <a:pPr algn="r"/>
            <a:r>
              <a:rPr lang="es-ES" sz="2400" b="1" dirty="0">
                <a:solidFill>
                  <a:schemeClr val="bg1"/>
                </a:solidFill>
                <a:latin typeface="Work sans"/>
                <a:cs typeface="Work sans"/>
              </a:rPr>
              <a:t>Título</a:t>
            </a:r>
          </a:p>
        </p:txBody>
      </p:sp>
      <p:sp>
        <p:nvSpPr>
          <p:cNvPr id="9" name="CuadroTexto 8"/>
          <p:cNvSpPr txBox="1"/>
          <p:nvPr/>
        </p:nvSpPr>
        <p:spPr>
          <a:xfrm>
            <a:off x="6331374" y="1598585"/>
            <a:ext cx="2336991" cy="584776"/>
          </a:xfrm>
          <a:prstGeom prst="rect">
            <a:avLst/>
          </a:prstGeom>
          <a:noFill/>
        </p:spPr>
        <p:txBody>
          <a:bodyPr wrap="square" rtlCol="0">
            <a:spAutoFit/>
          </a:bodyPr>
          <a:lstStyle/>
          <a:p>
            <a:pPr algn="r"/>
            <a:r>
              <a:rPr lang="es-ES" sz="1600" dirty="0">
                <a:solidFill>
                  <a:schemeClr val="bg1"/>
                </a:solidFill>
                <a:latin typeface="Work sans"/>
                <a:cs typeface="Work sans"/>
              </a:rPr>
              <a:t>Espacio para frase concreta.</a:t>
            </a:r>
          </a:p>
        </p:txBody>
      </p:sp>
      <p:pic>
        <p:nvPicPr>
          <p:cNvPr id="11" name="Imagen 10"/>
          <p:cNvPicPr>
            <a:picLocks noChangeAspect="1"/>
          </p:cNvPicPr>
          <p:nvPr/>
        </p:nvPicPr>
        <p:blipFill>
          <a:blip r:embed="rId3"/>
          <a:stretch>
            <a:fillRect/>
          </a:stretch>
        </p:blipFill>
        <p:spPr>
          <a:xfrm flipV="1">
            <a:off x="0" y="1481"/>
            <a:ext cx="9144000" cy="996567"/>
          </a:xfrm>
          <a:prstGeom prst="rect">
            <a:avLst/>
          </a:prstGeom>
        </p:spPr>
      </p:pic>
      <p:pic>
        <p:nvPicPr>
          <p:cNvPr id="16" name="Imagen 15" descr="naranja.png"/>
          <p:cNvPicPr>
            <a:picLocks noChangeAspect="1"/>
          </p:cNvPicPr>
          <p:nvPr/>
        </p:nvPicPr>
        <p:blipFill rotWithShape="1">
          <a:blip r:embed="rId4">
            <a:extLst>
              <a:ext uri="{28A0092B-C50C-407E-A947-70E740481C1C}">
                <a14:useLocalDpi xmlns:a14="http://schemas.microsoft.com/office/drawing/2010/main" val="0"/>
              </a:ext>
            </a:extLst>
          </a:blip>
          <a:srcRect l="21032" t="19996" r="22452" b="17818"/>
          <a:stretch/>
        </p:blipFill>
        <p:spPr>
          <a:xfrm>
            <a:off x="8367676" y="4376283"/>
            <a:ext cx="601377" cy="603694"/>
          </a:xfrm>
          <a:prstGeom prst="rect">
            <a:avLst/>
          </a:prstGeom>
        </p:spPr>
      </p:pic>
      <p:sp>
        <p:nvSpPr>
          <p:cNvPr id="12" name="Google Shape;317;p40">
            <a:extLst>
              <a:ext uri="{FF2B5EF4-FFF2-40B4-BE49-F238E27FC236}">
                <a16:creationId xmlns:a16="http://schemas.microsoft.com/office/drawing/2014/main" id="{79E39753-0002-4715-A5F6-98B3F6FF1C7D}"/>
              </a:ext>
            </a:extLst>
          </p:cNvPr>
          <p:cNvSpPr txBox="1"/>
          <p:nvPr/>
        </p:nvSpPr>
        <p:spPr>
          <a:xfrm>
            <a:off x="954675" y="144887"/>
            <a:ext cx="2591262"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dirty="0">
                <a:solidFill>
                  <a:srgbClr val="E8E6E8"/>
                </a:solidFill>
                <a:latin typeface="Calibri"/>
                <a:ea typeface="Calibri"/>
                <a:cs typeface="Calibri"/>
                <a:sym typeface="Calibri"/>
              </a:rPr>
              <a:t>DIAGRAMA DE DESPLIEGUE</a:t>
            </a:r>
            <a:endParaRPr dirty="0"/>
          </a:p>
          <a:p>
            <a:pPr marL="0" marR="0" lvl="0" indent="0" algn="l" rtl="0">
              <a:lnSpc>
                <a:spcPct val="100000"/>
              </a:lnSpc>
              <a:spcBef>
                <a:spcPts val="0"/>
              </a:spcBef>
              <a:spcAft>
                <a:spcPts val="0"/>
              </a:spcAft>
              <a:buClr>
                <a:srgbClr val="000000"/>
              </a:buClr>
              <a:buSzPts val="2000"/>
              <a:buFont typeface="Arial"/>
              <a:buNone/>
            </a:pPr>
            <a:endParaRPr sz="2000" b="1" i="0" u="none" strike="noStrike" cap="none" dirty="0">
              <a:solidFill>
                <a:srgbClr val="E8E6E8"/>
              </a:solidFill>
              <a:latin typeface="Calibri"/>
              <a:ea typeface="Calibri"/>
              <a:cs typeface="Calibri"/>
              <a:sym typeface="Calibri"/>
            </a:endParaRPr>
          </a:p>
        </p:txBody>
      </p:sp>
      <p:pic>
        <p:nvPicPr>
          <p:cNvPr id="14" name="Imagen 13">
            <a:hlinkClick r:id="rId5" action="ppaction://hlinkfile"/>
            <a:extLst>
              <a:ext uri="{FF2B5EF4-FFF2-40B4-BE49-F238E27FC236}">
                <a16:creationId xmlns:a16="http://schemas.microsoft.com/office/drawing/2014/main" id="{E40AF3EC-10C3-4C11-9108-432016B4DA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7609" y="1132616"/>
            <a:ext cx="5245991" cy="3847361"/>
          </a:xfrm>
          <a:prstGeom prst="rect">
            <a:avLst/>
          </a:prstGeom>
        </p:spPr>
      </p:pic>
    </p:spTree>
    <p:extLst>
      <p:ext uri="{BB962C8B-B14F-4D97-AF65-F5344CB8AC3E}">
        <p14:creationId xmlns:p14="http://schemas.microsoft.com/office/powerpoint/2010/main" val="31807522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00038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37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389254" y="781676"/>
            <a:ext cx="3982180" cy="523220"/>
          </a:xfrm>
          <a:prstGeom prst="rect">
            <a:avLst/>
          </a:prstGeom>
          <a:noFill/>
        </p:spPr>
        <p:txBody>
          <a:bodyPr wrap="none" rtlCol="0">
            <a:spAutoFit/>
          </a:bodyPr>
          <a:lstStyle/>
          <a:p>
            <a:pPr lvl="0">
              <a:buClr>
                <a:srgbClr val="000000"/>
              </a:buClr>
              <a:buSzPts val="1800"/>
            </a:pPr>
            <a:r>
              <a:rPr lang="es-ES" sz="2800" b="1" dirty="0">
                <a:solidFill>
                  <a:srgbClr val="000000"/>
                </a:solidFill>
                <a:latin typeface="Arial"/>
                <a:ea typeface="Arial"/>
                <a:cs typeface="Arial"/>
                <a:sym typeface="Arial"/>
              </a:rPr>
              <a:t>Objetivos específicos </a:t>
            </a:r>
            <a:endParaRPr lang="es-ES" sz="2800" dirty="0">
              <a:solidFill>
                <a:srgbClr val="000000"/>
              </a:solidFill>
              <a:latin typeface="Arial"/>
              <a:ea typeface="Arial"/>
              <a:cs typeface="Arial"/>
              <a:sym typeface="Arial"/>
            </a:endParaRPr>
          </a:p>
        </p:txBody>
      </p:sp>
      <p:pic>
        <p:nvPicPr>
          <p:cNvPr id="5" name="Imagen 4">
            <a:extLst>
              <a:ext uri="{FF2B5EF4-FFF2-40B4-BE49-F238E27FC236}">
                <a16:creationId xmlns:a16="http://schemas.microsoft.com/office/drawing/2014/main" id="{6585D5BA-F494-41D1-A253-08B97D21BEED}"/>
              </a:ext>
            </a:extLst>
          </p:cNvPr>
          <p:cNvPicPr>
            <a:picLocks noChangeAspect="1"/>
          </p:cNvPicPr>
          <p:nvPr/>
        </p:nvPicPr>
        <p:blipFill rotWithShape="1">
          <a:blip r:embed="rId3">
            <a:extLst>
              <a:ext uri="{28A0092B-C50C-407E-A947-70E740481C1C}">
                <a14:useLocalDpi xmlns:a14="http://schemas.microsoft.com/office/drawing/2010/main" val="0"/>
              </a:ext>
            </a:extLst>
          </a:blip>
          <a:srcRect r="25802"/>
          <a:stretch/>
        </p:blipFill>
        <p:spPr>
          <a:xfrm>
            <a:off x="223057" y="1949717"/>
            <a:ext cx="3955537" cy="725723"/>
          </a:xfrm>
          <a:prstGeom prst="rect">
            <a:avLst/>
          </a:prstGeom>
        </p:spPr>
      </p:pic>
      <p:pic>
        <p:nvPicPr>
          <p:cNvPr id="6" name="Google Shape;58;p13">
            <a:extLst>
              <a:ext uri="{FF2B5EF4-FFF2-40B4-BE49-F238E27FC236}">
                <a16:creationId xmlns:a16="http://schemas.microsoft.com/office/drawing/2014/main" id="{4160BA73-3282-476F-9749-EA9FC7242D31}"/>
              </a:ext>
            </a:extLst>
          </p:cNvPr>
          <p:cNvPicPr preferRelativeResize="0"/>
          <p:nvPr/>
        </p:nvPicPr>
        <p:blipFill rotWithShape="1">
          <a:blip r:embed="rId4">
            <a:alphaModFix/>
          </a:blip>
          <a:srcRect t="2440" b="-2439"/>
          <a:stretch/>
        </p:blipFill>
        <p:spPr>
          <a:xfrm>
            <a:off x="4389254" y="1445125"/>
            <a:ext cx="4245534" cy="3688726"/>
          </a:xfrm>
          <a:prstGeom prst="rect">
            <a:avLst/>
          </a:prstGeom>
          <a:noFill/>
          <a:ln>
            <a:noFill/>
          </a:ln>
        </p:spPr>
      </p:pic>
    </p:spTree>
    <p:extLst>
      <p:ext uri="{BB962C8B-B14F-4D97-AF65-F5344CB8AC3E}">
        <p14:creationId xmlns:p14="http://schemas.microsoft.com/office/powerpoint/2010/main" val="3431160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6;p14">
            <a:extLst>
              <a:ext uri="{FF2B5EF4-FFF2-40B4-BE49-F238E27FC236}">
                <a16:creationId xmlns:a16="http://schemas.microsoft.com/office/drawing/2014/main" id="{68C4C831-B099-4C9B-9C19-394353949ED2}"/>
              </a:ext>
            </a:extLst>
          </p:cNvPr>
          <p:cNvSpPr txBox="1"/>
          <p:nvPr/>
        </p:nvSpPr>
        <p:spPr>
          <a:xfrm>
            <a:off x="782147" y="962286"/>
            <a:ext cx="3410489"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r>
              <a:rPr lang="es-ES" sz="2000" b="1" i="0" u="none" strike="noStrike" cap="none" dirty="0">
                <a:solidFill>
                  <a:schemeClr val="dk1"/>
                </a:solidFill>
                <a:latin typeface="Calibri"/>
                <a:ea typeface="Calibri"/>
                <a:cs typeface="Calibri"/>
                <a:sym typeface="Calibri"/>
              </a:rPr>
              <a:t>Planteamiento del problema </a:t>
            </a:r>
            <a:endParaRPr sz="2000" b="1" i="0" u="none" strike="noStrike" cap="none" dirty="0">
              <a:solidFill>
                <a:schemeClr val="dk1"/>
              </a:solidFill>
              <a:latin typeface="Calibri"/>
              <a:ea typeface="Calibri"/>
              <a:cs typeface="Calibri"/>
              <a:sym typeface="Calibri"/>
            </a:endParaRPr>
          </a:p>
        </p:txBody>
      </p:sp>
      <p:sp>
        <p:nvSpPr>
          <p:cNvPr id="3" name="Google Shape;68;p14">
            <a:extLst>
              <a:ext uri="{FF2B5EF4-FFF2-40B4-BE49-F238E27FC236}">
                <a16:creationId xmlns:a16="http://schemas.microsoft.com/office/drawing/2014/main" id="{67D1C470-88CB-4C97-BF1D-AAEA064AA00A}"/>
              </a:ext>
            </a:extLst>
          </p:cNvPr>
          <p:cNvSpPr txBox="1"/>
          <p:nvPr/>
        </p:nvSpPr>
        <p:spPr>
          <a:xfrm>
            <a:off x="782147" y="1778714"/>
            <a:ext cx="6848984" cy="2069174"/>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595959"/>
              </a:buClr>
              <a:buSzPts val="1600"/>
              <a:buFont typeface="Calibri"/>
              <a:buNone/>
            </a:pPr>
            <a:r>
              <a:rPr lang="es-ES" sz="1900" b="1" i="0" u="none" strike="noStrike" cap="none" dirty="0">
                <a:solidFill>
                  <a:srgbClr val="595959"/>
                </a:solidFill>
                <a:latin typeface="+mj-lt"/>
                <a:ea typeface="Calibri"/>
                <a:cs typeface="Calibri"/>
                <a:sym typeface="Calibri"/>
              </a:rPr>
              <a:t>Se evidencio que físicamente no existe una ubicación específica para archivos y documentos en la empresa SANIGGI S.A.S, estos documentos se encuentra sectorizado por cada una de las dependencias; sin ningún tipo de inventario ni esquema para llevar el control de sí misma lo que genera desorden y gasto económico de </a:t>
            </a:r>
            <a:r>
              <a:rPr lang="es-ES" sz="1900" b="1" dirty="0">
                <a:solidFill>
                  <a:srgbClr val="595959"/>
                </a:solidFill>
                <a:latin typeface="+mj-lt"/>
                <a:ea typeface="Calibri"/>
                <a:cs typeface="Calibri"/>
                <a:sym typeface="Calibri"/>
              </a:rPr>
              <a:t>más</a:t>
            </a:r>
            <a:r>
              <a:rPr lang="es-ES" sz="1900" b="1" i="0" u="none" strike="noStrike" cap="none" dirty="0">
                <a:solidFill>
                  <a:srgbClr val="595959"/>
                </a:solidFill>
                <a:latin typeface="+mj-lt"/>
                <a:ea typeface="Calibri"/>
                <a:cs typeface="Calibri"/>
                <a:sym typeface="Calibri"/>
              </a:rPr>
              <a:t> a la empresa .</a:t>
            </a:r>
            <a:endParaRPr sz="1900" dirty="0">
              <a:latin typeface="+mj-lt"/>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5E5C5D"/>
              </a:solidFill>
              <a:latin typeface="Calibri"/>
              <a:ea typeface="Calibri"/>
              <a:cs typeface="Calibri"/>
              <a:sym typeface="Calibri"/>
            </a:endParaRPr>
          </a:p>
        </p:txBody>
      </p:sp>
      <p:pic>
        <p:nvPicPr>
          <p:cNvPr id="4" name="Google Shape;70;p14">
            <a:extLst>
              <a:ext uri="{FF2B5EF4-FFF2-40B4-BE49-F238E27FC236}">
                <a16:creationId xmlns:a16="http://schemas.microsoft.com/office/drawing/2014/main" id="{E8A58C6D-AADD-49AD-8D70-6FC01A291675}"/>
              </a:ext>
            </a:extLst>
          </p:cNvPr>
          <p:cNvPicPr preferRelativeResize="0"/>
          <p:nvPr/>
        </p:nvPicPr>
        <p:blipFill rotWithShape="1">
          <a:blip r:embed="rId3">
            <a:alphaModFix/>
          </a:blip>
          <a:srcRect/>
          <a:stretch/>
        </p:blipFill>
        <p:spPr>
          <a:xfrm>
            <a:off x="3168770" y="3686505"/>
            <a:ext cx="3048000" cy="990600"/>
          </a:xfrm>
          <a:prstGeom prst="rect">
            <a:avLst/>
          </a:prstGeom>
          <a:noFill/>
          <a:ln>
            <a:noFill/>
          </a:ln>
        </p:spPr>
      </p:pic>
    </p:spTree>
    <p:extLst>
      <p:ext uri="{BB962C8B-B14F-4D97-AF65-F5344CB8AC3E}">
        <p14:creationId xmlns:p14="http://schemas.microsoft.com/office/powerpoint/2010/main" val="474073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78;p15">
            <a:extLst>
              <a:ext uri="{FF2B5EF4-FFF2-40B4-BE49-F238E27FC236}">
                <a16:creationId xmlns:a16="http://schemas.microsoft.com/office/drawing/2014/main" id="{2B4A3FE7-3498-49DD-93FD-1FAF71AA4935}"/>
              </a:ext>
            </a:extLst>
          </p:cNvPr>
          <p:cNvSpPr txBox="1"/>
          <p:nvPr/>
        </p:nvSpPr>
        <p:spPr>
          <a:xfrm>
            <a:off x="791170" y="975660"/>
            <a:ext cx="259126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r>
              <a:rPr lang="es-ES" sz="2000" b="1" i="0" u="none" strike="noStrike" cap="none" dirty="0">
                <a:solidFill>
                  <a:schemeClr val="dk1"/>
                </a:solidFill>
                <a:latin typeface="Calibri"/>
                <a:ea typeface="Calibri"/>
                <a:cs typeface="Calibri"/>
                <a:sym typeface="Calibri"/>
              </a:rPr>
              <a:t>Alcance del proyecto </a:t>
            </a:r>
            <a:endParaRPr sz="2000" b="1" i="0" u="none" strike="noStrike" cap="none" dirty="0">
              <a:solidFill>
                <a:schemeClr val="dk1"/>
              </a:solidFill>
              <a:latin typeface="Calibri"/>
              <a:ea typeface="Calibri"/>
              <a:cs typeface="Calibri"/>
              <a:sym typeface="Calibri"/>
            </a:endParaRPr>
          </a:p>
        </p:txBody>
      </p:sp>
      <p:sp>
        <p:nvSpPr>
          <p:cNvPr id="10" name="Google Shape;80;p15">
            <a:extLst>
              <a:ext uri="{FF2B5EF4-FFF2-40B4-BE49-F238E27FC236}">
                <a16:creationId xmlns:a16="http://schemas.microsoft.com/office/drawing/2014/main" id="{481253E3-A559-412C-83AD-FCB9F0415B18}"/>
              </a:ext>
            </a:extLst>
          </p:cNvPr>
          <p:cNvSpPr txBox="1"/>
          <p:nvPr/>
        </p:nvSpPr>
        <p:spPr>
          <a:xfrm>
            <a:off x="791170" y="1715059"/>
            <a:ext cx="6848984" cy="2069174"/>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3F3F3F"/>
              </a:buClr>
              <a:buSzPts val="1600"/>
              <a:buFont typeface="Calibri"/>
              <a:buNone/>
            </a:pPr>
            <a:r>
              <a:rPr lang="es-ES" sz="1900" b="0" i="0" u="none" strike="noStrike" cap="none" dirty="0">
                <a:solidFill>
                  <a:schemeClr val="tx1">
                    <a:lumMod val="65000"/>
                    <a:lumOff val="35000"/>
                  </a:schemeClr>
                </a:solidFill>
                <a:latin typeface="Calibri"/>
                <a:ea typeface="Calibri"/>
                <a:cs typeface="Calibri"/>
                <a:sym typeface="Calibri"/>
              </a:rPr>
              <a:t>El proyecto S.O.S documental se implementará en la empresa SANIGGI S.A.S que se dedica en la fabricación de medicamentos, se </a:t>
            </a:r>
            <a:r>
              <a:rPr lang="es-ES" sz="1900" dirty="0">
                <a:solidFill>
                  <a:schemeClr val="tx1">
                    <a:lumMod val="65000"/>
                    <a:lumOff val="35000"/>
                  </a:schemeClr>
                </a:solidFill>
                <a:latin typeface="Calibri"/>
                <a:cs typeface="Calibri"/>
                <a:sym typeface="Calibri"/>
              </a:rPr>
              <a:t>efectuará  en las áreas de documentación, aseguramiento y garantía de calidad, también </a:t>
            </a:r>
            <a:r>
              <a:rPr lang="es-ES" sz="1900" b="0" i="0" u="none" strike="noStrike" cap="none" dirty="0">
                <a:solidFill>
                  <a:schemeClr val="tx1">
                    <a:lumMod val="65000"/>
                    <a:lumOff val="35000"/>
                  </a:schemeClr>
                </a:solidFill>
                <a:latin typeface="Calibri"/>
                <a:ea typeface="Calibri"/>
                <a:cs typeface="Calibri"/>
                <a:sym typeface="Calibri"/>
              </a:rPr>
              <a:t>se podrá utilizar en las diferentes empresas que deseen digitalizar su información para así tener un mejor gestión y seguridad en su empresa</a:t>
            </a:r>
            <a:endParaRPr sz="1900" b="0" i="0" u="none" strike="noStrike" cap="none" dirty="0">
              <a:solidFill>
                <a:schemeClr val="tx1">
                  <a:lumMod val="65000"/>
                  <a:lumOff val="35000"/>
                </a:schemeClr>
              </a:solidFill>
              <a:latin typeface="Calibri"/>
              <a:ea typeface="Calibri"/>
              <a:cs typeface="Calibri"/>
              <a:sym typeface="Calibri"/>
            </a:endParaRPr>
          </a:p>
        </p:txBody>
      </p:sp>
      <p:pic>
        <p:nvPicPr>
          <p:cNvPr id="11" name="Google Shape;82;p15">
            <a:extLst>
              <a:ext uri="{FF2B5EF4-FFF2-40B4-BE49-F238E27FC236}">
                <a16:creationId xmlns:a16="http://schemas.microsoft.com/office/drawing/2014/main" id="{38E2781D-8061-45F0-976B-78613ED3971E}"/>
              </a:ext>
            </a:extLst>
          </p:cNvPr>
          <p:cNvPicPr preferRelativeResize="0"/>
          <p:nvPr/>
        </p:nvPicPr>
        <p:blipFill rotWithShape="1">
          <a:blip r:embed="rId3">
            <a:alphaModFix/>
          </a:blip>
          <a:srcRect/>
          <a:stretch/>
        </p:blipFill>
        <p:spPr>
          <a:xfrm>
            <a:off x="3513305" y="3333774"/>
            <a:ext cx="2188155" cy="1575471"/>
          </a:xfrm>
          <a:prstGeom prst="rect">
            <a:avLst/>
          </a:prstGeom>
          <a:noFill/>
          <a:ln>
            <a:noFill/>
          </a:ln>
        </p:spPr>
      </p:pic>
    </p:spTree>
    <p:extLst>
      <p:ext uri="{BB962C8B-B14F-4D97-AF65-F5344CB8AC3E}">
        <p14:creationId xmlns:p14="http://schemas.microsoft.com/office/powerpoint/2010/main" val="2562694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8;p17">
            <a:extLst>
              <a:ext uri="{FF2B5EF4-FFF2-40B4-BE49-F238E27FC236}">
                <a16:creationId xmlns:a16="http://schemas.microsoft.com/office/drawing/2014/main" id="{5E5CEF55-C147-4419-B166-2BD36AC94F21}"/>
              </a:ext>
            </a:extLst>
          </p:cNvPr>
          <p:cNvSpPr txBox="1"/>
          <p:nvPr/>
        </p:nvSpPr>
        <p:spPr>
          <a:xfrm>
            <a:off x="546376" y="876707"/>
            <a:ext cx="7040700" cy="2522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900" b="1" i="0" u="none" strike="noStrike" cap="none" dirty="0">
              <a:solidFill>
                <a:srgbClr val="3F3F3F"/>
              </a:solidFill>
              <a:latin typeface="+mj-lt"/>
              <a:ea typeface="Calibri"/>
              <a:cs typeface="Calibri"/>
              <a:sym typeface="Calibri"/>
            </a:endParaRPr>
          </a:p>
          <a:p>
            <a:pPr marL="0" marR="0" lvl="0" indent="0" algn="just" rtl="0">
              <a:lnSpc>
                <a:spcPct val="100000"/>
              </a:lnSpc>
              <a:spcBef>
                <a:spcPts val="0"/>
              </a:spcBef>
              <a:spcAft>
                <a:spcPts val="0"/>
              </a:spcAft>
              <a:buClr>
                <a:srgbClr val="3F3F3F"/>
              </a:buClr>
              <a:buSzPts val="1600"/>
              <a:buFont typeface="Calibri"/>
              <a:buNone/>
            </a:pPr>
            <a:r>
              <a:rPr lang="es-ES" sz="1900" b="1" i="0" u="none" strike="noStrike" cap="none" dirty="0">
                <a:solidFill>
                  <a:schemeClr val="tx1">
                    <a:lumMod val="65000"/>
                    <a:lumOff val="35000"/>
                  </a:schemeClr>
                </a:solidFill>
                <a:latin typeface="+mj-lt"/>
                <a:ea typeface="Calibri"/>
                <a:cs typeface="Calibri"/>
                <a:sym typeface="Calibri"/>
              </a:rPr>
              <a:t>SOS documental se implementara primeramente  en la empresa que sea seleccionado, en este caso SANIGGI S.A.S a la cual se le efectuará el sitio web, que </a:t>
            </a:r>
            <a:r>
              <a:rPr lang="es-ES" sz="1900" b="1" dirty="0">
                <a:solidFill>
                  <a:schemeClr val="tx1">
                    <a:lumMod val="65000"/>
                    <a:lumOff val="35000"/>
                  </a:schemeClr>
                </a:solidFill>
                <a:latin typeface="+mj-lt"/>
                <a:ea typeface="Calibri"/>
                <a:cs typeface="Calibri"/>
                <a:sym typeface="Calibri"/>
              </a:rPr>
              <a:t>significa</a:t>
            </a:r>
            <a:r>
              <a:rPr lang="es-ES" sz="1900" b="1" i="0" u="none" strike="noStrike" cap="none" dirty="0">
                <a:solidFill>
                  <a:schemeClr val="tx1">
                    <a:lumMod val="65000"/>
                    <a:lumOff val="35000"/>
                  </a:schemeClr>
                </a:solidFill>
                <a:latin typeface="+mj-lt"/>
                <a:ea typeface="Calibri"/>
                <a:cs typeface="Calibri"/>
                <a:sym typeface="Calibri"/>
              </a:rPr>
              <a:t> una optimización documental; la cual permitirá satisfacer la necesidad de clientes en cuanto al uso de la documentación física, el cual </a:t>
            </a:r>
            <a:r>
              <a:rPr lang="es-ES" sz="1900" b="1" dirty="0">
                <a:solidFill>
                  <a:schemeClr val="tx1">
                    <a:lumMod val="65000"/>
                    <a:lumOff val="35000"/>
                  </a:schemeClr>
                </a:solidFill>
                <a:latin typeface="+mj-lt"/>
                <a:ea typeface="Calibri"/>
                <a:cs typeface="Calibri"/>
                <a:sym typeface="Calibri"/>
              </a:rPr>
              <a:t>posibilitará</a:t>
            </a:r>
            <a:r>
              <a:rPr lang="es-ES" sz="1900" b="1" i="0" u="none" strike="noStrike" cap="none" dirty="0">
                <a:solidFill>
                  <a:schemeClr val="tx1">
                    <a:lumMod val="65000"/>
                    <a:lumOff val="35000"/>
                  </a:schemeClr>
                </a:solidFill>
                <a:latin typeface="+mj-lt"/>
                <a:ea typeface="Calibri"/>
                <a:cs typeface="Calibri"/>
                <a:sym typeface="Calibri"/>
              </a:rPr>
              <a:t>:</a:t>
            </a:r>
            <a:endParaRPr sz="1900" dirty="0">
              <a:solidFill>
                <a:schemeClr val="tx1">
                  <a:lumMod val="65000"/>
                  <a:lumOff val="35000"/>
                </a:schemeClr>
              </a:solidFill>
              <a:latin typeface="+mj-lt"/>
            </a:endParaRPr>
          </a:p>
          <a:p>
            <a:pPr marL="285750" marR="0" lvl="0" indent="-285750" algn="l" rtl="0">
              <a:lnSpc>
                <a:spcPct val="100000"/>
              </a:lnSpc>
              <a:spcBef>
                <a:spcPts val="0"/>
              </a:spcBef>
              <a:spcAft>
                <a:spcPts val="0"/>
              </a:spcAft>
              <a:buClr>
                <a:srgbClr val="3F3F3F"/>
              </a:buClr>
              <a:buSzPts val="1600"/>
              <a:buFont typeface="Arial"/>
              <a:buChar char="•"/>
            </a:pPr>
            <a:r>
              <a:rPr lang="es-ES" sz="1900" b="1" dirty="0">
                <a:solidFill>
                  <a:schemeClr val="tx1">
                    <a:lumMod val="65000"/>
                    <a:lumOff val="35000"/>
                  </a:schemeClr>
                </a:solidFill>
                <a:latin typeface="+mj-lt"/>
                <a:ea typeface="Calibri"/>
                <a:cs typeface="Calibri"/>
                <a:sym typeface="Calibri"/>
              </a:rPr>
              <a:t>M</a:t>
            </a:r>
            <a:r>
              <a:rPr lang="es-ES" sz="1900" b="1" i="0" u="none" strike="noStrike" cap="none" dirty="0">
                <a:solidFill>
                  <a:schemeClr val="tx1">
                    <a:lumMod val="65000"/>
                    <a:lumOff val="35000"/>
                  </a:schemeClr>
                </a:solidFill>
                <a:latin typeface="+mj-lt"/>
                <a:ea typeface="Calibri"/>
                <a:cs typeface="Calibri"/>
                <a:sym typeface="Calibri"/>
              </a:rPr>
              <a:t>ejor manejo de la documentación</a:t>
            </a:r>
            <a:endParaRPr sz="1900" dirty="0">
              <a:solidFill>
                <a:schemeClr val="tx1">
                  <a:lumMod val="65000"/>
                  <a:lumOff val="35000"/>
                </a:schemeClr>
              </a:solidFill>
              <a:latin typeface="+mj-lt"/>
            </a:endParaRPr>
          </a:p>
          <a:p>
            <a:pPr marL="285750" marR="0" lvl="0" indent="-285750" algn="just" rtl="0">
              <a:lnSpc>
                <a:spcPct val="100000"/>
              </a:lnSpc>
              <a:spcBef>
                <a:spcPts val="0"/>
              </a:spcBef>
              <a:spcAft>
                <a:spcPts val="0"/>
              </a:spcAft>
              <a:buClr>
                <a:srgbClr val="3F3F3F"/>
              </a:buClr>
              <a:buSzPts val="1600"/>
              <a:buFont typeface="Arial"/>
              <a:buChar char="•"/>
            </a:pPr>
            <a:r>
              <a:rPr lang="es-ES" sz="1900" b="1" i="0" u="none" strike="noStrike" cap="none" dirty="0">
                <a:solidFill>
                  <a:schemeClr val="tx1">
                    <a:lumMod val="65000"/>
                    <a:lumOff val="35000"/>
                  </a:schemeClr>
                </a:solidFill>
                <a:latin typeface="+mj-lt"/>
                <a:ea typeface="Calibri"/>
                <a:cs typeface="Calibri"/>
                <a:sym typeface="Calibri"/>
              </a:rPr>
              <a:t>Aumento en la productividad gracias a acceso rápido de la documentación y la plataforma</a:t>
            </a:r>
            <a:endParaRPr sz="1900" dirty="0">
              <a:solidFill>
                <a:schemeClr val="tx1">
                  <a:lumMod val="65000"/>
                  <a:lumOff val="35000"/>
                </a:schemeClr>
              </a:solidFill>
              <a:latin typeface="+mj-lt"/>
            </a:endParaRPr>
          </a:p>
          <a:p>
            <a:pPr marL="285750" marR="0" lvl="0" indent="-285750" algn="l" rtl="0">
              <a:lnSpc>
                <a:spcPct val="100000"/>
              </a:lnSpc>
              <a:spcBef>
                <a:spcPts val="0"/>
              </a:spcBef>
              <a:spcAft>
                <a:spcPts val="0"/>
              </a:spcAft>
              <a:buClr>
                <a:srgbClr val="3F3F3F"/>
              </a:buClr>
              <a:buSzPts val="1600"/>
              <a:buFont typeface="Arial"/>
              <a:buChar char="•"/>
            </a:pPr>
            <a:r>
              <a:rPr lang="es-ES" sz="1900" b="1" i="0" u="none" strike="noStrike" cap="none" dirty="0">
                <a:solidFill>
                  <a:schemeClr val="tx1">
                    <a:lumMod val="65000"/>
                    <a:lumOff val="35000"/>
                  </a:schemeClr>
                </a:solidFill>
                <a:latin typeface="+mj-lt"/>
                <a:ea typeface="Calibri"/>
                <a:cs typeface="Calibri"/>
                <a:sym typeface="Calibri"/>
              </a:rPr>
              <a:t>Mayor control y seguimiento de la documentación.</a:t>
            </a:r>
            <a:endParaRPr sz="1900" dirty="0">
              <a:solidFill>
                <a:schemeClr val="tx1">
                  <a:lumMod val="65000"/>
                  <a:lumOff val="35000"/>
                </a:schemeClr>
              </a:solidFill>
              <a:latin typeface="+mj-lt"/>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595959"/>
              </a:solidFill>
              <a:latin typeface="Calibri"/>
              <a:ea typeface="Calibri"/>
              <a:cs typeface="Calibri"/>
              <a:sym typeface="Calibri"/>
            </a:endParaRPr>
          </a:p>
        </p:txBody>
      </p:sp>
      <p:pic>
        <p:nvPicPr>
          <p:cNvPr id="3" name="Google Shape;99;p17">
            <a:extLst>
              <a:ext uri="{FF2B5EF4-FFF2-40B4-BE49-F238E27FC236}">
                <a16:creationId xmlns:a16="http://schemas.microsoft.com/office/drawing/2014/main" id="{8FF67A7D-C4F0-43C9-ACDB-88948B7816A8}"/>
              </a:ext>
            </a:extLst>
          </p:cNvPr>
          <p:cNvPicPr preferRelativeResize="0"/>
          <p:nvPr/>
        </p:nvPicPr>
        <p:blipFill rotWithShape="1">
          <a:blip r:embed="rId2">
            <a:alphaModFix/>
          </a:blip>
          <a:srcRect/>
          <a:stretch/>
        </p:blipFill>
        <p:spPr>
          <a:xfrm>
            <a:off x="1101721" y="1963366"/>
            <a:ext cx="265430" cy="41910"/>
          </a:xfrm>
          <a:prstGeom prst="rect">
            <a:avLst/>
          </a:prstGeom>
          <a:noFill/>
          <a:ln>
            <a:noFill/>
          </a:ln>
        </p:spPr>
      </p:pic>
      <p:pic>
        <p:nvPicPr>
          <p:cNvPr id="4" name="Google Shape;100;p17">
            <a:extLst>
              <a:ext uri="{FF2B5EF4-FFF2-40B4-BE49-F238E27FC236}">
                <a16:creationId xmlns:a16="http://schemas.microsoft.com/office/drawing/2014/main" id="{751421F1-EF0D-4539-A636-A43F4F0E073A}"/>
              </a:ext>
            </a:extLst>
          </p:cNvPr>
          <p:cNvPicPr preferRelativeResize="0"/>
          <p:nvPr/>
        </p:nvPicPr>
        <p:blipFill rotWithShape="1">
          <a:blip r:embed="rId3">
            <a:alphaModFix/>
          </a:blip>
          <a:srcRect/>
          <a:stretch/>
        </p:blipFill>
        <p:spPr>
          <a:xfrm>
            <a:off x="6055742" y="3398807"/>
            <a:ext cx="1715345" cy="1402406"/>
          </a:xfrm>
          <a:prstGeom prst="rect">
            <a:avLst/>
          </a:prstGeom>
          <a:noFill/>
          <a:ln>
            <a:noFill/>
          </a:ln>
        </p:spPr>
      </p:pic>
      <p:sp>
        <p:nvSpPr>
          <p:cNvPr id="5" name="Google Shape;96;p17">
            <a:extLst>
              <a:ext uri="{FF2B5EF4-FFF2-40B4-BE49-F238E27FC236}">
                <a16:creationId xmlns:a16="http://schemas.microsoft.com/office/drawing/2014/main" id="{2B93573D-F5CF-4155-9696-4A9A49EC5EB8}"/>
              </a:ext>
            </a:extLst>
          </p:cNvPr>
          <p:cNvSpPr txBox="1"/>
          <p:nvPr/>
        </p:nvSpPr>
        <p:spPr>
          <a:xfrm>
            <a:off x="540607" y="492498"/>
            <a:ext cx="2591262" cy="50345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r>
              <a:rPr lang="es-ES" sz="2300" b="1" i="0" u="none" strike="noStrike" cap="none" dirty="0">
                <a:solidFill>
                  <a:schemeClr val="dk1"/>
                </a:solidFill>
                <a:latin typeface="Calibri"/>
                <a:ea typeface="Calibri"/>
                <a:cs typeface="Calibri"/>
                <a:sym typeface="Calibri"/>
              </a:rPr>
              <a:t>Justificación</a:t>
            </a:r>
            <a:endParaRPr sz="2300" b="1"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76093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39;p11">
            <a:extLst>
              <a:ext uri="{FF2B5EF4-FFF2-40B4-BE49-F238E27FC236}">
                <a16:creationId xmlns:a16="http://schemas.microsoft.com/office/drawing/2014/main" id="{788D296D-35E7-4576-9BAB-4FE674A67446}"/>
              </a:ext>
            </a:extLst>
          </p:cNvPr>
          <p:cNvSpPr txBox="1"/>
          <p:nvPr/>
        </p:nvSpPr>
        <p:spPr>
          <a:xfrm>
            <a:off x="1495972" y="1526274"/>
            <a:ext cx="5767470" cy="1700005"/>
          </a:xfrm>
          <a:prstGeom prst="rect">
            <a:avLst/>
          </a:prstGeom>
          <a:noFill/>
          <a:ln w="28575">
            <a:solidFill>
              <a:srgbClr val="FFFF00"/>
            </a:solid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4000"/>
              <a:buFont typeface="Calibri"/>
              <a:buNone/>
            </a:pPr>
            <a:r>
              <a:rPr lang="es-ES" sz="5000" b="1" i="0" u="none" strike="noStrike" cap="none" dirty="0">
                <a:solidFill>
                  <a:schemeClr val="lt1"/>
                </a:solidFill>
                <a:latin typeface="Calibri"/>
                <a:ea typeface="Calibri"/>
                <a:cs typeface="Calibri"/>
                <a:sym typeface="Calibri"/>
              </a:rPr>
              <a:t>Componente </a:t>
            </a:r>
          </a:p>
          <a:p>
            <a:pPr marL="0" marR="0" lvl="0" indent="0" algn="ctr" rtl="0">
              <a:lnSpc>
                <a:spcPct val="100000"/>
              </a:lnSpc>
              <a:spcBef>
                <a:spcPts val="0"/>
              </a:spcBef>
              <a:spcAft>
                <a:spcPts val="0"/>
              </a:spcAft>
              <a:buClr>
                <a:schemeClr val="lt1"/>
              </a:buClr>
              <a:buSzPts val="4000"/>
              <a:buFont typeface="Calibri"/>
              <a:buNone/>
            </a:pPr>
            <a:r>
              <a:rPr lang="es-ES" sz="5000" b="1" i="0" u="none" strike="noStrike" cap="none" dirty="0">
                <a:solidFill>
                  <a:schemeClr val="lt1"/>
                </a:solidFill>
                <a:latin typeface="Calibri"/>
                <a:ea typeface="Calibri"/>
                <a:cs typeface="Calibri"/>
                <a:sym typeface="Calibri"/>
              </a:rPr>
              <a:t>Técnico</a:t>
            </a:r>
          </a:p>
          <a:p>
            <a:pPr marL="0" marR="0" lvl="0" indent="0" algn="ctr" rtl="0">
              <a:lnSpc>
                <a:spcPct val="100000"/>
              </a:lnSpc>
              <a:spcBef>
                <a:spcPts val="0"/>
              </a:spcBef>
              <a:spcAft>
                <a:spcPts val="0"/>
              </a:spcAft>
              <a:buClr>
                <a:schemeClr val="lt1"/>
              </a:buClr>
              <a:buSzPts val="4000"/>
              <a:buFont typeface="Calibri"/>
              <a:buNone/>
            </a:pPr>
            <a:endParaRPr sz="5000" b="1" i="0" u="none" strike="noStrike" cap="none"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349633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83E36D4-18FE-476A-B4E8-28EA3F43D22E}"/>
              </a:ext>
            </a:extLst>
          </p:cNvPr>
          <p:cNvSpPr/>
          <p:nvPr/>
        </p:nvSpPr>
        <p:spPr>
          <a:xfrm>
            <a:off x="625014" y="886088"/>
            <a:ext cx="4040017" cy="861774"/>
          </a:xfrm>
          <a:prstGeom prst="rect">
            <a:avLst/>
          </a:prstGeom>
        </p:spPr>
        <p:txBody>
          <a:bodyPr wrap="none">
            <a:spAutoFit/>
          </a:bodyPr>
          <a:lstStyle/>
          <a:p>
            <a:pPr lvl="0">
              <a:buClr>
                <a:schemeClr val="lt1"/>
              </a:buClr>
              <a:buSzPts val="2400"/>
            </a:pPr>
            <a:r>
              <a:rPr lang="es-ES" sz="2500" b="1" dirty="0">
                <a:ea typeface="Calibri"/>
                <a:cs typeface="Calibri"/>
                <a:sym typeface="Calibri"/>
              </a:rPr>
              <a:t>Técnica de levantamiento de </a:t>
            </a:r>
          </a:p>
          <a:p>
            <a:pPr lvl="0">
              <a:buClr>
                <a:schemeClr val="lt1"/>
              </a:buClr>
              <a:buSzPts val="2400"/>
            </a:pPr>
            <a:r>
              <a:rPr lang="es-ES" sz="2500" b="1" dirty="0">
                <a:ea typeface="Calibri"/>
                <a:cs typeface="Calibri"/>
                <a:sym typeface="Calibri"/>
              </a:rPr>
              <a:t>información</a:t>
            </a:r>
            <a:r>
              <a:rPr lang="es-ES" b="1" dirty="0">
                <a:solidFill>
                  <a:schemeClr val="lt1"/>
                </a:solidFill>
                <a:ea typeface="Calibri"/>
                <a:cs typeface="Calibri"/>
                <a:sym typeface="Calibri"/>
              </a:rPr>
              <a:t>.</a:t>
            </a:r>
            <a:endParaRPr lang="es-ES" dirty="0"/>
          </a:p>
        </p:txBody>
      </p:sp>
      <p:sp>
        <p:nvSpPr>
          <p:cNvPr id="3" name="Google Shape;125;p20">
            <a:extLst>
              <a:ext uri="{FF2B5EF4-FFF2-40B4-BE49-F238E27FC236}">
                <a16:creationId xmlns:a16="http://schemas.microsoft.com/office/drawing/2014/main" id="{3C7902F1-D292-41C5-B175-FF0709D7AFE8}"/>
              </a:ext>
            </a:extLst>
          </p:cNvPr>
          <p:cNvSpPr txBox="1"/>
          <p:nvPr/>
        </p:nvSpPr>
        <p:spPr>
          <a:xfrm>
            <a:off x="833974" y="2400542"/>
            <a:ext cx="3885416" cy="181588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5E5C5D"/>
              </a:solidFill>
              <a:latin typeface="Calibri"/>
              <a:ea typeface="Calibri"/>
              <a:cs typeface="Calibri"/>
              <a:sym typeface="Calibri"/>
            </a:endParaRPr>
          </a:p>
          <a:p>
            <a:pPr marL="285750" marR="0" lvl="0" indent="-285750" algn="l" rtl="0">
              <a:lnSpc>
                <a:spcPct val="100000"/>
              </a:lnSpc>
              <a:spcBef>
                <a:spcPts val="0"/>
              </a:spcBef>
              <a:spcAft>
                <a:spcPts val="0"/>
              </a:spcAft>
              <a:buClr>
                <a:srgbClr val="5E5C5D"/>
              </a:buClr>
              <a:buSzPts val="3200"/>
              <a:buFont typeface="Arial"/>
              <a:buChar char="•"/>
            </a:pPr>
            <a:r>
              <a:rPr lang="es-ES" sz="3200" b="0" i="0" u="none" strike="noStrike" cap="none" dirty="0">
                <a:solidFill>
                  <a:srgbClr val="5E5C5D"/>
                </a:solidFill>
                <a:latin typeface="Calibri"/>
                <a:ea typeface="Calibri"/>
                <a:cs typeface="Calibri"/>
                <a:sym typeface="Calibri"/>
              </a:rPr>
              <a:t>Encuesta</a:t>
            </a:r>
            <a:endParaRPr dirty="0"/>
          </a:p>
          <a:p>
            <a:pPr marL="285750" marR="0" lvl="0" indent="-285750" algn="l" rtl="0">
              <a:lnSpc>
                <a:spcPct val="100000"/>
              </a:lnSpc>
              <a:spcBef>
                <a:spcPts val="0"/>
              </a:spcBef>
              <a:spcAft>
                <a:spcPts val="0"/>
              </a:spcAft>
              <a:buClr>
                <a:srgbClr val="5E5C5D"/>
              </a:buClr>
              <a:buSzPts val="3200"/>
              <a:buFont typeface="Arial"/>
              <a:buChar char="•"/>
            </a:pPr>
            <a:r>
              <a:rPr lang="es-ES" sz="3200" b="0" i="0" u="none" strike="noStrike" cap="none" dirty="0">
                <a:solidFill>
                  <a:srgbClr val="5E5C5D"/>
                </a:solidFill>
                <a:latin typeface="Calibri"/>
                <a:ea typeface="Calibri"/>
                <a:cs typeface="Calibri"/>
                <a:sym typeface="Calibri"/>
              </a:rPr>
              <a:t>Observación</a:t>
            </a:r>
            <a:endParaRPr dirty="0"/>
          </a:p>
        </p:txBody>
      </p:sp>
      <p:pic>
        <p:nvPicPr>
          <p:cNvPr id="1028" name="Picture 4" descr="Imagen relacionada">
            <a:extLst>
              <a:ext uri="{FF2B5EF4-FFF2-40B4-BE49-F238E27FC236}">
                <a16:creationId xmlns:a16="http://schemas.microsoft.com/office/drawing/2014/main" id="{4D3D9CCA-70A6-4EBC-9E70-F0F79D1EEA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220" y="1847319"/>
            <a:ext cx="2762250"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59244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405</TotalTime>
  <Words>2417</Words>
  <Application>Microsoft Office PowerPoint</Application>
  <PresentationFormat>Presentación en pantalla (16:9)</PresentationFormat>
  <Paragraphs>180</Paragraphs>
  <Slides>33</Slides>
  <Notes>22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33</vt:i4>
      </vt:variant>
    </vt:vector>
  </HeadingPairs>
  <TitlesOfParts>
    <vt:vector size="38" baseType="lpstr">
      <vt:lpstr>Arial</vt:lpstr>
      <vt:lpstr>Calibri</vt:lpstr>
      <vt:lpstr>Work sans</vt:lpstr>
      <vt:lpstr>Work sans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APRENDIZ</cp:lastModifiedBy>
  <cp:revision>29</cp:revision>
  <dcterms:created xsi:type="dcterms:W3CDTF">2018-12-10T14:32:57Z</dcterms:created>
  <dcterms:modified xsi:type="dcterms:W3CDTF">2019-09-05T02:14:00Z</dcterms:modified>
</cp:coreProperties>
</file>