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50294292c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50294292c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50294292c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50294292c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50294292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250294292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50294292c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50294292c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50294292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50294292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50294292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50294292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50294292c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50294292c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50294292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250294292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50294292c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50294292c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50294292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50294292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50294292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50294292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youtube.com/watch?v=kk0oYY4zdA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www.youtube.com/watch?v=yoZ5opH51l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UTSA Coding Bootcamp🥾⛺</a:t>
            </a:r>
            <a:endParaRPr/>
          </a:p>
        </p:txBody>
      </p:sp>
      <p:sp>
        <p:nvSpPr>
          <p:cNvPr id="87" name="Google Shape;87;p13"/>
          <p:cNvSpPr txBox="1"/>
          <p:nvPr>
            <p:ph idx="1" type="subTitle"/>
          </p:nvPr>
        </p:nvSpPr>
        <p:spPr>
          <a:xfrm>
            <a:off x="729625" y="2519175"/>
            <a:ext cx="7688100" cy="1194900"/>
          </a:xfrm>
          <a:prstGeom prst="rect">
            <a:avLst/>
          </a:prstGeom>
        </p:spPr>
        <p:txBody>
          <a:bodyPr anchorCtr="0" anchor="t" bIns="91425" lIns="91425" spcFirstLastPara="1" rIns="91425" wrap="square" tIns="91425">
            <a:normAutofit/>
          </a:bodyPr>
          <a:lstStyle/>
          <a:p>
            <a:pPr indent="-425450" lvl="0" marL="457200" rtl="0" algn="l">
              <a:spcBef>
                <a:spcPts val="0"/>
              </a:spcBef>
              <a:spcAft>
                <a:spcPts val="0"/>
              </a:spcAft>
              <a:buSzPts val="3100"/>
              <a:buChar char="●"/>
            </a:pPr>
            <a:r>
              <a:rPr lang="en" sz="3100"/>
              <a:t>Mindset</a:t>
            </a:r>
            <a:endParaRPr sz="3100"/>
          </a:p>
          <a:p>
            <a:pPr indent="-425450" lvl="0" marL="457200" rtl="0" algn="l">
              <a:spcBef>
                <a:spcPts val="0"/>
              </a:spcBef>
              <a:spcAft>
                <a:spcPts val="0"/>
              </a:spcAft>
              <a:buSzPts val="3100"/>
              <a:buChar char="●"/>
            </a:pPr>
            <a:r>
              <a:rPr lang="en" sz="3100"/>
              <a:t>The Big Question</a:t>
            </a:r>
            <a:endParaRPr sz="3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Why?! 🌑</a:t>
            </a:r>
            <a:endParaRPr b="0" sz="3700">
              <a:solidFill>
                <a:srgbClr val="000000"/>
              </a:solidFill>
              <a:latin typeface="Arial"/>
              <a:ea typeface="Arial"/>
              <a:cs typeface="Arial"/>
              <a:sym typeface="Arial"/>
            </a:endParaRPr>
          </a:p>
          <a:p>
            <a:pPr indent="0" lvl="0" marL="0" rtl="0" algn="l">
              <a:spcBef>
                <a:spcPts val="0"/>
              </a:spcBef>
              <a:spcAft>
                <a:spcPts val="0"/>
              </a:spcAft>
              <a:buNone/>
            </a:pPr>
            <a:r>
              <a:rPr lang="en"/>
              <a:t> </a:t>
            </a:r>
            <a:endParaRPr/>
          </a:p>
        </p:txBody>
      </p:sp>
      <p:sp>
        <p:nvSpPr>
          <p:cNvPr id="140" name="Google Shape;140;p22"/>
          <p:cNvSpPr txBox="1"/>
          <p:nvPr>
            <p:ph idx="1" type="subTitle"/>
          </p:nvPr>
        </p:nvSpPr>
        <p:spPr>
          <a:xfrm>
            <a:off x="729450" y="2408000"/>
            <a:ext cx="7688100" cy="2444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3100"/>
              <a:t>“We choose to go to the moon…, not because they are easy, but because they are hard, because that goal will serve to organize and measure the best of our energies and skills” - J.F.K</a:t>
            </a:r>
            <a:endParaRPr sz="3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Value and Money 💰</a:t>
            </a:r>
            <a:endParaRPr/>
          </a:p>
        </p:txBody>
      </p:sp>
      <p:sp>
        <p:nvSpPr>
          <p:cNvPr id="146" name="Google Shape;146;p23"/>
          <p:cNvSpPr txBox="1"/>
          <p:nvPr>
            <p:ph idx="1" type="subTitle"/>
          </p:nvPr>
        </p:nvSpPr>
        <p:spPr>
          <a:xfrm>
            <a:off x="729625" y="2519175"/>
            <a:ext cx="7688100" cy="175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00"/>
              <a:t>Value and compensation is measured by our ability to solve problems in the marketplace relative to supply and demand. </a:t>
            </a:r>
            <a:endParaRPr sz="3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LFC!</a:t>
            </a:r>
            <a:r>
              <a:rPr b="0" lang="en" sz="3700">
                <a:solidFill>
                  <a:srgbClr val="000000"/>
                </a:solidFill>
                <a:latin typeface="Arial"/>
                <a:ea typeface="Arial"/>
                <a:cs typeface="Arial"/>
                <a:sym typeface="Arial"/>
              </a:rPr>
              <a:t> </a:t>
            </a:r>
            <a:r>
              <a:rPr b="0" lang="en" sz="3988">
                <a:solidFill>
                  <a:srgbClr val="000000"/>
                </a:solidFill>
                <a:latin typeface="Arial"/>
                <a:ea typeface="Arial"/>
                <a:cs typeface="Arial"/>
                <a:sym typeface="Arial"/>
              </a:rPr>
              <a:t>💻</a:t>
            </a:r>
            <a:endParaRPr b="0" sz="3988">
              <a:solidFill>
                <a:srgbClr val="000000"/>
              </a:solidFill>
              <a:latin typeface="Arial"/>
              <a:ea typeface="Arial"/>
              <a:cs typeface="Arial"/>
              <a:sym typeface="Arial"/>
            </a:endParaRPr>
          </a:p>
          <a:p>
            <a:pPr indent="0" lvl="0" marL="0" rtl="0" algn="l">
              <a:spcBef>
                <a:spcPts val="0"/>
              </a:spcBef>
              <a:spcAft>
                <a:spcPts val="0"/>
              </a:spcAft>
              <a:buNone/>
            </a:pPr>
            <a:r>
              <a:t/>
            </a:r>
            <a:endParaRPr b="0" sz="3700">
              <a:solidFill>
                <a:srgbClr val="000000"/>
              </a:solidFill>
              <a:latin typeface="Arial"/>
              <a:ea typeface="Arial"/>
              <a:cs typeface="Arial"/>
              <a:sym typeface="Arial"/>
            </a:endParaRPr>
          </a:p>
          <a:p>
            <a:pPr indent="0" lvl="0" marL="0" rtl="0" algn="l">
              <a:spcBef>
                <a:spcPts val="0"/>
              </a:spcBef>
              <a:spcAft>
                <a:spcPts val="0"/>
              </a:spcAft>
              <a:buNone/>
            </a:pPr>
            <a:r>
              <a:rPr lang="en"/>
              <a:t> </a:t>
            </a:r>
            <a:endParaRPr/>
          </a:p>
        </p:txBody>
      </p:sp>
      <p:sp>
        <p:nvSpPr>
          <p:cNvPr id="152" name="Google Shape;152;p24"/>
          <p:cNvSpPr txBox="1"/>
          <p:nvPr>
            <p:ph idx="1" type="subTitle"/>
          </p:nvPr>
        </p:nvSpPr>
        <p:spPr>
          <a:xfrm>
            <a:off x="729625" y="2519175"/>
            <a:ext cx="7688100" cy="119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00"/>
              <a:t>Let’s Freakin Code!</a:t>
            </a:r>
            <a:endParaRPr sz="3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Hero's Journey </a:t>
            </a:r>
            <a:r>
              <a:rPr b="0" lang="en" sz="4000">
                <a:solidFill>
                  <a:srgbClr val="000000"/>
                </a:solidFill>
                <a:latin typeface="Arial"/>
                <a:ea typeface="Arial"/>
                <a:cs typeface="Arial"/>
                <a:sym typeface="Arial"/>
              </a:rPr>
              <a:t>⛰️</a:t>
            </a:r>
            <a:endParaRPr b="0" sz="40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93" name="Google Shape;93;p14"/>
          <p:cNvSpPr txBox="1"/>
          <p:nvPr>
            <p:ph idx="1" type="subTitle"/>
          </p:nvPr>
        </p:nvSpPr>
        <p:spPr>
          <a:xfrm>
            <a:off x="729625" y="2519175"/>
            <a:ext cx="7688100" cy="119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00"/>
              <a:t>“The Journey is the reward.” - Steve Jobs</a:t>
            </a:r>
            <a:endParaRPr sz="3100"/>
          </a:p>
          <a:p>
            <a:pPr indent="0" lvl="0" marL="0" rtl="0" algn="l">
              <a:spcBef>
                <a:spcPts val="0"/>
              </a:spcBef>
              <a:spcAft>
                <a:spcPts val="0"/>
              </a:spcAft>
              <a:buNone/>
            </a:pPr>
            <a:r>
              <a:rPr lang="en" sz="3100"/>
              <a:t>“Small steps, Great distances” - Eric Thomas</a:t>
            </a:r>
            <a:endParaRPr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5"/>
          <p:cNvPicPr preferRelativeResize="0"/>
          <p:nvPr/>
        </p:nvPicPr>
        <p:blipFill>
          <a:blip r:embed="rId3">
            <a:alphaModFix/>
          </a:blip>
          <a:stretch>
            <a:fillRect/>
          </a:stretch>
        </p:blipFill>
        <p:spPr>
          <a:xfrm>
            <a:off x="1804170" y="0"/>
            <a:ext cx="511791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Identity</a:t>
            </a:r>
            <a:r>
              <a:rPr lang="en"/>
              <a:t> </a:t>
            </a:r>
            <a:r>
              <a:rPr b="0" lang="en" sz="3300">
                <a:solidFill>
                  <a:schemeClr val="accent1"/>
                </a:solidFill>
                <a:latin typeface="Lato"/>
                <a:ea typeface="Lato"/>
                <a:cs typeface="Lato"/>
                <a:sym typeface="Lato"/>
              </a:rPr>
              <a:t> </a:t>
            </a:r>
            <a:r>
              <a:rPr b="0" lang="en" sz="3400">
                <a:solidFill>
                  <a:srgbClr val="000000"/>
                </a:solidFill>
                <a:latin typeface="Arial"/>
                <a:ea typeface="Arial"/>
                <a:cs typeface="Arial"/>
                <a:sym typeface="Arial"/>
              </a:rPr>
              <a:t>🪞</a:t>
            </a:r>
            <a:r>
              <a:rPr lang="en"/>
              <a:t> </a:t>
            </a:r>
            <a:endParaRPr/>
          </a:p>
        </p:txBody>
      </p:sp>
      <p:sp>
        <p:nvSpPr>
          <p:cNvPr id="104" name="Google Shape;104;p16"/>
          <p:cNvSpPr txBox="1"/>
          <p:nvPr>
            <p:ph idx="1" type="subTitle"/>
          </p:nvPr>
        </p:nvSpPr>
        <p:spPr>
          <a:xfrm>
            <a:off x="628175" y="2462950"/>
            <a:ext cx="7688100" cy="1664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3300"/>
              <a:t>Who am I?</a:t>
            </a:r>
            <a:endParaRPr sz="3300"/>
          </a:p>
          <a:p>
            <a:pPr indent="0" lvl="0" marL="0" rtl="0" algn="l">
              <a:spcBef>
                <a:spcPts val="0"/>
              </a:spcBef>
              <a:spcAft>
                <a:spcPts val="0"/>
              </a:spcAft>
              <a:buNone/>
            </a:pPr>
            <a:r>
              <a:t/>
            </a:r>
            <a:endParaRPr sz="3300"/>
          </a:p>
          <a:p>
            <a:pPr indent="0" lvl="0" marL="0" rtl="0" algn="l">
              <a:spcBef>
                <a:spcPts val="0"/>
              </a:spcBef>
              <a:spcAft>
                <a:spcPts val="0"/>
              </a:spcAft>
              <a:buNone/>
            </a:pPr>
            <a:r>
              <a:rPr lang="en" sz="3300"/>
              <a:t>I am a problem solver.</a:t>
            </a:r>
            <a:endParaRPr sz="3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 Loud</a:t>
            </a:r>
            <a:r>
              <a:rPr lang="en" sz="4000"/>
              <a:t> </a:t>
            </a:r>
            <a:r>
              <a:rPr b="0" lang="en" sz="4000">
                <a:solidFill>
                  <a:schemeClr val="accent1"/>
                </a:solidFill>
                <a:latin typeface="Lato"/>
                <a:ea typeface="Lato"/>
                <a:cs typeface="Lato"/>
                <a:sym typeface="Lato"/>
              </a:rPr>
              <a:t> </a:t>
            </a:r>
            <a:r>
              <a:rPr b="0" lang="en" sz="4000">
                <a:solidFill>
                  <a:srgbClr val="000000"/>
                </a:solidFill>
                <a:latin typeface="Arial"/>
                <a:ea typeface="Arial"/>
                <a:cs typeface="Arial"/>
                <a:sym typeface="Arial"/>
              </a:rPr>
              <a:t>📣</a:t>
            </a:r>
            <a:endParaRPr b="0" sz="4000">
              <a:solidFill>
                <a:srgbClr val="000000"/>
              </a:solidFill>
              <a:latin typeface="Arial"/>
              <a:ea typeface="Arial"/>
              <a:cs typeface="Arial"/>
              <a:sym typeface="Arial"/>
            </a:endParaRPr>
          </a:p>
          <a:p>
            <a:pPr indent="0" lvl="0" marL="0" rtl="0" algn="l">
              <a:spcBef>
                <a:spcPts val="0"/>
              </a:spcBef>
              <a:spcAft>
                <a:spcPts val="0"/>
              </a:spcAft>
              <a:buNone/>
            </a:pPr>
            <a:r>
              <a:t/>
            </a:r>
            <a:endParaRPr b="0" sz="3400">
              <a:solidFill>
                <a:srgbClr val="000000"/>
              </a:solidFill>
              <a:latin typeface="Arial"/>
              <a:ea typeface="Arial"/>
              <a:cs typeface="Arial"/>
              <a:sym typeface="Arial"/>
            </a:endParaRPr>
          </a:p>
        </p:txBody>
      </p:sp>
      <p:sp>
        <p:nvSpPr>
          <p:cNvPr id="110" name="Google Shape;110;p17"/>
          <p:cNvSpPr txBox="1"/>
          <p:nvPr>
            <p:ph idx="1" type="subTitle"/>
          </p:nvPr>
        </p:nvSpPr>
        <p:spPr>
          <a:xfrm>
            <a:off x="628175" y="24629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See something, </a:t>
            </a:r>
            <a:endParaRPr sz="3300"/>
          </a:p>
          <a:p>
            <a:pPr indent="0" lvl="0" marL="0" rtl="0" algn="l">
              <a:spcBef>
                <a:spcPts val="0"/>
              </a:spcBef>
              <a:spcAft>
                <a:spcPts val="0"/>
              </a:spcAft>
              <a:buNone/>
            </a:pPr>
            <a:r>
              <a:rPr lang="en" sz="3300"/>
              <a:t>Say  something</a:t>
            </a:r>
            <a:endParaRPr sz="3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Brick by Brick 🧱</a:t>
            </a:r>
            <a:endParaRPr/>
          </a:p>
        </p:txBody>
      </p:sp>
      <p:sp>
        <p:nvSpPr>
          <p:cNvPr id="116" name="Google Shape;116;p18"/>
          <p:cNvSpPr txBox="1"/>
          <p:nvPr>
            <p:ph idx="1" type="subTitle"/>
          </p:nvPr>
        </p:nvSpPr>
        <p:spPr>
          <a:xfrm>
            <a:off x="729625" y="2519175"/>
            <a:ext cx="7688100" cy="119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00" u="sng">
                <a:solidFill>
                  <a:schemeClr val="hlink"/>
                </a:solidFill>
                <a:hlinkClick r:id="rId3"/>
              </a:rPr>
              <a:t>One line of code at a time</a:t>
            </a:r>
            <a:endParaRPr sz="3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Fortitude</a:t>
            </a:r>
            <a:r>
              <a:rPr lang="en"/>
              <a:t> </a:t>
            </a:r>
            <a:r>
              <a:rPr lang="en"/>
              <a:t>💪🏽</a:t>
            </a:r>
            <a:endParaRPr/>
          </a:p>
        </p:txBody>
      </p:sp>
      <p:sp>
        <p:nvSpPr>
          <p:cNvPr id="122" name="Google Shape;122;p19"/>
          <p:cNvSpPr txBox="1"/>
          <p:nvPr>
            <p:ph idx="1" type="subTitle"/>
          </p:nvPr>
        </p:nvSpPr>
        <p:spPr>
          <a:xfrm>
            <a:off x="729625" y="2519175"/>
            <a:ext cx="7688100" cy="11949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sz="3100"/>
              <a:t>“Success Is Going from Failure to Failure Without Losing Your Enthusiasm” - Winston Churchill</a:t>
            </a:r>
            <a:endParaRPr sz="3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Celebrate </a:t>
            </a:r>
            <a:r>
              <a:rPr b="0" lang="en" sz="3600">
                <a:solidFill>
                  <a:srgbClr val="000000"/>
                </a:solidFill>
                <a:latin typeface="Arial"/>
                <a:ea typeface="Arial"/>
                <a:cs typeface="Arial"/>
                <a:sym typeface="Arial"/>
              </a:rPr>
              <a:t>🏈</a:t>
            </a:r>
            <a:endParaRPr b="0" sz="3600">
              <a:solidFill>
                <a:srgbClr val="000000"/>
              </a:solidFill>
              <a:latin typeface="Arial"/>
              <a:ea typeface="Arial"/>
              <a:cs typeface="Arial"/>
              <a:sym typeface="Arial"/>
            </a:endParaRPr>
          </a:p>
          <a:p>
            <a:pPr indent="0" lvl="0" marL="0" rtl="0" algn="l">
              <a:spcBef>
                <a:spcPts val="0"/>
              </a:spcBef>
              <a:spcAft>
                <a:spcPts val="0"/>
              </a:spcAft>
              <a:buNone/>
            </a:pPr>
            <a:r>
              <a:rPr lang="en"/>
              <a:t> </a:t>
            </a:r>
            <a:endParaRPr/>
          </a:p>
        </p:txBody>
      </p:sp>
      <p:sp>
        <p:nvSpPr>
          <p:cNvPr id="128" name="Google Shape;128;p20"/>
          <p:cNvSpPr txBox="1"/>
          <p:nvPr>
            <p:ph idx="1" type="subTitle"/>
          </p:nvPr>
        </p:nvSpPr>
        <p:spPr>
          <a:xfrm>
            <a:off x="729625" y="2519175"/>
            <a:ext cx="7688100" cy="1194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3100"/>
              <a:t>Coding is hard! </a:t>
            </a:r>
            <a:endParaRPr sz="3100"/>
          </a:p>
          <a:p>
            <a:pPr indent="0" lvl="0" marL="0" rtl="0" algn="l">
              <a:spcBef>
                <a:spcPts val="0"/>
              </a:spcBef>
              <a:spcAft>
                <a:spcPts val="0"/>
              </a:spcAft>
              <a:buNone/>
            </a:pPr>
            <a:r>
              <a:rPr lang="en" sz="3100"/>
              <a:t>When you (finally) get a win. </a:t>
            </a:r>
            <a:endParaRPr sz="3100"/>
          </a:p>
          <a:p>
            <a:pPr indent="0" lvl="0" marL="0" rtl="0" algn="l">
              <a:spcBef>
                <a:spcPts val="0"/>
              </a:spcBef>
              <a:spcAft>
                <a:spcPts val="0"/>
              </a:spcAft>
              <a:buNone/>
            </a:pPr>
            <a:r>
              <a:rPr lang="en" sz="3100"/>
              <a:t>Celebrate! </a:t>
            </a:r>
            <a:endParaRPr sz="3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Energy</a:t>
            </a:r>
            <a:r>
              <a:rPr lang="en"/>
              <a:t> </a:t>
            </a:r>
            <a:r>
              <a:rPr b="0" lang="en" sz="3700">
                <a:solidFill>
                  <a:srgbClr val="000000"/>
                </a:solidFill>
                <a:latin typeface="Arial"/>
                <a:ea typeface="Arial"/>
                <a:cs typeface="Arial"/>
                <a:sym typeface="Arial"/>
              </a:rPr>
              <a:t>⚡</a:t>
            </a:r>
            <a:endParaRPr b="0" sz="3700">
              <a:solidFill>
                <a:srgbClr val="000000"/>
              </a:solidFill>
              <a:latin typeface="Arial"/>
              <a:ea typeface="Arial"/>
              <a:cs typeface="Arial"/>
              <a:sym typeface="Arial"/>
            </a:endParaRPr>
          </a:p>
          <a:p>
            <a:pPr indent="0" lvl="0" marL="0" rtl="0" algn="l">
              <a:spcBef>
                <a:spcPts val="0"/>
              </a:spcBef>
              <a:spcAft>
                <a:spcPts val="0"/>
              </a:spcAft>
              <a:buNone/>
            </a:pPr>
            <a:r>
              <a:rPr lang="en"/>
              <a:t> </a:t>
            </a:r>
            <a:endParaRPr/>
          </a:p>
        </p:txBody>
      </p:sp>
      <p:sp>
        <p:nvSpPr>
          <p:cNvPr id="134" name="Google Shape;134;p21"/>
          <p:cNvSpPr txBox="1"/>
          <p:nvPr>
            <p:ph idx="1" type="subTitle"/>
          </p:nvPr>
        </p:nvSpPr>
        <p:spPr>
          <a:xfrm>
            <a:off x="729625" y="2519175"/>
            <a:ext cx="7688100" cy="119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00"/>
              <a:t>“Where your attention goes, your energy flows!” - Eric Thomas</a:t>
            </a:r>
            <a:endParaRPr sz="31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