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9" r:id="rId3"/>
    <p:sldId id="270" r:id="rId4"/>
    <p:sldId id="271" r:id="rId5"/>
    <p:sldId id="261" r:id="rId6"/>
    <p:sldId id="262" r:id="rId7"/>
    <p:sldId id="263" r:id="rId8"/>
    <p:sldId id="264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1A8D-5D69-44EA-A82C-59FB654F4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cs typeface="Calibri Light"/>
              </a:rPr>
              <a:t>Integrales GB &amp; cia LTDA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51BF2-839E-4FAE-B7E5-A1FC37C83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ctr">
            <a:normAutofit/>
          </a:bodyPr>
          <a:lstStyle/>
          <a:p>
            <a:pPr algn="r"/>
            <a:r>
              <a:rPr lang="en-US" sz="2400" dirty="0"/>
              <a:t>Esteban Bernal</a:t>
            </a:r>
          </a:p>
        </p:txBody>
      </p:sp>
    </p:spTree>
    <p:extLst>
      <p:ext uri="{BB962C8B-B14F-4D97-AF65-F5344CB8AC3E}">
        <p14:creationId xmlns:p14="http://schemas.microsoft.com/office/powerpoint/2010/main" val="19768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1102-A4F0-44CB-87C2-6B081248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Valor de la propuesta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1035-D68C-48D9-99B9-B1A4CB28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DE07BDBA-1208-464E-9126-111FAED1C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57941"/>
              </p:ext>
            </p:extLst>
          </p:nvPr>
        </p:nvGraphicFramePr>
        <p:xfrm>
          <a:off x="5118447" y="1788847"/>
          <a:ext cx="618492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61">
                  <a:extLst>
                    <a:ext uri="{9D8B030D-6E8A-4147-A177-3AD203B41FA5}">
                      <a16:colId xmlns:a16="http://schemas.microsoft.com/office/drawing/2014/main" val="176681473"/>
                    </a:ext>
                  </a:extLst>
                </a:gridCol>
                <a:gridCol w="3092461">
                  <a:extLst>
                    <a:ext uri="{9D8B030D-6E8A-4147-A177-3AD203B41FA5}">
                      <a16:colId xmlns:a16="http://schemas.microsoft.com/office/drawing/2014/main" val="447068456"/>
                    </a:ext>
                  </a:extLst>
                </a:gridCol>
              </a:tblGrid>
              <a:tr h="342247">
                <a:tc>
                  <a:txBody>
                    <a:bodyPr/>
                    <a:lstStyle/>
                    <a:p>
                      <a:r>
                        <a:rPr lang="es-CO" dirty="0"/>
                        <a:t>Herramienta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Costo (COP)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51502"/>
                  </a:ext>
                </a:extLst>
              </a:tr>
              <a:tr h="598932">
                <a:tc>
                  <a:txBody>
                    <a:bodyPr/>
                    <a:lstStyle/>
                    <a:p>
                      <a:r>
                        <a:rPr lang="es-CO" dirty="0"/>
                        <a:t>Instalación de Bizagi por primera vez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60.000.000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925"/>
                  </a:ext>
                </a:extLst>
              </a:tr>
              <a:tr h="342247">
                <a:tc>
                  <a:txBody>
                    <a:bodyPr/>
                    <a:lstStyle/>
                    <a:p>
                      <a:r>
                        <a:rPr lang="es-CO" dirty="0"/>
                        <a:t>Pago por los roles utilizados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02914"/>
                  </a:ext>
                </a:extLst>
              </a:tr>
              <a:tr h="598932">
                <a:tc>
                  <a:txBody>
                    <a:bodyPr/>
                    <a:lstStyle/>
                    <a:p>
                      <a:r>
                        <a:rPr lang="es-CO" dirty="0"/>
                        <a:t>Implementación de la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La empresa ya cuenta con este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18161"/>
                  </a:ext>
                </a:extLst>
              </a:tr>
              <a:tr h="342247">
                <a:tc>
                  <a:txBody>
                    <a:bodyPr/>
                    <a:lstStyle/>
                    <a:p>
                      <a:r>
                        <a:rPr lang="es-CO" dirty="0"/>
                        <a:t>Servicios profesionales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24.000.000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98031"/>
                  </a:ext>
                </a:extLst>
              </a:tr>
              <a:tr h="342247">
                <a:tc>
                  <a:txBody>
                    <a:bodyPr/>
                    <a:lstStyle/>
                    <a:p>
                      <a:r>
                        <a:rPr lang="es-CO" dirty="0"/>
                        <a:t>Total (Aproximado)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92.000.000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5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1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08A-50D7-4689-862E-84568359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Descripción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14BC-0855-40AC-8939-B01EC52B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Integrales GB es una empresa que pertenece al sector de la industria maderera la cual esta dedicada a la fabricación y mantenimiento de muebles tanto para la decoración de hogares y empresas como para las entidades de salud.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1D4FC2F-6E1D-4664-AFED-471811BF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73" y="3171474"/>
            <a:ext cx="4754052" cy="25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A716E-CFF7-4FEA-A016-E7658549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Sponsor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B2723-4B75-46C5-ACDB-FB65EC67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Guillermo Bernal Fraile</a:t>
            </a:r>
          </a:p>
          <a:p>
            <a:r>
              <a:rPr lang="es-CO" dirty="0"/>
              <a:t>Gerente general y representante legal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50530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ocinas integrales,closet, puertas, gabinetes, empotrados, en ...">
            <a:extLst>
              <a:ext uri="{FF2B5EF4-FFF2-40B4-BE49-F238E27FC236}">
                <a16:creationId xmlns:a16="http://schemas.microsoft.com/office/drawing/2014/main" id="{F9F7BEAB-9306-462B-92A9-E6814286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659" y="80815"/>
            <a:ext cx="4040190" cy="40401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158C8F4-38CD-429F-AA19-CB141620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1993" y="80815"/>
            <a:ext cx="3696774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FAA1F4-C4CF-488F-9D61-A9F0403F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Proceso</a:t>
            </a:r>
          </a:p>
        </p:txBody>
      </p:sp>
    </p:spTree>
    <p:extLst>
      <p:ext uri="{BB962C8B-B14F-4D97-AF65-F5344CB8AC3E}">
        <p14:creationId xmlns:p14="http://schemas.microsoft.com/office/powerpoint/2010/main" val="341839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3C11-6D98-4095-9F1E-79D7092E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Necesidad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532B-9D25-46E0-AFEA-FA4F2ECC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13" y="402123"/>
            <a:ext cx="7173268" cy="60537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s-CO" dirty="0"/>
              <a:t>En el momento en que los posibles clientes realizan la primera interacción con la empresa, se ha identificado que dicho proceso es manual, ineficiente y desperdicia información la cual sería útil para el desarrollo de la empresa, por eso se tiene la necesidad de mejorar las interacciones con el cliente y algunos detalles en la implementación del proceso.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1032" name="Picture 8" descr="Artículos de Interés - AV Consultores Pymes">
            <a:extLst>
              <a:ext uri="{FF2B5EF4-FFF2-40B4-BE49-F238E27FC236}">
                <a16:creationId xmlns:a16="http://schemas.microsoft.com/office/drawing/2014/main" id="{5AECFC47-E2F7-4B70-9D6A-3BDBA887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47" y="3182354"/>
            <a:ext cx="48768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8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4DD4-D4C8-46C4-92BD-704F4B31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Propuesta de valor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374D-893C-4763-83A9-2ABFA535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390" y="889450"/>
            <a:ext cx="7015118" cy="5248622"/>
          </a:xfrm>
        </p:spPr>
        <p:txBody>
          <a:bodyPr/>
          <a:lstStyle/>
          <a:p>
            <a:pPr algn="just"/>
            <a:r>
              <a:rPr lang="es-CO" dirty="0"/>
              <a:t>Permitir generar registros históricos de la información acerca de las cotizaciones de los posibles clientes</a:t>
            </a:r>
          </a:p>
          <a:p>
            <a:pPr algn="just"/>
            <a:r>
              <a:rPr lang="es-CO" dirty="0"/>
              <a:t>Validar automáticamente la aptitud por parte de la empresa para iniciar el proceso de elaboración</a:t>
            </a:r>
          </a:p>
          <a:p>
            <a:pPr algn="just"/>
            <a:r>
              <a:rPr lang="es-CO" dirty="0"/>
              <a:t>Disminuir el tiempo de respuesta brindado al cliente</a:t>
            </a:r>
            <a:endParaRPr lang="en-US" dirty="0"/>
          </a:p>
          <a:p>
            <a:pPr algn="just"/>
            <a:r>
              <a:rPr lang="es-CO" dirty="0"/>
              <a:t>Disminuir el tiempo de transmisión de la información entre las áreas de la empresa y con entidades externas como proveedores</a:t>
            </a:r>
          </a:p>
        </p:txBody>
      </p:sp>
    </p:spTree>
    <p:extLst>
      <p:ext uri="{BB962C8B-B14F-4D97-AF65-F5344CB8AC3E}">
        <p14:creationId xmlns:p14="http://schemas.microsoft.com/office/powerpoint/2010/main" val="301364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611B-2B91-420F-98EF-588226F9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93" y="2831879"/>
            <a:ext cx="3498979" cy="11912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Alcance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C31C-A24E-4CCE-AC7E-D80539C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dirty="0"/>
              <a:t>Debido a que este es uno de los primeros procesos al cual se ven expuestos los posibles clientes, el alcance del proyecto es muy amplio, ya que gracias a la herramienta se lograra mejorar el primer contacto para la elaboración de la cotización y la elaboración del producto que todos los clientes obtendrán y esto demostrará la confiabilidad del proceso.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2B59-490C-4FB9-B439-B273DCD7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Iniciativas</a:t>
            </a:r>
            <a:endParaRPr lang="en-U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E695E41-2CE0-4AC2-B8A7-7E331108C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931736"/>
              </p:ext>
            </p:extLst>
          </p:nvPr>
        </p:nvGraphicFramePr>
        <p:xfrm>
          <a:off x="5118100" y="2292375"/>
          <a:ext cx="6281738" cy="2270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560">
                  <a:extLst>
                    <a:ext uri="{9D8B030D-6E8A-4147-A177-3AD203B41FA5}">
                      <a16:colId xmlns:a16="http://schemas.microsoft.com/office/drawing/2014/main" val="932856606"/>
                    </a:ext>
                  </a:extLst>
                </a:gridCol>
                <a:gridCol w="2486271">
                  <a:extLst>
                    <a:ext uri="{9D8B030D-6E8A-4147-A177-3AD203B41FA5}">
                      <a16:colId xmlns:a16="http://schemas.microsoft.com/office/drawing/2014/main" val="1333087473"/>
                    </a:ext>
                  </a:extLst>
                </a:gridCol>
                <a:gridCol w="3182907">
                  <a:extLst>
                    <a:ext uri="{9D8B030D-6E8A-4147-A177-3AD203B41FA5}">
                      <a16:colId xmlns:a16="http://schemas.microsoft.com/office/drawing/2014/main" val="2128772879"/>
                    </a:ext>
                  </a:extLst>
                </a:gridCol>
              </a:tblGrid>
              <a:tr h="3783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I-001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BPMS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Habilitar una plataforma BPMS para la gestión de actividades de los trabajadores de la empresa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extLst>
                  <a:ext uri="{0D108BD9-81ED-4DB2-BD59-A6C34878D82A}">
                    <a16:rowId xmlns:a16="http://schemas.microsoft.com/office/drawing/2014/main" val="2176156175"/>
                  </a:ext>
                </a:extLst>
              </a:tr>
              <a:tr h="756691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I-002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Actualización de Procesos BPMN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Los procesos estan definidos de manera erronea ya que se ejecutan muchas actividades que no pertenecen al rol que es o que simplemente no le agregan valor al macroproceso de la empresa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extLst>
                  <a:ext uri="{0D108BD9-81ED-4DB2-BD59-A6C34878D82A}">
                    <a16:rowId xmlns:a16="http://schemas.microsoft.com/office/drawing/2014/main" val="3312896512"/>
                  </a:ext>
                </a:extLst>
              </a:tr>
              <a:tr h="3783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I-003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Capacitación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Realizar capacitaciones para gestionar el cambio de utilizar la nueva herramienta de bizagi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extLst>
                  <a:ext uri="{0D108BD9-81ED-4DB2-BD59-A6C34878D82A}">
                    <a16:rowId xmlns:a16="http://schemas.microsoft.com/office/drawing/2014/main" val="853455760"/>
                  </a:ext>
                </a:extLst>
              </a:tr>
              <a:tr h="3783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I-004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Área de TI para soporte de plataformas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Montar un área de TI para nuestras nuevas plataformas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extLst>
                  <a:ext uri="{0D108BD9-81ED-4DB2-BD59-A6C34878D82A}">
                    <a16:rowId xmlns:a16="http://schemas.microsoft.com/office/drawing/2014/main" val="1909816957"/>
                  </a:ext>
                </a:extLst>
              </a:tr>
              <a:tr h="37834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>
                          <a:effectLst/>
                        </a:rPr>
                        <a:t>I-005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Servicios web y de comunicación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u="none" strike="noStrike" dirty="0">
                          <a:effectLst/>
                        </a:rPr>
                        <a:t>Se habilitaran nuevos servicios de comunicación para agilizar estos procesos tan tediosos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8" marR="9008" marT="9008" marB="0" anchor="ctr"/>
                </a:tc>
                <a:extLst>
                  <a:ext uri="{0D108BD9-81ED-4DB2-BD59-A6C34878D82A}">
                    <a16:rowId xmlns:a16="http://schemas.microsoft.com/office/drawing/2014/main" val="114812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4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270B43D-99F8-42B0-BF0A-8C848C5F9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1678318"/>
            <a:ext cx="11552981" cy="1010887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D1D9615-8AC7-4D6F-89B9-D380A5D4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4701654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397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Integrales GB &amp; cia LTDA</vt:lpstr>
      <vt:lpstr>Descripción</vt:lpstr>
      <vt:lpstr>Sponsor</vt:lpstr>
      <vt:lpstr>Proceso</vt:lpstr>
      <vt:lpstr>Necesidad</vt:lpstr>
      <vt:lpstr>Propuesta de valor</vt:lpstr>
      <vt:lpstr>Alcance</vt:lpstr>
      <vt:lpstr>Iniciativas</vt:lpstr>
      <vt:lpstr>Roadmap</vt:lpstr>
      <vt:lpstr>Valor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Integrales GB &amp; cia LTDA</dc:title>
  <dc:creator>Esteban Bernal</dc:creator>
  <cp:lastModifiedBy>Esteban Bernal</cp:lastModifiedBy>
  <cp:revision>2</cp:revision>
  <dcterms:created xsi:type="dcterms:W3CDTF">2020-05-23T13:21:09Z</dcterms:created>
  <dcterms:modified xsi:type="dcterms:W3CDTF">2020-05-23T13:36:49Z</dcterms:modified>
</cp:coreProperties>
</file>