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406" r:id="rId3"/>
    <p:sldId id="412" r:id="rId4"/>
    <p:sldId id="414" r:id="rId5"/>
    <p:sldId id="415" r:id="rId6"/>
    <p:sldId id="413" r:id="rId7"/>
    <p:sldId id="409" r:id="rId8"/>
    <p:sldId id="416" r:id="rId9"/>
    <p:sldId id="417" r:id="rId10"/>
    <p:sldId id="418" r:id="rId11"/>
    <p:sldId id="408" r:id="rId12"/>
    <p:sldId id="419" r:id="rId13"/>
    <p:sldId id="421" r:id="rId14"/>
    <p:sldId id="420" r:id="rId15"/>
    <p:sldId id="410" r:id="rId16"/>
    <p:sldId id="422" r:id="rId17"/>
    <p:sldId id="423" r:id="rId18"/>
    <p:sldId id="424" r:id="rId19"/>
    <p:sldId id="411" r:id="rId20"/>
    <p:sldId id="425" r:id="rId21"/>
    <p:sldId id="258" r:id="rId2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C06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58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391467" y="4348064"/>
            <a:ext cx="5411758" cy="1334278"/>
          </a:xfr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391468" y="5682342"/>
            <a:ext cx="5411758" cy="522092"/>
          </a:xfrm>
        </p:spPr>
        <p:txBody>
          <a:bodyPr>
            <a:normAutofit/>
          </a:bodyPr>
          <a:lstStyle>
            <a:lvl1pPr marL="0" indent="0" algn="l">
              <a:buNone/>
              <a:defRPr sz="1800" i="1" u="none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editar el estilo de subtítulo del patrón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954785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374630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730380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65188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38538" y="365125"/>
            <a:ext cx="7060941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819384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00772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7051" y="395288"/>
            <a:ext cx="11152716" cy="849312"/>
          </a:xfrm>
        </p:spPr>
        <p:txBody>
          <a:bodyPr anchor="t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527051" y="1296989"/>
            <a:ext cx="11152716" cy="4891087"/>
          </a:xfrm>
        </p:spPr>
        <p:txBody>
          <a:bodyPr/>
          <a:lstStyle>
            <a:lvl1pPr marL="228600" indent="-228600">
              <a:spcBef>
                <a:spcPts val="3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</a:defRPr>
            </a:lvl1pPr>
            <a:lvl2pPr marL="517525" indent="-228600">
              <a:spcBef>
                <a:spcPts val="3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</a:defRPr>
            </a:lvl2pPr>
            <a:lvl3pPr marL="746125" indent="-169863">
              <a:spcBef>
                <a:spcPts val="3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</a:defRPr>
            </a:lvl3pPr>
            <a:lvl4pPr marL="1314450" indent="-231775">
              <a:spcBef>
                <a:spcPts val="3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defRPr sz="1800">
                <a:solidFill>
                  <a:schemeClr val="tx1"/>
                </a:solidFill>
              </a:defRPr>
            </a:lvl4pPr>
            <a:lvl5pPr marL="1597025" indent="-220663">
              <a:spcBef>
                <a:spcPts val="3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Footnotes are 8pt</a:t>
            </a:r>
          </a:p>
        </p:txBody>
      </p:sp>
    </p:spTree>
    <p:extLst>
      <p:ext uri="{BB962C8B-B14F-4D97-AF65-F5344CB8AC3E}">
        <p14:creationId xmlns:p14="http://schemas.microsoft.com/office/powerpoint/2010/main" val="1405873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79961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87898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363837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952950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2376132"/>
            <a:ext cx="5181600" cy="4108646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2376132"/>
            <a:ext cx="5181600" cy="4108646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93933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812989"/>
            <a:ext cx="10515600" cy="126725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2129027"/>
            <a:ext cx="5157787" cy="78766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952939"/>
            <a:ext cx="5157787" cy="3522506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2129027"/>
            <a:ext cx="5183188" cy="80866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952939"/>
            <a:ext cx="5183188" cy="3522506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42784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29399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0FCD54-9834-4BE8-9B5B-EEF02B5391B3}" type="datetimeFigureOut">
              <a:rPr lang="es-CO" smtClean="0"/>
              <a:t>26/11/2020</a:t>
            </a:fld>
            <a:endParaRPr lang="es-CO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1EAACC5-580A-406C-9362-EA1B95EDA8C1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844474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179897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138216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s-CO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2842662"/>
            <a:ext cx="10515600" cy="38287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863979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C00000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C00000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C00000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C00000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slideLayout" Target="../slideLayouts/slideLayout14.xml"/><Relationship Id="rId1" Type="http://schemas.openxmlformats.org/officeDocument/2006/relationships/video" Target="https://www.youtube.com/embed/IL6BUZBB9lo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652472" y="5341149"/>
            <a:ext cx="3968936" cy="1177217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600" i="0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Angie Daniela Ruiz Alfonso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600" i="0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Juan Sebastián Díaz Salamanca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600" i="0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Angi Paola Jiménez Pira </a:t>
            </a:r>
            <a:endParaRPr lang="es-CO" sz="1600" i="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  <p:sp>
        <p:nvSpPr>
          <p:cNvPr id="4" name="Google Shape;297;p30"/>
          <p:cNvSpPr txBox="1">
            <a:spLocks/>
          </p:cNvSpPr>
          <p:nvPr/>
        </p:nvSpPr>
        <p:spPr>
          <a:xfrm>
            <a:off x="6534906" y="3865698"/>
            <a:ext cx="5544415" cy="849313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s-ES" sz="3200" b="0" dirty="0" smtClean="0">
                <a:solidFill>
                  <a:srgbClr val="8C061E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Protección de aplicaciones web en DevOps – Parte 1</a:t>
            </a:r>
            <a:endParaRPr lang="es-ES" sz="3200" b="0" dirty="0">
              <a:solidFill>
                <a:srgbClr val="8C061E"/>
              </a:solidFill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8273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297;p30"/>
          <p:cNvSpPr txBox="1">
            <a:spLocks/>
          </p:cNvSpPr>
          <p:nvPr/>
        </p:nvSpPr>
        <p:spPr>
          <a:xfrm>
            <a:off x="274955" y="1357630"/>
            <a:ext cx="11152188" cy="849313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s-ES" sz="3200" b="0" dirty="0" smtClean="0">
                <a:solidFill>
                  <a:srgbClr val="8C061E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DevOps y seguridad en aplicaciones: Impacto negativo</a:t>
            </a:r>
            <a:endParaRPr lang="es-ES" sz="3200" b="0" dirty="0">
              <a:solidFill>
                <a:srgbClr val="8C061E"/>
              </a:solidFill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Google Shape;329;p32"/>
          <p:cNvSpPr txBox="1">
            <a:spLocks/>
          </p:cNvSpPr>
          <p:nvPr/>
        </p:nvSpPr>
        <p:spPr>
          <a:xfrm>
            <a:off x="863931" y="2507591"/>
            <a:ext cx="7242464" cy="8104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s-ES" sz="1600" dirty="0" smtClean="0">
                <a:solidFill>
                  <a:srgbClr val="8C061E"/>
                </a:solidFill>
                <a:latin typeface="DM Sans" panose="020B0604020202020204" charset="0"/>
              </a:rPr>
              <a:t>Causas</a:t>
            </a:r>
            <a:endParaRPr lang="es-ES" sz="1600" dirty="0" smtClean="0">
              <a:solidFill>
                <a:srgbClr val="8C061E"/>
              </a:solidFill>
            </a:endParaRPr>
          </a:p>
        </p:txBody>
      </p:sp>
      <p:sp>
        <p:nvSpPr>
          <p:cNvPr id="4" name="Google Shape;329;p32"/>
          <p:cNvSpPr txBox="1">
            <a:spLocks/>
          </p:cNvSpPr>
          <p:nvPr/>
        </p:nvSpPr>
        <p:spPr>
          <a:xfrm>
            <a:off x="1412571" y="3298607"/>
            <a:ext cx="7242464" cy="8104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spcBef>
                <a:spcPts val="1600"/>
              </a:spcBef>
              <a:spcAft>
                <a:spcPts val="1600"/>
              </a:spcAft>
            </a:pPr>
            <a:r>
              <a:rPr lang="es-ES" sz="1600" dirty="0" smtClean="0">
                <a:latin typeface="DM Sans" panose="020B0604020202020204" charset="0"/>
              </a:rPr>
              <a:t>Prima la velocidad sobre la seguridad</a:t>
            </a:r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endParaRPr lang="es-ES" sz="1600" dirty="0" smtClean="0"/>
          </a:p>
        </p:txBody>
      </p:sp>
      <p:sp>
        <p:nvSpPr>
          <p:cNvPr id="5" name="Google Shape;329;p32"/>
          <p:cNvSpPr txBox="1">
            <a:spLocks/>
          </p:cNvSpPr>
          <p:nvPr/>
        </p:nvSpPr>
        <p:spPr>
          <a:xfrm>
            <a:off x="1412571" y="4358646"/>
            <a:ext cx="7242464" cy="8104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spcBef>
                <a:spcPts val="1600"/>
              </a:spcBef>
              <a:spcAft>
                <a:spcPts val="1600"/>
              </a:spcAft>
            </a:pPr>
            <a:r>
              <a:rPr lang="es-ES" sz="1600" dirty="0" smtClean="0">
                <a:latin typeface="DM Sans" panose="020B0604020202020204" charset="0"/>
              </a:rPr>
              <a:t>Integración de equipos de diferentes áreas</a:t>
            </a:r>
            <a:endParaRPr lang="es-ES" sz="1600" dirty="0" smtClean="0"/>
          </a:p>
        </p:txBody>
      </p:sp>
    </p:spTree>
    <p:extLst>
      <p:ext uri="{BB962C8B-B14F-4D97-AF65-F5344CB8AC3E}">
        <p14:creationId xmlns:p14="http://schemas.microsoft.com/office/powerpoint/2010/main" val="3820214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297;p30"/>
          <p:cNvSpPr txBox="1">
            <a:spLocks/>
          </p:cNvSpPr>
          <p:nvPr/>
        </p:nvSpPr>
        <p:spPr>
          <a:xfrm>
            <a:off x="274955" y="1357630"/>
            <a:ext cx="11152188" cy="849313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s-ES" sz="3200" b="0" dirty="0" smtClean="0">
                <a:solidFill>
                  <a:srgbClr val="8C061E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DevOps y seguridad en aplicaciones: Mejores prácticas</a:t>
            </a:r>
            <a:endParaRPr lang="es-ES" sz="3200" b="0" dirty="0">
              <a:solidFill>
                <a:srgbClr val="8C061E"/>
              </a:solidFill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8751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297;p30"/>
          <p:cNvSpPr txBox="1">
            <a:spLocks/>
          </p:cNvSpPr>
          <p:nvPr/>
        </p:nvSpPr>
        <p:spPr>
          <a:xfrm>
            <a:off x="274955" y="1357630"/>
            <a:ext cx="11152188" cy="849313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s-ES" sz="3200" b="0" dirty="0" smtClean="0">
                <a:solidFill>
                  <a:srgbClr val="8C061E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DevOps y seguridad en aplicaciones: Mejores prácticas</a:t>
            </a:r>
            <a:endParaRPr lang="es-ES" sz="3200" b="0" dirty="0">
              <a:solidFill>
                <a:srgbClr val="8C061E"/>
              </a:solidFill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Google Shape;329;p32"/>
          <p:cNvSpPr txBox="1">
            <a:spLocks/>
          </p:cNvSpPr>
          <p:nvPr/>
        </p:nvSpPr>
        <p:spPr>
          <a:xfrm>
            <a:off x="1517074" y="2658527"/>
            <a:ext cx="7242464" cy="8104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spcBef>
                <a:spcPts val="1600"/>
              </a:spcBef>
              <a:spcAft>
                <a:spcPts val="1600"/>
              </a:spcAft>
            </a:pPr>
            <a:r>
              <a:rPr lang="es-ES" sz="1600" dirty="0" smtClean="0">
                <a:latin typeface="DM Sans" panose="020B0604020202020204" charset="0"/>
              </a:rPr>
              <a:t>Cooperación e integración</a:t>
            </a:r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endParaRPr lang="es-ES" sz="1600" dirty="0" smtClean="0"/>
          </a:p>
        </p:txBody>
      </p:sp>
    </p:spTree>
    <p:extLst>
      <p:ext uri="{BB962C8B-B14F-4D97-AF65-F5344CB8AC3E}">
        <p14:creationId xmlns:p14="http://schemas.microsoft.com/office/powerpoint/2010/main" val="4247946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297;p30"/>
          <p:cNvSpPr txBox="1">
            <a:spLocks/>
          </p:cNvSpPr>
          <p:nvPr/>
        </p:nvSpPr>
        <p:spPr>
          <a:xfrm>
            <a:off x="274955" y="1357630"/>
            <a:ext cx="11152188" cy="849313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s-ES" sz="3200" b="0" dirty="0" smtClean="0">
                <a:solidFill>
                  <a:srgbClr val="8C061E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DevOps y seguridad en aplicaciones: Mejores prácticas</a:t>
            </a:r>
            <a:endParaRPr lang="es-ES" sz="3200" b="0" dirty="0">
              <a:solidFill>
                <a:srgbClr val="8C061E"/>
              </a:solidFill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Google Shape;329;p32"/>
          <p:cNvSpPr txBox="1">
            <a:spLocks/>
          </p:cNvSpPr>
          <p:nvPr/>
        </p:nvSpPr>
        <p:spPr>
          <a:xfrm>
            <a:off x="1517074" y="2658527"/>
            <a:ext cx="7242464" cy="8104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spcBef>
                <a:spcPts val="1600"/>
              </a:spcBef>
              <a:spcAft>
                <a:spcPts val="1600"/>
              </a:spcAft>
            </a:pPr>
            <a:r>
              <a:rPr lang="es-ES" sz="1600" dirty="0" smtClean="0">
                <a:latin typeface="DM Sans" panose="020B0604020202020204" charset="0"/>
              </a:rPr>
              <a:t>Cooperación e integración</a:t>
            </a:r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endParaRPr lang="es-ES" sz="1600" dirty="0" smtClean="0"/>
          </a:p>
        </p:txBody>
      </p:sp>
      <p:sp>
        <p:nvSpPr>
          <p:cNvPr id="4" name="Google Shape;329;p32"/>
          <p:cNvSpPr txBox="1">
            <a:spLocks/>
          </p:cNvSpPr>
          <p:nvPr/>
        </p:nvSpPr>
        <p:spPr>
          <a:xfrm>
            <a:off x="1517074" y="3712264"/>
            <a:ext cx="7242464" cy="8104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spcBef>
                <a:spcPts val="1600"/>
              </a:spcBef>
              <a:spcAft>
                <a:spcPts val="1600"/>
              </a:spcAft>
            </a:pPr>
            <a:r>
              <a:rPr lang="es-ES" sz="1600" dirty="0" smtClean="0">
                <a:latin typeface="DM Sans" panose="020B0604020202020204" charset="0"/>
              </a:rPr>
              <a:t>Control de credenciales </a:t>
            </a:r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endParaRPr lang="es-ES" sz="1600" dirty="0" smtClean="0"/>
          </a:p>
        </p:txBody>
      </p:sp>
    </p:spTree>
    <p:extLst>
      <p:ext uri="{BB962C8B-B14F-4D97-AF65-F5344CB8AC3E}">
        <p14:creationId xmlns:p14="http://schemas.microsoft.com/office/powerpoint/2010/main" val="1436813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297;p30"/>
          <p:cNvSpPr txBox="1">
            <a:spLocks/>
          </p:cNvSpPr>
          <p:nvPr/>
        </p:nvSpPr>
        <p:spPr>
          <a:xfrm>
            <a:off x="274955" y="1357630"/>
            <a:ext cx="11152188" cy="849313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s-ES" sz="3200" b="0" dirty="0" smtClean="0">
                <a:solidFill>
                  <a:srgbClr val="8C061E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DevOps y seguridad en aplicaciones: Mejores prácticas</a:t>
            </a:r>
            <a:endParaRPr lang="es-ES" sz="3200" b="0" dirty="0">
              <a:solidFill>
                <a:srgbClr val="8C061E"/>
              </a:solidFill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Google Shape;329;p32"/>
          <p:cNvSpPr txBox="1">
            <a:spLocks/>
          </p:cNvSpPr>
          <p:nvPr/>
        </p:nvSpPr>
        <p:spPr>
          <a:xfrm>
            <a:off x="1517074" y="2658527"/>
            <a:ext cx="7242464" cy="8104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spcBef>
                <a:spcPts val="1600"/>
              </a:spcBef>
              <a:spcAft>
                <a:spcPts val="1600"/>
              </a:spcAft>
            </a:pPr>
            <a:r>
              <a:rPr lang="es-ES" sz="1600" dirty="0" smtClean="0">
                <a:latin typeface="DM Sans" panose="020B0604020202020204" charset="0"/>
              </a:rPr>
              <a:t>Cooperación e integración</a:t>
            </a:r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endParaRPr lang="es-ES" sz="1600" dirty="0" smtClean="0"/>
          </a:p>
        </p:txBody>
      </p:sp>
      <p:sp>
        <p:nvSpPr>
          <p:cNvPr id="4" name="Google Shape;329;p32"/>
          <p:cNvSpPr txBox="1">
            <a:spLocks/>
          </p:cNvSpPr>
          <p:nvPr/>
        </p:nvSpPr>
        <p:spPr>
          <a:xfrm>
            <a:off x="1517074" y="3712264"/>
            <a:ext cx="7242464" cy="8104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spcBef>
                <a:spcPts val="1600"/>
              </a:spcBef>
              <a:spcAft>
                <a:spcPts val="1600"/>
              </a:spcAft>
            </a:pPr>
            <a:r>
              <a:rPr lang="es-ES" sz="1600" dirty="0" smtClean="0">
                <a:latin typeface="DM Sans" panose="020B0604020202020204" charset="0"/>
              </a:rPr>
              <a:t>Control de credenciales </a:t>
            </a:r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endParaRPr lang="es-ES" sz="1600" dirty="0" smtClean="0"/>
          </a:p>
        </p:txBody>
      </p:sp>
      <p:sp>
        <p:nvSpPr>
          <p:cNvPr id="5" name="Google Shape;329;p32"/>
          <p:cNvSpPr txBox="1">
            <a:spLocks/>
          </p:cNvSpPr>
          <p:nvPr/>
        </p:nvSpPr>
        <p:spPr>
          <a:xfrm>
            <a:off x="1517074" y="4766001"/>
            <a:ext cx="7242464" cy="8104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spcBef>
                <a:spcPts val="1600"/>
              </a:spcBef>
              <a:spcAft>
                <a:spcPts val="1600"/>
              </a:spcAft>
            </a:pPr>
            <a:r>
              <a:rPr lang="es-ES" sz="1600" dirty="0" smtClean="0">
                <a:latin typeface="DM Sans" panose="020B0604020202020204" charset="0"/>
              </a:rPr>
              <a:t>Automatización</a:t>
            </a:r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endParaRPr lang="es-ES" sz="1600" dirty="0" smtClean="0"/>
          </a:p>
        </p:txBody>
      </p:sp>
    </p:spTree>
    <p:extLst>
      <p:ext uri="{BB962C8B-B14F-4D97-AF65-F5344CB8AC3E}">
        <p14:creationId xmlns:p14="http://schemas.microsoft.com/office/powerpoint/2010/main" val="1925461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297;p30"/>
          <p:cNvSpPr txBox="1">
            <a:spLocks/>
          </p:cNvSpPr>
          <p:nvPr/>
        </p:nvSpPr>
        <p:spPr>
          <a:xfrm>
            <a:off x="274955" y="1357630"/>
            <a:ext cx="11152188" cy="849313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s-ES" sz="3200" b="0" dirty="0" smtClean="0">
                <a:solidFill>
                  <a:srgbClr val="8C061E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Ataques</a:t>
            </a:r>
            <a:endParaRPr lang="es-ES" sz="3200" b="0" dirty="0">
              <a:solidFill>
                <a:srgbClr val="8C061E"/>
              </a:solidFill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9355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29;p32"/>
          <p:cNvSpPr txBox="1">
            <a:spLocks/>
          </p:cNvSpPr>
          <p:nvPr/>
        </p:nvSpPr>
        <p:spPr>
          <a:xfrm>
            <a:off x="1517074" y="2658527"/>
            <a:ext cx="7242464" cy="8104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spcBef>
                <a:spcPts val="1600"/>
              </a:spcBef>
              <a:spcAft>
                <a:spcPts val="1600"/>
              </a:spcAft>
            </a:pPr>
            <a:r>
              <a:rPr lang="es-ES" sz="1600" dirty="0" smtClean="0">
                <a:latin typeface="DM Sans" panose="020B0604020202020204" charset="0"/>
              </a:rPr>
              <a:t>Cross-</a:t>
            </a:r>
            <a:r>
              <a:rPr lang="es-ES" sz="1600" dirty="0" err="1" smtClean="0">
                <a:latin typeface="DM Sans" panose="020B0604020202020204" charset="0"/>
              </a:rPr>
              <a:t>site</a:t>
            </a:r>
            <a:r>
              <a:rPr lang="es-ES" sz="1600" dirty="0" smtClean="0">
                <a:latin typeface="DM Sans" panose="020B0604020202020204" charset="0"/>
              </a:rPr>
              <a:t> scripting and Content Security </a:t>
            </a:r>
            <a:r>
              <a:rPr lang="es-ES" sz="1600" dirty="0" err="1" smtClean="0">
                <a:latin typeface="DM Sans" panose="020B0604020202020204" charset="0"/>
              </a:rPr>
              <a:t>Policy</a:t>
            </a:r>
            <a:endParaRPr lang="es-ES" sz="1600" dirty="0" smtClean="0">
              <a:latin typeface="DM Sans" panose="020B0604020202020204" charset="0"/>
            </a:endParaRPr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endParaRPr lang="es-ES" sz="1600" dirty="0" smtClean="0"/>
          </a:p>
        </p:txBody>
      </p:sp>
      <p:sp>
        <p:nvSpPr>
          <p:cNvPr id="9" name="Google Shape;297;p30"/>
          <p:cNvSpPr txBox="1">
            <a:spLocks/>
          </p:cNvSpPr>
          <p:nvPr/>
        </p:nvSpPr>
        <p:spPr>
          <a:xfrm>
            <a:off x="274955" y="1357630"/>
            <a:ext cx="11152188" cy="849313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s-ES" sz="3200" b="0" dirty="0" smtClean="0">
                <a:solidFill>
                  <a:srgbClr val="8C061E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Ataques</a:t>
            </a:r>
            <a:endParaRPr lang="es-ES" sz="3200" b="0" dirty="0">
              <a:solidFill>
                <a:srgbClr val="8C061E"/>
              </a:solidFill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2586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29;p32"/>
          <p:cNvSpPr txBox="1">
            <a:spLocks/>
          </p:cNvSpPr>
          <p:nvPr/>
        </p:nvSpPr>
        <p:spPr>
          <a:xfrm>
            <a:off x="1517074" y="2658527"/>
            <a:ext cx="7242464" cy="8104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spcBef>
                <a:spcPts val="1600"/>
              </a:spcBef>
              <a:spcAft>
                <a:spcPts val="1600"/>
              </a:spcAft>
            </a:pPr>
            <a:r>
              <a:rPr lang="es-ES" sz="1600" dirty="0" smtClean="0">
                <a:latin typeface="DM Sans" panose="020B0604020202020204" charset="0"/>
              </a:rPr>
              <a:t>Cross-</a:t>
            </a:r>
            <a:r>
              <a:rPr lang="es-ES" sz="1600" dirty="0" err="1" smtClean="0">
                <a:latin typeface="DM Sans" panose="020B0604020202020204" charset="0"/>
              </a:rPr>
              <a:t>site</a:t>
            </a:r>
            <a:r>
              <a:rPr lang="es-ES" sz="1600" dirty="0" smtClean="0">
                <a:latin typeface="DM Sans" panose="020B0604020202020204" charset="0"/>
              </a:rPr>
              <a:t> scripting and Content Security </a:t>
            </a:r>
            <a:r>
              <a:rPr lang="es-ES" sz="1600" dirty="0" err="1" smtClean="0">
                <a:latin typeface="DM Sans" panose="020B0604020202020204" charset="0"/>
              </a:rPr>
              <a:t>Policy</a:t>
            </a:r>
            <a:endParaRPr lang="es-ES" sz="1600" dirty="0" smtClean="0">
              <a:latin typeface="DM Sans" panose="020B0604020202020204" charset="0"/>
            </a:endParaRPr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endParaRPr lang="es-ES" sz="1600" dirty="0" smtClean="0"/>
          </a:p>
        </p:txBody>
      </p:sp>
      <p:sp>
        <p:nvSpPr>
          <p:cNvPr id="4" name="Google Shape;329;p32"/>
          <p:cNvSpPr txBox="1">
            <a:spLocks/>
          </p:cNvSpPr>
          <p:nvPr/>
        </p:nvSpPr>
        <p:spPr>
          <a:xfrm>
            <a:off x="1517074" y="3712264"/>
            <a:ext cx="7242464" cy="8104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spcBef>
                <a:spcPts val="1600"/>
              </a:spcBef>
              <a:spcAft>
                <a:spcPts val="1600"/>
              </a:spcAft>
            </a:pPr>
            <a:r>
              <a:rPr lang="es-ES" sz="1600" dirty="0" smtClean="0">
                <a:latin typeface="DM Sans" panose="020B0604020202020204" charset="0"/>
              </a:rPr>
              <a:t>Cross-</a:t>
            </a:r>
            <a:r>
              <a:rPr lang="es-ES" sz="1600" dirty="0" err="1" smtClean="0">
                <a:latin typeface="DM Sans" panose="020B0604020202020204" charset="0"/>
              </a:rPr>
              <a:t>site</a:t>
            </a:r>
            <a:r>
              <a:rPr lang="es-ES" sz="1600" dirty="0" smtClean="0">
                <a:latin typeface="DM Sans" panose="020B0604020202020204" charset="0"/>
              </a:rPr>
              <a:t> </a:t>
            </a:r>
            <a:r>
              <a:rPr lang="es-ES" sz="1600" dirty="0" err="1" smtClean="0">
                <a:latin typeface="DM Sans" panose="020B0604020202020204" charset="0"/>
              </a:rPr>
              <a:t>request</a:t>
            </a:r>
            <a:r>
              <a:rPr lang="es-ES" sz="1600" dirty="0" smtClean="0">
                <a:latin typeface="DM Sans" panose="020B0604020202020204" charset="0"/>
              </a:rPr>
              <a:t> </a:t>
            </a:r>
            <a:r>
              <a:rPr lang="es-ES" sz="1600" dirty="0" err="1" smtClean="0">
                <a:latin typeface="DM Sans" panose="020B0604020202020204" charset="0"/>
              </a:rPr>
              <a:t>forgery</a:t>
            </a:r>
            <a:endParaRPr lang="es-ES" sz="1600" dirty="0" smtClean="0">
              <a:latin typeface="DM Sans" panose="020B0604020202020204" charset="0"/>
            </a:endParaRPr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endParaRPr lang="es-ES" sz="1600" dirty="0" smtClean="0"/>
          </a:p>
        </p:txBody>
      </p:sp>
      <p:sp>
        <p:nvSpPr>
          <p:cNvPr id="9" name="Google Shape;297;p30"/>
          <p:cNvSpPr txBox="1">
            <a:spLocks/>
          </p:cNvSpPr>
          <p:nvPr/>
        </p:nvSpPr>
        <p:spPr>
          <a:xfrm>
            <a:off x="274955" y="1357630"/>
            <a:ext cx="11152188" cy="849313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s-ES" sz="3200" b="0" dirty="0" smtClean="0">
                <a:solidFill>
                  <a:srgbClr val="8C061E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Ataques</a:t>
            </a:r>
            <a:endParaRPr lang="es-ES" sz="3200" b="0" dirty="0">
              <a:solidFill>
                <a:srgbClr val="8C061E"/>
              </a:solidFill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3903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29;p32"/>
          <p:cNvSpPr txBox="1">
            <a:spLocks/>
          </p:cNvSpPr>
          <p:nvPr/>
        </p:nvSpPr>
        <p:spPr>
          <a:xfrm>
            <a:off x="1517074" y="2658527"/>
            <a:ext cx="7242464" cy="8104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spcBef>
                <a:spcPts val="1600"/>
              </a:spcBef>
              <a:spcAft>
                <a:spcPts val="1600"/>
              </a:spcAft>
            </a:pPr>
            <a:r>
              <a:rPr lang="es-ES" sz="1600" dirty="0" smtClean="0">
                <a:latin typeface="DM Sans" panose="020B0604020202020204" charset="0"/>
              </a:rPr>
              <a:t>Cross-</a:t>
            </a:r>
            <a:r>
              <a:rPr lang="es-ES" sz="1600" dirty="0" err="1" smtClean="0">
                <a:latin typeface="DM Sans" panose="020B0604020202020204" charset="0"/>
              </a:rPr>
              <a:t>site</a:t>
            </a:r>
            <a:r>
              <a:rPr lang="es-ES" sz="1600" dirty="0" smtClean="0">
                <a:latin typeface="DM Sans" panose="020B0604020202020204" charset="0"/>
              </a:rPr>
              <a:t> scripting and Content Security </a:t>
            </a:r>
            <a:r>
              <a:rPr lang="es-ES" sz="1600" dirty="0" err="1" smtClean="0">
                <a:latin typeface="DM Sans" panose="020B0604020202020204" charset="0"/>
              </a:rPr>
              <a:t>Policy</a:t>
            </a:r>
            <a:endParaRPr lang="es-ES" sz="1600" dirty="0" smtClean="0">
              <a:latin typeface="DM Sans" panose="020B0604020202020204" charset="0"/>
            </a:endParaRPr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endParaRPr lang="es-ES" sz="1600" dirty="0" smtClean="0"/>
          </a:p>
        </p:txBody>
      </p:sp>
      <p:sp>
        <p:nvSpPr>
          <p:cNvPr id="4" name="Google Shape;329;p32"/>
          <p:cNvSpPr txBox="1">
            <a:spLocks/>
          </p:cNvSpPr>
          <p:nvPr/>
        </p:nvSpPr>
        <p:spPr>
          <a:xfrm>
            <a:off x="1517074" y="3712264"/>
            <a:ext cx="7242464" cy="8104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spcBef>
                <a:spcPts val="1600"/>
              </a:spcBef>
              <a:spcAft>
                <a:spcPts val="1600"/>
              </a:spcAft>
            </a:pPr>
            <a:r>
              <a:rPr lang="es-ES" sz="1600" dirty="0" smtClean="0">
                <a:latin typeface="DM Sans" panose="020B0604020202020204" charset="0"/>
              </a:rPr>
              <a:t>Cross-</a:t>
            </a:r>
            <a:r>
              <a:rPr lang="es-ES" sz="1600" dirty="0" err="1" smtClean="0">
                <a:latin typeface="DM Sans" panose="020B0604020202020204" charset="0"/>
              </a:rPr>
              <a:t>site</a:t>
            </a:r>
            <a:r>
              <a:rPr lang="es-ES" sz="1600" dirty="0" smtClean="0">
                <a:latin typeface="DM Sans" panose="020B0604020202020204" charset="0"/>
              </a:rPr>
              <a:t> </a:t>
            </a:r>
            <a:r>
              <a:rPr lang="es-ES" sz="1600" dirty="0" err="1" smtClean="0">
                <a:latin typeface="DM Sans" panose="020B0604020202020204" charset="0"/>
              </a:rPr>
              <a:t>request</a:t>
            </a:r>
            <a:r>
              <a:rPr lang="es-ES" sz="1600" dirty="0" smtClean="0">
                <a:latin typeface="DM Sans" panose="020B0604020202020204" charset="0"/>
              </a:rPr>
              <a:t> </a:t>
            </a:r>
            <a:r>
              <a:rPr lang="es-ES" sz="1600" dirty="0" err="1" smtClean="0">
                <a:latin typeface="DM Sans" panose="020B0604020202020204" charset="0"/>
              </a:rPr>
              <a:t>forgery</a:t>
            </a:r>
            <a:endParaRPr lang="es-ES" sz="1600" dirty="0" smtClean="0">
              <a:latin typeface="DM Sans" panose="020B0604020202020204" charset="0"/>
            </a:endParaRPr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endParaRPr lang="es-ES" sz="1600" dirty="0" smtClean="0"/>
          </a:p>
        </p:txBody>
      </p:sp>
      <p:sp>
        <p:nvSpPr>
          <p:cNvPr id="5" name="Google Shape;329;p32"/>
          <p:cNvSpPr txBox="1">
            <a:spLocks/>
          </p:cNvSpPr>
          <p:nvPr/>
        </p:nvSpPr>
        <p:spPr>
          <a:xfrm>
            <a:off x="1517074" y="4766001"/>
            <a:ext cx="7242464" cy="8104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spcBef>
                <a:spcPts val="1600"/>
              </a:spcBef>
              <a:spcAft>
                <a:spcPts val="1600"/>
              </a:spcAft>
            </a:pPr>
            <a:r>
              <a:rPr lang="es-ES" sz="1600" dirty="0" err="1" smtClean="0">
                <a:latin typeface="DM Sans" panose="020B0604020202020204" charset="0"/>
              </a:rPr>
              <a:t>Clickjacking</a:t>
            </a:r>
            <a:r>
              <a:rPr lang="es-ES" sz="1600" dirty="0" smtClean="0">
                <a:latin typeface="DM Sans" panose="020B0604020202020204" charset="0"/>
              </a:rPr>
              <a:t> and </a:t>
            </a:r>
            <a:r>
              <a:rPr lang="es-ES" sz="1600" dirty="0" err="1" smtClean="0">
                <a:latin typeface="DM Sans" panose="020B0604020202020204" charset="0"/>
              </a:rPr>
              <a:t>Iframes</a:t>
            </a:r>
            <a:r>
              <a:rPr lang="es-ES" sz="1600" dirty="0" smtClean="0">
                <a:latin typeface="DM Sans" panose="020B0604020202020204" charset="0"/>
              </a:rPr>
              <a:t> </a:t>
            </a:r>
            <a:r>
              <a:rPr lang="es-ES" sz="1600" dirty="0" err="1" smtClean="0">
                <a:latin typeface="DM Sans" panose="020B0604020202020204" charset="0"/>
              </a:rPr>
              <a:t>protection</a:t>
            </a:r>
            <a:endParaRPr lang="es-ES" sz="1600" dirty="0" smtClean="0">
              <a:latin typeface="DM Sans" panose="020B0604020202020204" charset="0"/>
            </a:endParaRPr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endParaRPr lang="es-ES" sz="1600" dirty="0" smtClean="0"/>
          </a:p>
        </p:txBody>
      </p:sp>
      <p:sp>
        <p:nvSpPr>
          <p:cNvPr id="9" name="Google Shape;297;p30"/>
          <p:cNvSpPr txBox="1">
            <a:spLocks/>
          </p:cNvSpPr>
          <p:nvPr/>
        </p:nvSpPr>
        <p:spPr>
          <a:xfrm>
            <a:off x="274955" y="1357630"/>
            <a:ext cx="11152188" cy="849313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s-ES" sz="3200" b="0" dirty="0" smtClean="0">
                <a:solidFill>
                  <a:srgbClr val="8C061E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Ataques</a:t>
            </a:r>
            <a:endParaRPr lang="es-ES" sz="3200" b="0" dirty="0">
              <a:solidFill>
                <a:srgbClr val="8C061E"/>
              </a:solidFill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7344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297;p30"/>
          <p:cNvSpPr txBox="1">
            <a:spLocks/>
          </p:cNvSpPr>
          <p:nvPr/>
        </p:nvSpPr>
        <p:spPr>
          <a:xfrm>
            <a:off x="274955" y="1357630"/>
            <a:ext cx="11152188" cy="849313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s-ES" sz="3200" b="0" dirty="0" smtClean="0">
                <a:solidFill>
                  <a:srgbClr val="8C061E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Práctica: Análisis de código estático</a:t>
            </a:r>
            <a:endParaRPr lang="es-ES" sz="3200" b="0" dirty="0">
              <a:solidFill>
                <a:srgbClr val="8C061E"/>
              </a:solidFill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5412" y="3109019"/>
            <a:ext cx="6391274" cy="3073440"/>
          </a:xfrm>
          <a:prstGeom prst="rect">
            <a:avLst/>
          </a:prstGeom>
        </p:spPr>
      </p:pic>
      <p:sp>
        <p:nvSpPr>
          <p:cNvPr id="7" name="Google Shape;329;p32"/>
          <p:cNvSpPr txBox="1">
            <a:spLocks/>
          </p:cNvSpPr>
          <p:nvPr/>
        </p:nvSpPr>
        <p:spPr>
          <a:xfrm>
            <a:off x="824742" y="2206943"/>
            <a:ext cx="7242464" cy="8104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s-ES" sz="1600" dirty="0" smtClean="0">
                <a:solidFill>
                  <a:srgbClr val="8C061E"/>
                </a:solidFill>
                <a:latin typeface="DM Sans" panose="020B0604020202020204" charset="0"/>
              </a:rPr>
              <a:t>Arquitectura implementada</a:t>
            </a:r>
            <a:endParaRPr lang="es-ES" sz="1600" dirty="0" smtClean="0">
              <a:solidFill>
                <a:srgbClr val="8C061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0206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297;p30"/>
          <p:cNvSpPr txBox="1">
            <a:spLocks/>
          </p:cNvSpPr>
          <p:nvPr/>
        </p:nvSpPr>
        <p:spPr>
          <a:xfrm>
            <a:off x="274955" y="1357630"/>
            <a:ext cx="11152188" cy="849313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s-ES" sz="3200" b="0" dirty="0" smtClean="0">
                <a:solidFill>
                  <a:srgbClr val="8C061E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Ciclo de vida DevOps</a:t>
            </a:r>
            <a:endParaRPr lang="es-ES" sz="3200" b="0" dirty="0">
              <a:solidFill>
                <a:srgbClr val="8C061E"/>
              </a:solidFill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8076" y="2788972"/>
            <a:ext cx="6005945" cy="30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497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329;p32"/>
          <p:cNvSpPr txBox="1">
            <a:spLocks/>
          </p:cNvSpPr>
          <p:nvPr/>
        </p:nvSpPr>
        <p:spPr>
          <a:xfrm>
            <a:off x="824742" y="2206943"/>
            <a:ext cx="7242464" cy="8104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endParaRPr lang="es-ES" sz="1600" dirty="0" smtClean="0">
              <a:solidFill>
                <a:srgbClr val="8C061E"/>
              </a:solidFill>
            </a:endParaRPr>
          </a:p>
        </p:txBody>
      </p:sp>
      <p:pic>
        <p:nvPicPr>
          <p:cNvPr id="4" name="IL6BUZBB9lo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094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3771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297;p30"/>
          <p:cNvSpPr txBox="1">
            <a:spLocks/>
          </p:cNvSpPr>
          <p:nvPr/>
        </p:nvSpPr>
        <p:spPr>
          <a:xfrm>
            <a:off x="274955" y="1357630"/>
            <a:ext cx="11152188" cy="849313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s-ES" sz="3200" b="0" dirty="0" smtClean="0">
                <a:solidFill>
                  <a:srgbClr val="8C061E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DevOps en el desarrollo de aplicaciones web</a:t>
            </a:r>
            <a:endParaRPr lang="es-ES" sz="3200" b="0" dirty="0">
              <a:solidFill>
                <a:srgbClr val="8C061E"/>
              </a:solidFill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8113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297;p30"/>
          <p:cNvSpPr txBox="1">
            <a:spLocks/>
          </p:cNvSpPr>
          <p:nvPr/>
        </p:nvSpPr>
        <p:spPr>
          <a:xfrm>
            <a:off x="274955" y="1357630"/>
            <a:ext cx="11152188" cy="849313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s-ES" sz="3200" b="0" dirty="0" smtClean="0">
                <a:solidFill>
                  <a:srgbClr val="8C061E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DevOps en el desarrollo de aplicaciones web</a:t>
            </a:r>
            <a:endParaRPr lang="es-ES" sz="3200" b="0" dirty="0">
              <a:solidFill>
                <a:srgbClr val="8C061E"/>
              </a:solidFill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  <p:sp>
        <p:nvSpPr>
          <p:cNvPr id="9" name="Google Shape;329;p32"/>
          <p:cNvSpPr txBox="1">
            <a:spLocks/>
          </p:cNvSpPr>
          <p:nvPr/>
        </p:nvSpPr>
        <p:spPr>
          <a:xfrm>
            <a:off x="863931" y="2507591"/>
            <a:ext cx="7242464" cy="8104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s-ES" sz="1600" dirty="0" smtClean="0">
                <a:solidFill>
                  <a:srgbClr val="8C061E"/>
                </a:solidFill>
                <a:latin typeface="DM Sans" panose="020B0604020202020204" charset="0"/>
              </a:rPr>
              <a:t>¿Por qué implementar DevOps en el desarrollo de aplicaciones web?</a:t>
            </a:r>
            <a:endParaRPr lang="es-ES" sz="1600" dirty="0" smtClean="0">
              <a:solidFill>
                <a:srgbClr val="8C061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0686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297;p30"/>
          <p:cNvSpPr txBox="1">
            <a:spLocks/>
          </p:cNvSpPr>
          <p:nvPr/>
        </p:nvSpPr>
        <p:spPr>
          <a:xfrm>
            <a:off x="274955" y="1357630"/>
            <a:ext cx="11152188" cy="849313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s-ES" sz="3200" b="0" dirty="0" smtClean="0">
                <a:solidFill>
                  <a:srgbClr val="8C061E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DevOps en el desarrollo de aplicaciones web</a:t>
            </a:r>
            <a:endParaRPr lang="es-ES" sz="3200" b="0" dirty="0">
              <a:solidFill>
                <a:srgbClr val="8C061E"/>
              </a:solidFill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Google Shape;329;p32"/>
          <p:cNvSpPr txBox="1">
            <a:spLocks/>
          </p:cNvSpPr>
          <p:nvPr/>
        </p:nvSpPr>
        <p:spPr>
          <a:xfrm>
            <a:off x="1412571" y="3298607"/>
            <a:ext cx="7242464" cy="8104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spcBef>
                <a:spcPts val="1600"/>
              </a:spcBef>
              <a:spcAft>
                <a:spcPts val="1600"/>
              </a:spcAft>
            </a:pPr>
            <a:r>
              <a:rPr lang="es-ES" sz="1600" dirty="0" smtClean="0">
                <a:latin typeface="DM Sans" panose="020B0604020202020204" charset="0"/>
              </a:rPr>
              <a:t>Ofrecer aplicaciones en ciclos de desarrollo más cortos y ajustados a los objetivos empresariales.</a:t>
            </a:r>
            <a:endParaRPr lang="es-ES" sz="1600" dirty="0" smtClean="0"/>
          </a:p>
        </p:txBody>
      </p:sp>
      <p:sp>
        <p:nvSpPr>
          <p:cNvPr id="9" name="Google Shape;329;p32"/>
          <p:cNvSpPr txBox="1">
            <a:spLocks/>
          </p:cNvSpPr>
          <p:nvPr/>
        </p:nvSpPr>
        <p:spPr>
          <a:xfrm>
            <a:off x="863931" y="2507591"/>
            <a:ext cx="7242464" cy="8104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s-ES" sz="1600" dirty="0" smtClean="0">
                <a:solidFill>
                  <a:srgbClr val="8C061E"/>
                </a:solidFill>
                <a:latin typeface="DM Sans" panose="020B0604020202020204" charset="0"/>
              </a:rPr>
              <a:t>¿Por qué implementar DevOps en el desarrollo de aplicaciones web?</a:t>
            </a:r>
            <a:endParaRPr lang="es-ES" sz="1600" dirty="0" smtClean="0">
              <a:solidFill>
                <a:srgbClr val="8C061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939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297;p30"/>
          <p:cNvSpPr txBox="1">
            <a:spLocks/>
          </p:cNvSpPr>
          <p:nvPr/>
        </p:nvSpPr>
        <p:spPr>
          <a:xfrm>
            <a:off x="274955" y="1357630"/>
            <a:ext cx="11152188" cy="849313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s-ES" sz="3200" b="0" dirty="0" smtClean="0">
                <a:solidFill>
                  <a:srgbClr val="8C061E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DevOps en el desarrollo de aplicaciones web</a:t>
            </a:r>
            <a:endParaRPr lang="es-ES" sz="3200" b="0" dirty="0">
              <a:solidFill>
                <a:srgbClr val="8C061E"/>
              </a:solidFill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Google Shape;329;p32"/>
          <p:cNvSpPr txBox="1">
            <a:spLocks/>
          </p:cNvSpPr>
          <p:nvPr/>
        </p:nvSpPr>
        <p:spPr>
          <a:xfrm>
            <a:off x="1412571" y="3298607"/>
            <a:ext cx="7242464" cy="8104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spcBef>
                <a:spcPts val="1600"/>
              </a:spcBef>
              <a:spcAft>
                <a:spcPts val="1600"/>
              </a:spcAft>
            </a:pPr>
            <a:r>
              <a:rPr lang="es-ES" sz="1600" dirty="0" smtClean="0">
                <a:latin typeface="DM Sans" panose="020B0604020202020204" charset="0"/>
              </a:rPr>
              <a:t>Ofrecer aplicaciones en ciclos de desarrollo más cortos y ajustados a los objetivos empresariales.</a:t>
            </a:r>
            <a:endParaRPr lang="es-ES" sz="1600" dirty="0" smtClean="0"/>
          </a:p>
        </p:txBody>
      </p:sp>
      <p:sp>
        <p:nvSpPr>
          <p:cNvPr id="7" name="Google Shape;329;p32"/>
          <p:cNvSpPr txBox="1">
            <a:spLocks/>
          </p:cNvSpPr>
          <p:nvPr/>
        </p:nvSpPr>
        <p:spPr>
          <a:xfrm>
            <a:off x="1412571" y="4358646"/>
            <a:ext cx="7242464" cy="8104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spcBef>
                <a:spcPts val="1600"/>
              </a:spcBef>
              <a:spcAft>
                <a:spcPts val="1600"/>
              </a:spcAft>
            </a:pPr>
            <a:r>
              <a:rPr lang="es-ES" sz="1600" dirty="0" smtClean="0">
                <a:latin typeface="DM Sans" panose="020B0604020202020204" charset="0"/>
              </a:rPr>
              <a:t>Aumento en la demanda de aplicaciones web.</a:t>
            </a:r>
            <a:endParaRPr lang="es-ES" sz="1600" dirty="0" smtClean="0"/>
          </a:p>
        </p:txBody>
      </p:sp>
      <p:sp>
        <p:nvSpPr>
          <p:cNvPr id="9" name="Google Shape;329;p32"/>
          <p:cNvSpPr txBox="1">
            <a:spLocks/>
          </p:cNvSpPr>
          <p:nvPr/>
        </p:nvSpPr>
        <p:spPr>
          <a:xfrm>
            <a:off x="863931" y="2507591"/>
            <a:ext cx="7242464" cy="8104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s-ES" sz="1600" dirty="0" smtClean="0">
                <a:solidFill>
                  <a:srgbClr val="8C061E"/>
                </a:solidFill>
                <a:latin typeface="DM Sans" panose="020B0604020202020204" charset="0"/>
              </a:rPr>
              <a:t>¿Por qué implementar DevOps en el desarrollo de aplicaciones web?</a:t>
            </a:r>
            <a:endParaRPr lang="es-ES" sz="1600" dirty="0" smtClean="0">
              <a:solidFill>
                <a:srgbClr val="8C061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7483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297;p30"/>
          <p:cNvSpPr txBox="1">
            <a:spLocks/>
          </p:cNvSpPr>
          <p:nvPr/>
        </p:nvSpPr>
        <p:spPr>
          <a:xfrm>
            <a:off x="274955" y="1357630"/>
            <a:ext cx="11152188" cy="849313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s-ES" sz="3200" b="0" dirty="0" smtClean="0">
                <a:solidFill>
                  <a:srgbClr val="8C061E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DevOps y seguridad en aplicaciones: Impacto negativo</a:t>
            </a:r>
            <a:endParaRPr lang="es-ES" sz="3200" b="0" dirty="0">
              <a:solidFill>
                <a:srgbClr val="8C061E"/>
              </a:solidFill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8067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297;p30"/>
          <p:cNvSpPr txBox="1">
            <a:spLocks/>
          </p:cNvSpPr>
          <p:nvPr/>
        </p:nvSpPr>
        <p:spPr>
          <a:xfrm>
            <a:off x="274955" y="1357630"/>
            <a:ext cx="11152188" cy="849313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s-ES" sz="3200" b="0" dirty="0" smtClean="0">
                <a:solidFill>
                  <a:srgbClr val="8C061E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DevOps y seguridad en aplicaciones: Impacto negativo</a:t>
            </a:r>
            <a:endParaRPr lang="es-ES" sz="3200" b="0" dirty="0">
              <a:solidFill>
                <a:srgbClr val="8C061E"/>
              </a:solidFill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Google Shape;329;p32"/>
          <p:cNvSpPr txBox="1">
            <a:spLocks/>
          </p:cNvSpPr>
          <p:nvPr/>
        </p:nvSpPr>
        <p:spPr>
          <a:xfrm>
            <a:off x="863931" y="2507591"/>
            <a:ext cx="7242464" cy="8104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s-ES" sz="1600" dirty="0" smtClean="0">
                <a:solidFill>
                  <a:srgbClr val="8C061E"/>
                </a:solidFill>
                <a:latin typeface="DM Sans" panose="020B0604020202020204" charset="0"/>
              </a:rPr>
              <a:t>Causas</a:t>
            </a:r>
            <a:endParaRPr lang="es-ES" sz="1600" dirty="0" smtClean="0">
              <a:solidFill>
                <a:srgbClr val="8C061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6118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297;p30"/>
          <p:cNvSpPr txBox="1">
            <a:spLocks/>
          </p:cNvSpPr>
          <p:nvPr/>
        </p:nvSpPr>
        <p:spPr>
          <a:xfrm>
            <a:off x="274955" y="1357630"/>
            <a:ext cx="11152188" cy="849313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s-ES" sz="3200" b="0" dirty="0" smtClean="0">
                <a:solidFill>
                  <a:srgbClr val="8C061E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DevOps y seguridad en aplicaciones: Impacto negativo</a:t>
            </a:r>
            <a:endParaRPr lang="es-ES" sz="3200" b="0" dirty="0">
              <a:solidFill>
                <a:srgbClr val="8C061E"/>
              </a:solidFill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Google Shape;329;p32"/>
          <p:cNvSpPr txBox="1">
            <a:spLocks/>
          </p:cNvSpPr>
          <p:nvPr/>
        </p:nvSpPr>
        <p:spPr>
          <a:xfrm>
            <a:off x="863931" y="2507591"/>
            <a:ext cx="7242464" cy="8104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s-ES" sz="1600" dirty="0" smtClean="0">
                <a:solidFill>
                  <a:srgbClr val="8C061E"/>
                </a:solidFill>
                <a:latin typeface="DM Sans" panose="020B0604020202020204" charset="0"/>
              </a:rPr>
              <a:t>Causas</a:t>
            </a:r>
            <a:endParaRPr lang="es-ES" sz="1600" dirty="0" smtClean="0">
              <a:solidFill>
                <a:srgbClr val="8C061E"/>
              </a:solidFill>
            </a:endParaRPr>
          </a:p>
        </p:txBody>
      </p:sp>
      <p:sp>
        <p:nvSpPr>
          <p:cNvPr id="4" name="Google Shape;329;p32"/>
          <p:cNvSpPr txBox="1">
            <a:spLocks/>
          </p:cNvSpPr>
          <p:nvPr/>
        </p:nvSpPr>
        <p:spPr>
          <a:xfrm>
            <a:off x="1412571" y="3298607"/>
            <a:ext cx="7242464" cy="8104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spcBef>
                <a:spcPts val="1600"/>
              </a:spcBef>
              <a:spcAft>
                <a:spcPts val="1600"/>
              </a:spcAft>
            </a:pPr>
            <a:r>
              <a:rPr lang="es-ES" sz="1600" dirty="0" smtClean="0">
                <a:latin typeface="DM Sans" panose="020B0604020202020204" charset="0"/>
              </a:rPr>
              <a:t>Prima la velocidad sobre la seguridad</a:t>
            </a:r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endParaRPr lang="es-ES" sz="1600" dirty="0" smtClean="0"/>
          </a:p>
        </p:txBody>
      </p:sp>
    </p:spTree>
    <p:extLst>
      <p:ext uri="{BB962C8B-B14F-4D97-AF65-F5344CB8AC3E}">
        <p14:creationId xmlns:p14="http://schemas.microsoft.com/office/powerpoint/2010/main" val="4235222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lantillaSeminarioSeg.potx" id="{CD12804C-2FD2-488D-BAC8-E5791F10AF53}" vid="{ED1DA18C-1967-418B-9827-EA40B980C7C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930</TotalTime>
  <Words>268</Words>
  <Application>Microsoft Office PowerPoint</Application>
  <PresentationFormat>Panorámica</PresentationFormat>
  <Paragraphs>47</Paragraphs>
  <Slides>21</Slides>
  <Notes>0</Notes>
  <HiddenSlides>0</HiddenSlides>
  <MMClips>1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9" baseType="lpstr">
      <vt:lpstr>Arial</vt:lpstr>
      <vt:lpstr>Arial Rounded MT Bold</vt:lpstr>
      <vt:lpstr>Calibri</vt:lpstr>
      <vt:lpstr>Calibri Light</vt:lpstr>
      <vt:lpstr>DM Sans</vt:lpstr>
      <vt:lpstr>Segoe UI Emoji</vt:lpstr>
      <vt:lpstr>Wingdings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FELIPE AGUILAR SOTELO</dc:creator>
  <cp:lastModifiedBy>JIMENEZ PIRA ANGI PAOLA</cp:lastModifiedBy>
  <cp:revision>71</cp:revision>
  <dcterms:created xsi:type="dcterms:W3CDTF">2018-11-30T16:08:44Z</dcterms:created>
  <dcterms:modified xsi:type="dcterms:W3CDTF">2020-11-27T00:28:18Z</dcterms:modified>
</cp:coreProperties>
</file>