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comments/comment6.xml" ContentType="application/vnd.openxmlformats-officedocument.presentationml.comments+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s/comment4.xml" ContentType="application/vnd.openxmlformats-officedocument.presentationml.comments+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comments/comment2.xml" ContentType="application/vnd.openxmlformats-officedocument.presentationml.comments+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comments/comment5.xml" ContentType="application/vnd.openxmlformats-officedocument.presentationml.comments+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comments/comment3.xml" ContentType="application/vnd.openxmlformats-officedocument.presentationml.comments+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8"/>
  </p:notesMasterIdLst>
  <p:sldIdLst>
    <p:sldId id="257" r:id="rId2"/>
    <p:sldId id="278" r:id="rId3"/>
    <p:sldId id="279" r:id="rId4"/>
    <p:sldId id="260" r:id="rId5"/>
    <p:sldId id="261" r:id="rId6"/>
    <p:sldId id="262" r:id="rId7"/>
    <p:sldId id="290" r:id="rId8"/>
    <p:sldId id="265" r:id="rId9"/>
    <p:sldId id="296" r:id="rId10"/>
    <p:sldId id="264" r:id="rId11"/>
    <p:sldId id="271" r:id="rId12"/>
    <p:sldId id="300" r:id="rId13"/>
    <p:sldId id="266" r:id="rId14"/>
    <p:sldId id="267" r:id="rId15"/>
    <p:sldId id="280" r:id="rId16"/>
    <p:sldId id="281" r:id="rId17"/>
    <p:sldId id="283" r:id="rId18"/>
    <p:sldId id="304" r:id="rId19"/>
    <p:sldId id="287" r:id="rId20"/>
    <p:sldId id="305" r:id="rId21"/>
    <p:sldId id="268" r:id="rId22"/>
    <p:sldId id="301" r:id="rId23"/>
    <p:sldId id="302" r:id="rId24"/>
    <p:sldId id="303" r:id="rId25"/>
    <p:sldId id="297" r:id="rId26"/>
    <p:sldId id="269" r:id="rId27"/>
    <p:sldId id="270" r:id="rId28"/>
    <p:sldId id="289" r:id="rId29"/>
    <p:sldId id="298" r:id="rId30"/>
    <p:sldId id="272" r:id="rId31"/>
    <p:sldId id="273" r:id="rId32"/>
    <p:sldId id="299" r:id="rId33"/>
    <p:sldId id="274" r:id="rId34"/>
    <p:sldId id="276" r:id="rId35"/>
    <p:sldId id="275" r:id="rId36"/>
    <p:sldId id="27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HA" initials="D" lastIdx="13"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6067" autoAdjust="0"/>
    <p:restoredTop sz="61470" autoAdjust="0"/>
  </p:normalViewPr>
  <p:slideViewPr>
    <p:cSldViewPr>
      <p:cViewPr varScale="1">
        <p:scale>
          <a:sx n="39" d="100"/>
          <a:sy n="39" d="100"/>
        </p:scale>
        <p:origin x="-1200"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05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07-20T20:23:40.442" idx="3">
    <p:pos x="-1296" y="674"/>
    <p:text>nên thêm 1 silde về cấu trúc của lcv mà WF định nghĩa nhé! chĩ cần hình thôi cũng dc ^^!</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0-07-20T20:35:34.392" idx="6">
    <p:pos x="10" y="10"/>
    <p:text>Xem dùm phần notes nha</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0-07-20T20:23:40.442" idx="9">
    <p:pos x="-1296" y="674"/>
    <p:text>nên thêm 1 silde về cấu trúc của lcv mà WF định nghĩa nhé! chĩ cần hình thôi cũng dc ^^!</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0-07-20T20:23:40.442" idx="11">
    <p:pos x="-1296" y="674"/>
    <p:text>nên thêm 1 silde về cấu trúc của lcv mà WF định nghĩa nhé! chĩ cần hình thôi cũng dc ^^!</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0-07-20T21:25:22.613" idx="12">
    <p:pos x="-1296" y="674"/>
    <p:text>Cái cục tròn tròn làm giống như là cục vuông phóng to ra 1 chỗ như kinh lúp
</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0-07-20T20:23:40.442" idx="13">
    <p:pos x="-1296" y="674"/>
    <p:text>nên thêm 1 silde về cấu trúc của lcv mà WF định nghĩa nhé! chĩ cần hình thôi cũng dc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F54E6C-F9EF-445D-80C2-2C3EC53F65E0}" type="datetimeFigureOut">
              <a:rPr lang="en-US" smtClean="0"/>
              <a:pPr/>
              <a:t>7/21/2010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989781-917F-4AC7-B090-E86600B4E3D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Kính</a:t>
            </a:r>
            <a:r>
              <a:rPr lang="en-US" baseline="0" smtClean="0"/>
              <a:t> thưa các thầy, các cô!</a:t>
            </a:r>
          </a:p>
          <a:p>
            <a:r>
              <a:rPr lang="en-US" baseline="0" smtClean="0"/>
              <a:t>Thân chào tất cả các bạn!</a:t>
            </a:r>
          </a:p>
          <a:p>
            <a:r>
              <a:rPr lang="en-US" smtClean="0"/>
              <a:t>Em là</a:t>
            </a:r>
            <a:r>
              <a:rPr lang="en-US" baseline="0" smtClean="0"/>
              <a:t> nmbinh, và đây là dhanh. </a:t>
            </a:r>
          </a:p>
          <a:p>
            <a:r>
              <a:rPr lang="en-US" baseline="0" smtClean="0"/>
              <a:t>Sau đây chúng em sẽ trình bày về nội dung của  đề tài lvtn “” do…)</a:t>
            </a:r>
            <a:endParaRPr lang="en-US"/>
          </a:p>
        </p:txBody>
      </p:sp>
      <p:sp>
        <p:nvSpPr>
          <p:cNvPr id="4" name="Slide Number Placeholder 3"/>
          <p:cNvSpPr>
            <a:spLocks noGrp="1"/>
          </p:cNvSpPr>
          <p:nvPr>
            <p:ph type="sldNum" sz="quarter" idx="10"/>
          </p:nvPr>
        </p:nvSpPr>
        <p:spPr/>
        <p:txBody>
          <a:bodyPr/>
          <a:lstStyle/>
          <a:p>
            <a:fld id="{9DF3BAE4-F589-4439-A7B0-B0F2EC170377}"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Phần</a:t>
            </a:r>
            <a:r>
              <a:rPr lang="en-US" baseline="0" smtClean="0"/>
              <a:t> này trình bày các đặc điểm và yêu cầu tổng quát của một ứng dụng tổ chức thi, dùng trong các đơn vị quản lý đào tạo mà khóa luận này nghiên cứu.</a:t>
            </a:r>
          </a:p>
          <a:p>
            <a:r>
              <a:rPr lang="en-US" baseline="0" smtClean="0"/>
              <a:t>- Đầu tiên, một ứng dụng tổ chức thi phải có khả năng quản lý được các quy trình tổ chức thi.</a:t>
            </a:r>
          </a:p>
          <a:p>
            <a:pPr>
              <a:buFontTx/>
              <a:buChar char="-"/>
            </a:pPr>
            <a:r>
              <a:rPr lang="en-US" baseline="0" smtClean="0"/>
              <a:t> Ứng dụng tổ chức thi là một dạng ứng dụng quản lý luồng công việc, do đó nó phải có khả năng theo dõi các thể hiện của luồng công việc.</a:t>
            </a:r>
          </a:p>
          <a:p>
            <a:pPr>
              <a:buFontTx/>
              <a:buChar char="-"/>
            </a:pPr>
            <a:r>
              <a:rPr lang="en-US" baseline="0" smtClean="0"/>
              <a:t>Ngoài ra, Một lcv trong hệ thống sẽ được thực thi nhiều lần (nghĩa là có nhiều thể hiện của quy trình). Có thể tại một thời điểm có nhiều thể hiện luồng công việc đang diễn ra. Để phục vụ cho công tác quản lý và thực hiện các công việc, ứng dụng phải có khả năng cung cấp một cái nhìn tổng thể, người ta có thể nhìn thấy có bao nhiêu lcv đang diễn ra dưới dạng sơ đồ trực quan.</a:t>
            </a:r>
          </a:p>
          <a:p>
            <a:pPr>
              <a:buFontTx/>
              <a:buChar char="-"/>
            </a:pPr>
            <a:endParaRPr lang="en-US" baseline="0" smtClean="0"/>
          </a:p>
          <a:p>
            <a:pPr>
              <a:buFontTx/>
              <a:buChar char="-"/>
            </a:pPr>
            <a:r>
              <a:rPr lang="en-US" baseline="0" smtClean="0"/>
              <a:t> Thêm một đặc điểm nữa đó là, theo thời gian, có thể quy trình công việc không còn phù hợp nữa và cần phải sửa đổi. Ứng dụng phải cho phép sửa đổi quy trình công việc khi cần thiết.</a:t>
            </a:r>
          </a:p>
          <a:p>
            <a:pPr>
              <a:buFontTx/>
              <a:buChar char="-"/>
            </a:pPr>
            <a:endParaRPr lang="en-US" baseline="0" smtClean="0"/>
          </a:p>
          <a:p>
            <a:pPr>
              <a:buFontTx/>
              <a:buChar char="-"/>
            </a:pPr>
            <a:r>
              <a:rPr lang="en-US" baseline="0" smtClean="0"/>
              <a:t>Ngoài ra, ứng dụng tổ chức thi phải có khả năng thống kê đối với các đợt thi đã kết thúc. Theo định kỳ, có thể người quản lý muốn xem xét lại quá trình diễn ra của các đợt thi đã qua là như thế nào, xem xét luồng công việc có còn phù hợp không, có cần sửa đổi j không…</a:t>
            </a:r>
          </a:p>
        </p:txBody>
      </p:sp>
      <p:sp>
        <p:nvSpPr>
          <p:cNvPr id="4" name="Slide Number Placeholder 3"/>
          <p:cNvSpPr>
            <a:spLocks noGrp="1"/>
          </p:cNvSpPr>
          <p:nvPr>
            <p:ph type="sldNum" sz="quarter" idx="10"/>
          </p:nvPr>
        </p:nvSpPr>
        <p:spPr/>
        <p:txBody>
          <a:bodyPr/>
          <a:lstStyle/>
          <a:p>
            <a:fld id="{9DF3BAE4-F589-4439-A7B0-B0F2EC170377}"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 một luồng công việc thi được thực thi kéo dài trong nhiều ngày, nhiều phiên lam việc khác nhau. Ứng dụng sẽ được tắt sau mỗi phiên làm việc và bật lại vào phiên làm việc sau. Do đó ứng dụng phải có khả năng khôi phục lại trạng thái công việc tại thời điểm cuối công việc trước.</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Một yêu cầu cuối cùng, đó là ứng dụng tổ chức thi cần có chức năng phát hiện, cảnh báo các tình huống có khả năng xảy ra hiện tượng thắt cổ chai. Ví dụ, trong mùa hè 2010, học sinh được nghỉ hè và muốn học thêm các chứng chỉ tin học do đó làm cho số lượng thí sinh tăng đột biến. Trong khi đó, bộ phận tổ chức thi  chỉ có một nhân viên chịu trách nhiệm in chứng chỉ và quy trình công việc hiện tại quy định thời gian cho công việc này là 3 ngày. Khi đó nếu có số đợt thi tăng đột biến thì ứng dụng phải tự động cảnh báo nhắc nhở trước khi cho phép mở thêm một đợt thi. Vì nếu không như vậy mà cứ cho tạo đợt thi một cách thoải mái, k có kiểm soát thì sẽ dẫn đến tình trạng là in chứng chỉ không kịp, gây trễ hạn kéo dài và các tình huống khó khăn khác.</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smtClean="0"/>
          </a:p>
          <a:p>
            <a:endParaRPr lang="en-US" baseline="0" smtClean="0"/>
          </a:p>
        </p:txBody>
      </p:sp>
      <p:sp>
        <p:nvSpPr>
          <p:cNvPr id="4" name="Slide Number Placeholder 3"/>
          <p:cNvSpPr>
            <a:spLocks noGrp="1"/>
          </p:cNvSpPr>
          <p:nvPr>
            <p:ph type="sldNum" sz="quarter" idx="10"/>
          </p:nvPr>
        </p:nvSpPr>
        <p:spPr/>
        <p:txBody>
          <a:bodyPr/>
          <a:lstStyle/>
          <a:p>
            <a:fld id="{9DF3BAE4-F589-4439-A7B0-B0F2EC170377}"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baseline="0" smtClean="0"/>
          </a:p>
        </p:txBody>
      </p:sp>
      <p:sp>
        <p:nvSpPr>
          <p:cNvPr id="4" name="Slide Number Placeholder 3"/>
          <p:cNvSpPr>
            <a:spLocks noGrp="1"/>
          </p:cNvSpPr>
          <p:nvPr>
            <p:ph type="sldNum" sz="quarter" idx="10"/>
          </p:nvPr>
        </p:nvSpPr>
        <p:spPr/>
        <p:txBody>
          <a:bodyPr/>
          <a:lstStyle/>
          <a:p>
            <a:fld id="{A2989781-917F-4AC7-B090-E86600B4E3DA}"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smtClean="0"/>
              <a:t>Trong khóa luận này, chúng em chỉ được sử dụng Windows Workflow Foundation  để làm môi trường triển khai các mô hình dòng công việc.  đã được Microsoft đóng gói trong bộ .net framework 3.0 trở về sau hoàn toàn miễn phí..</a:t>
            </a:r>
          </a:p>
          <a:p>
            <a:endParaRPr lang="en-US" baseline="0" smtClean="0"/>
          </a:p>
          <a:p>
            <a:r>
              <a:rPr lang="en-US" baseline="0" smtClean="0"/>
              <a:t>WF cung cấp các engine hỗ trợ việc xây dựng ứng dụng lcv. Một trong các engine đó là </a:t>
            </a:r>
            <a:r>
              <a:rPr lang="en-US" sz="1200" i="1" kern="1200" smtClean="0">
                <a:solidFill>
                  <a:schemeClr val="tx1"/>
                </a:solidFill>
                <a:latin typeface="+mn-lt"/>
                <a:ea typeface="+mn-ea"/>
                <a:cs typeface="+mn-cs"/>
              </a:rPr>
              <a:t>SharePoint  Workflow</a:t>
            </a:r>
            <a:r>
              <a:rPr lang="en-US" sz="1200" i="1" kern="1200" baseline="0" smtClean="0">
                <a:solidFill>
                  <a:schemeClr val="tx1"/>
                </a:solidFill>
                <a:latin typeface="+mn-lt"/>
                <a:ea typeface="+mn-ea"/>
                <a:cs typeface="+mn-cs"/>
              </a:rPr>
              <a:t> </a:t>
            </a:r>
          </a:p>
          <a:p>
            <a:endParaRPr lang="en-US" sz="1200" i="1" kern="1200" baseline="0" smtClean="0">
              <a:solidFill>
                <a:schemeClr val="tx1"/>
              </a:solidFill>
              <a:latin typeface="+mn-lt"/>
              <a:ea typeface="+mn-ea"/>
              <a:cs typeface="+mn-cs"/>
            </a:endParaRPr>
          </a:p>
          <a:p>
            <a:r>
              <a:rPr lang="en-US" sz="1200" i="1" kern="1200" baseline="0" smtClean="0">
                <a:solidFill>
                  <a:schemeClr val="tx1"/>
                </a:solidFill>
                <a:latin typeface="+mn-lt"/>
                <a:ea typeface="+mn-ea"/>
                <a:cs typeface="+mn-cs"/>
              </a:rPr>
              <a:t>.</a:t>
            </a:r>
            <a:r>
              <a:rPr lang="en-US" sz="1200" i="1" kern="1200" smtClean="0">
                <a:solidFill>
                  <a:schemeClr val="tx1"/>
                </a:solidFill>
                <a:latin typeface="+mn-lt"/>
                <a:ea typeface="+mn-ea"/>
                <a:cs typeface="+mn-cs"/>
              </a:rPr>
              <a:t>là công cụ hỗ trợ tương tác giữa người dùng với các dòng công việc, đáp ứng hầu hết các nhu cầu thiết kế cũng như xử lý của hệ thống cần xây dựng. </a:t>
            </a:r>
            <a:r>
              <a:rPr lang="en-US" sz="1200" i="0" kern="1200" smtClean="0">
                <a:solidFill>
                  <a:schemeClr val="tx1"/>
                </a:solidFill>
                <a:latin typeface="+mn-lt"/>
                <a:ea typeface="+mn-ea"/>
                <a:cs typeface="+mn-cs"/>
              </a:rPr>
              <a:t>Tuy</a:t>
            </a:r>
            <a:r>
              <a:rPr lang="en-US" sz="1200" i="0" kern="1200" baseline="0" smtClean="0">
                <a:solidFill>
                  <a:schemeClr val="tx1"/>
                </a:solidFill>
                <a:latin typeface="+mn-lt"/>
                <a:ea typeface="+mn-ea"/>
                <a:cs typeface="+mn-cs"/>
              </a:rPr>
              <a:t> nhiên, vì đã có một khóa luận trước nghiên cứu về công nghệ này, do đó ở khóa luận này không đề cập đến nữa.</a:t>
            </a:r>
            <a:endParaRPr lang="en-US" baseline="0" smtClean="0"/>
          </a:p>
        </p:txBody>
      </p:sp>
      <p:sp>
        <p:nvSpPr>
          <p:cNvPr id="4" name="Slide Number Placeholder 3"/>
          <p:cNvSpPr>
            <a:spLocks noGrp="1"/>
          </p:cNvSpPr>
          <p:nvPr>
            <p:ph type="sldNum" sz="quarter" idx="10"/>
          </p:nvPr>
        </p:nvSpPr>
        <p:spPr/>
        <p:txBody>
          <a:bodyPr/>
          <a:lstStyle/>
          <a:p>
            <a:fld id="{9DF3BAE4-F589-4439-A7B0-B0F2EC170377}"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smtClean="0"/>
              <a:t>Ứng dụng WF không phải là một ứng dụng chạy độc lập mà cần phải được lưu trú trong một ứng dụng khác dưới dạng service. Ứng dụng này có thể là một ứng dụng winform, asp.net, webservice…</a:t>
            </a:r>
          </a:p>
          <a:p>
            <a:endParaRPr lang="en-US" baseline="0" smtClean="0"/>
          </a:p>
          <a:p>
            <a:r>
              <a:rPr lang="en-US" baseline="0" smtClean="0"/>
              <a:t>Môi trường mà nhóm em lựa chọn để triển khai là môi trường mạng Lan với công nghệ WPF.</a:t>
            </a:r>
          </a:p>
          <a:p>
            <a:endParaRPr lang="en-US" baseline="0" smtClean="0"/>
          </a:p>
          <a:p>
            <a:r>
              <a:rPr lang="en-US" baseline="0" smtClean="0"/>
              <a:t>Thực ra ban đầu, để triển khai ứng dụng chủ này, nhóm chúng em lựa chọn môi trường web với công nghệ ASP.NET. Tuy nhiên, một trong những yêu cầu của ứng dụng tổ chức thi đã đề cập ở phần trước là phải cho phép người dùng theo dõi tiến độ thực thi luồng công việc một cách trực quan. Nghĩa là phải vẽ lại mô hình luồng công việc và cho phép người dùng tương tác với các công việc bên trong luồng. Điều này thì ASP.NET không làm được.</a:t>
            </a:r>
          </a:p>
          <a:p>
            <a:endParaRPr lang="en-US" baseline="0" smtClean="0"/>
          </a:p>
          <a:p>
            <a:r>
              <a:rPr lang="en-US" baseline="0" smtClean="0"/>
              <a:t>Thêm nữa, Với yêu cầu vẽ và tương tác với các đối tượng trực quan, thì một công nghệ web khác là silverlight hoàn toàn làm được. Tuy nhiên Silverlight lại không thể gọi thực thi trực tiếp một thể hiện luồng công việc mà phải thông qua một công nghệ khác là windows Comunication Foundation (cũng trong .net 3.0) . Tuy nhiên, hướng này thì nhóm đã tốn nhiều thời gian nghiên cứu nhưng chưa đạt được mục đích và phải dừng lại nửa chừng do thời gian thực hiện khóa luận có giới hạn.  </a:t>
            </a:r>
          </a:p>
          <a:p>
            <a:endParaRPr lang="en-US" baseline="0" smtClean="0"/>
          </a:p>
          <a:p>
            <a:r>
              <a:rPr lang="en-US" baseline="0" smtClean="0"/>
              <a:t>Do vậy mà việc triển khai ứng dụng luồng công việc trên môi trường web không cần sử dụng SharePoint được dành cho hướng phát triển tiếp theo của ứng dụng sau này.</a:t>
            </a:r>
          </a:p>
          <a:p>
            <a:endParaRPr lang="en-US" baseline="0" smtClean="0"/>
          </a:p>
          <a:p>
            <a:r>
              <a:rPr lang="en-US" baseline="0" smtClean="0"/>
              <a:t>Môi trường được lựa chọn cuối cùng là môi trường mạng LAN, sử dụng công nghệ WPF cũng được đóng gói trong .NET 3.0.</a:t>
            </a:r>
          </a:p>
        </p:txBody>
      </p:sp>
      <p:sp>
        <p:nvSpPr>
          <p:cNvPr id="4" name="Slide Number Placeholder 3"/>
          <p:cNvSpPr>
            <a:spLocks noGrp="1"/>
          </p:cNvSpPr>
          <p:nvPr>
            <p:ph type="sldNum" sz="quarter" idx="10"/>
          </p:nvPr>
        </p:nvSpPr>
        <p:spPr/>
        <p:txBody>
          <a:bodyPr/>
          <a:lstStyle/>
          <a:p>
            <a:fld id="{9DF3BAE4-F589-4439-A7B0-B0F2EC170377}"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Nội</a:t>
            </a:r>
            <a:r>
              <a:rPr lang="en-US" baseline="0" smtClean="0"/>
              <a:t> dung chi tiết của phần này tập trung làm rõ một số chi tiết về 2 công nghệ:</a:t>
            </a:r>
            <a:endParaRPr lang="en-US" baseline="0" dirty="0" smtClean="0"/>
          </a:p>
          <a:p>
            <a:r>
              <a:rPr lang="en-US" baseline="0" dirty="0" smtClean="0"/>
              <a:t> </a:t>
            </a:r>
            <a:r>
              <a:rPr lang="en-US" baseline="0" smtClean="0"/>
              <a:t>		</a:t>
            </a:r>
          </a:p>
          <a:p>
            <a:endParaRPr lang="en-US" baseline="0" smtClean="0"/>
          </a:p>
          <a:p>
            <a:r>
              <a:rPr lang="vi-VN" sz="1200" kern="1200" smtClean="0">
                <a:solidFill>
                  <a:schemeClr val="tx1"/>
                </a:solidFill>
                <a:latin typeface="+mn-lt"/>
                <a:ea typeface="+mn-ea"/>
                <a:cs typeface="+mn-cs"/>
              </a:rPr>
              <a:t>Tìm hiểu và ứng dụng Windows Workflow Foundation để hỗ trợ các quy trình nghiệp vụ </a:t>
            </a:r>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Lê</a:t>
            </a:r>
            <a:r>
              <a:rPr lang="en-US" sz="1200" kern="1200" baseline="0" smtClean="0">
                <a:solidFill>
                  <a:schemeClr val="tx1"/>
                </a:solidFill>
                <a:latin typeface="+mn-lt"/>
                <a:ea typeface="+mn-ea"/>
                <a:cs typeface="+mn-cs"/>
              </a:rPr>
              <a:t> Nhựt Minh, Nguyễn Trần Minh Tú.</a:t>
            </a:r>
            <a:endParaRPr lang="en-US" dirty="0"/>
          </a:p>
        </p:txBody>
      </p:sp>
      <p:sp>
        <p:nvSpPr>
          <p:cNvPr id="4" name="Slide Number Placeholder 3"/>
          <p:cNvSpPr>
            <a:spLocks noGrp="1"/>
          </p:cNvSpPr>
          <p:nvPr>
            <p:ph type="sldNum" sz="quarter" idx="10"/>
          </p:nvPr>
        </p:nvSpPr>
        <p:spPr/>
        <p:txBody>
          <a:bodyPr/>
          <a:lstStyle/>
          <a:p>
            <a:fld id="{A2989781-917F-4AC7-B090-E86600B4E3DA}"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Windows Workflow foundation là</a:t>
            </a:r>
            <a:r>
              <a:rPr lang="en-US" baseline="0" dirty="0" smtClean="0"/>
              <a:t> một </a:t>
            </a:r>
            <a:r>
              <a:rPr lang="en-US" baseline="0" dirty="0" err="1" smtClean="0"/>
              <a:t>nền</a:t>
            </a:r>
            <a:r>
              <a:rPr lang="en-US" baseline="0" dirty="0" smtClean="0"/>
              <a:t> </a:t>
            </a:r>
            <a:r>
              <a:rPr lang="en-US" baseline="0" dirty="0" err="1" smtClean="0"/>
              <a:t>tảng</a:t>
            </a:r>
            <a:r>
              <a:rPr lang="en-US" baseline="0" dirty="0" smtClean="0"/>
              <a:t> công </a:t>
            </a:r>
            <a:r>
              <a:rPr lang="en-US" baseline="0" dirty="0" err="1" smtClean="0"/>
              <a:t>nghệ</a:t>
            </a:r>
            <a:r>
              <a:rPr lang="en-US" baseline="0" dirty="0" smtClean="0"/>
              <a:t> do chính Microsoft thiết kế và xây </a:t>
            </a:r>
            <a:r>
              <a:rPr lang="en-US" baseline="0" dirty="0" err="1" smtClean="0"/>
              <a:t>dựng</a:t>
            </a:r>
            <a:r>
              <a:rPr lang="en-US" baseline="0" dirty="0" smtClean="0"/>
              <a:t>, đồng thời </a:t>
            </a:r>
            <a:r>
              <a:rPr lang="en-US" baseline="0" dirty="0" err="1" smtClean="0"/>
              <a:t>tích</a:t>
            </a:r>
            <a:r>
              <a:rPr lang="en-US" baseline="0" dirty="0" smtClean="0"/>
              <a:t> hợp </a:t>
            </a:r>
            <a:r>
              <a:rPr lang="en-US" baseline="0" dirty="0" err="1" smtClean="0"/>
              <a:t>sẵn</a:t>
            </a:r>
            <a:r>
              <a:rPr lang="en-US" baseline="0" dirty="0" smtClean="0"/>
              <a:t> vào trong </a:t>
            </a:r>
            <a:r>
              <a:rPr lang="en-US" baseline="0" dirty="0" err="1" smtClean="0"/>
              <a:t>.Net</a:t>
            </a:r>
            <a:r>
              <a:rPr lang="en-US" baseline="0" dirty="0" smtClean="0"/>
              <a:t> Framework từ phiên bản 3 </a:t>
            </a:r>
            <a:r>
              <a:rPr lang="en-US" baseline="0" dirty="0" err="1" smtClean="0"/>
              <a:t>trở</a:t>
            </a:r>
            <a:r>
              <a:rPr lang="en-US" baseline="0" dirty="0" smtClean="0"/>
              <a:t> </a:t>
            </a:r>
            <a:r>
              <a:rPr lang="en-US" baseline="0" dirty="0" err="1" smtClean="0"/>
              <a:t>đi</a:t>
            </a:r>
            <a:r>
              <a:rPr lang="en-US" baseline="0" dirty="0" smtClean="0"/>
              <a:t>. Vì vậy, ứng dụng WF có thể </a:t>
            </a:r>
            <a:r>
              <a:rPr lang="en-US" baseline="0" dirty="0" err="1" smtClean="0"/>
              <a:t>chạy</a:t>
            </a:r>
            <a:r>
              <a:rPr lang="en-US" baseline="0" dirty="0" smtClean="0"/>
              <a:t> trên bất </a:t>
            </a:r>
            <a:r>
              <a:rPr lang="en-US" baseline="0" dirty="0" err="1" smtClean="0"/>
              <a:t>kì</a:t>
            </a:r>
            <a:r>
              <a:rPr lang="en-US" baseline="0" dirty="0" smtClean="0"/>
              <a:t> </a:t>
            </a:r>
            <a:r>
              <a:rPr lang="en-US" baseline="0" dirty="0" err="1" smtClean="0"/>
              <a:t>hệ</a:t>
            </a:r>
            <a:r>
              <a:rPr lang="en-US" baseline="0" dirty="0" smtClean="0"/>
              <a:t> </a:t>
            </a:r>
            <a:r>
              <a:rPr lang="en-US" baseline="0" dirty="0" err="1" smtClean="0"/>
              <a:t>điều</a:t>
            </a:r>
            <a:r>
              <a:rPr lang="en-US" baseline="0" dirty="0" smtClean="0"/>
              <a:t> hành nào có cài </a:t>
            </a:r>
            <a:r>
              <a:rPr lang="en-US" baseline="0" dirty="0" err="1" smtClean="0"/>
              <a:t>.net</a:t>
            </a:r>
            <a:r>
              <a:rPr lang="en-US" baseline="0" dirty="0" smtClean="0"/>
              <a:t> Framework 3. </a:t>
            </a:r>
            <a:r>
              <a:rPr lang="en-US" baseline="0" dirty="0" err="1" smtClean="0"/>
              <a:t>trở</a:t>
            </a:r>
            <a:r>
              <a:rPr lang="en-US" baseline="0" dirty="0" smtClean="0"/>
              <a:t> lên mà không cần sử dụng thêm bất </a:t>
            </a:r>
            <a:r>
              <a:rPr lang="en-US" baseline="0" dirty="0" err="1" smtClean="0"/>
              <a:t>kì</a:t>
            </a:r>
            <a:r>
              <a:rPr lang="en-US" baseline="0" dirty="0" smtClean="0"/>
              <a:t> </a:t>
            </a:r>
            <a:r>
              <a:rPr lang="en-US" baseline="0" dirty="0" err="1" smtClean="0"/>
              <a:t>thư</a:t>
            </a:r>
            <a:r>
              <a:rPr lang="en-US" baseline="0" dirty="0" smtClean="0"/>
              <a:t> </a:t>
            </a:r>
            <a:r>
              <a:rPr lang="en-US" baseline="0" dirty="0" err="1" smtClean="0"/>
              <a:t>viện</a:t>
            </a:r>
            <a:r>
              <a:rPr lang="en-US" baseline="0" dirty="0" smtClean="0"/>
              <a:t> </a:t>
            </a:r>
            <a:r>
              <a:rPr lang="en-US" baseline="0" smtClean="0"/>
              <a:t>nào khác</a:t>
            </a:r>
          </a:p>
          <a:p>
            <a:endParaRPr lang="en-US" baseline="0" dirty="0" smtClean="0"/>
          </a:p>
          <a:p>
            <a:r>
              <a:rPr lang="en-US" baseline="0" dirty="0" smtClean="0"/>
              <a:t>WF cho phép định </a:t>
            </a:r>
            <a:r>
              <a:rPr lang="en-US" baseline="0" dirty="0" err="1" smtClean="0"/>
              <a:t>nghĩa</a:t>
            </a:r>
            <a:r>
              <a:rPr lang="en-US" baseline="0" dirty="0" smtClean="0"/>
              <a:t> </a:t>
            </a:r>
            <a:r>
              <a:rPr lang="en-US" baseline="0" dirty="0" err="1" smtClean="0"/>
              <a:t>luồng</a:t>
            </a:r>
            <a:r>
              <a:rPr lang="en-US" baseline="0" dirty="0" smtClean="0"/>
              <a:t> công việc (</a:t>
            </a:r>
            <a:r>
              <a:rPr lang="en-US" baseline="0" dirty="0" err="1" smtClean="0"/>
              <a:t>dưới</a:t>
            </a:r>
            <a:r>
              <a:rPr lang="en-US" baseline="0" dirty="0" smtClean="0"/>
              <a:t> </a:t>
            </a:r>
            <a:r>
              <a:rPr lang="en-US" baseline="0" dirty="0" err="1" smtClean="0"/>
              <a:t>cấp</a:t>
            </a:r>
            <a:r>
              <a:rPr lang="en-US" baseline="0" dirty="0" smtClean="0"/>
              <a:t> </a:t>
            </a:r>
            <a:r>
              <a:rPr lang="en-US" baseline="0" dirty="0" err="1" smtClean="0"/>
              <a:t>độ</a:t>
            </a:r>
            <a:r>
              <a:rPr lang="en-US" baseline="0" dirty="0" smtClean="0"/>
              <a:t> thiết kế) thông qua công </a:t>
            </a:r>
            <a:r>
              <a:rPr lang="en-US" baseline="0" dirty="0" err="1" smtClean="0"/>
              <a:t>cụ</a:t>
            </a:r>
            <a:r>
              <a:rPr lang="en-US" baseline="0" dirty="0" smtClean="0"/>
              <a:t> Workflow Designer </a:t>
            </a:r>
            <a:r>
              <a:rPr lang="en-US" baseline="0" dirty="0" err="1" smtClean="0"/>
              <a:t>tích</a:t>
            </a:r>
            <a:r>
              <a:rPr lang="en-US" baseline="0" dirty="0" smtClean="0"/>
              <a:t> </a:t>
            </a:r>
            <a:r>
              <a:rPr lang="en-US" baseline="0" smtClean="0"/>
              <a:t>hợp…..</a:t>
            </a:r>
          </a:p>
          <a:p>
            <a:endParaRPr lang="en-US" baseline="0" smtClean="0"/>
          </a:p>
          <a:p>
            <a:endParaRPr lang="en-US" baseline="0" dirty="0" smtClean="0"/>
          </a:p>
          <a:p>
            <a:r>
              <a:rPr lang="en-US" baseline="0" dirty="0" smtClean="0"/>
              <a:t>Và, 1 điểm </a:t>
            </a:r>
            <a:r>
              <a:rPr lang="en-US" baseline="0" dirty="0" err="1" smtClean="0"/>
              <a:t>đặc</a:t>
            </a:r>
            <a:r>
              <a:rPr lang="en-US" baseline="0" dirty="0" smtClean="0"/>
              <a:t> biệt </a:t>
            </a:r>
            <a:r>
              <a:rPr lang="en-US" baseline="0" dirty="0" err="1" smtClean="0"/>
              <a:t>nữa</a:t>
            </a:r>
            <a:r>
              <a:rPr lang="en-US" baseline="0" dirty="0" smtClean="0"/>
              <a:t> của WF chính là, WF cho phép thiết kế </a:t>
            </a:r>
            <a:r>
              <a:rPr lang="en-US" baseline="0" dirty="0" err="1" smtClean="0"/>
              <a:t>lcv</a:t>
            </a:r>
            <a:r>
              <a:rPr lang="en-US" baseline="0" dirty="0" smtClean="0"/>
              <a:t> bằng </a:t>
            </a:r>
            <a:r>
              <a:rPr lang="en-US" baseline="0" dirty="0" err="1" smtClean="0"/>
              <a:t>ngôn</a:t>
            </a:r>
            <a:r>
              <a:rPr lang="en-US" baseline="0" dirty="0" smtClean="0"/>
              <a:t> </a:t>
            </a:r>
            <a:r>
              <a:rPr lang="en-US" baseline="0" dirty="0" err="1" smtClean="0"/>
              <a:t>ngữ</a:t>
            </a:r>
            <a:r>
              <a:rPr lang="en-US" baseline="0" dirty="0" smtClean="0"/>
              <a:t> XAML, đây là một </a:t>
            </a:r>
            <a:r>
              <a:rPr lang="en-US" baseline="0" dirty="0" err="1" smtClean="0"/>
              <a:t>ngôn</a:t>
            </a:r>
            <a:r>
              <a:rPr lang="en-US" baseline="0" dirty="0" smtClean="0"/>
              <a:t> </a:t>
            </a:r>
            <a:r>
              <a:rPr lang="en-US" baseline="0" dirty="0" err="1" smtClean="0"/>
              <a:t>ngữ</a:t>
            </a:r>
            <a:r>
              <a:rPr lang="en-US" baseline="0" dirty="0" smtClean="0"/>
              <a:t> dạng </a:t>
            </a:r>
            <a:r>
              <a:rPr lang="en-US" baseline="0" dirty="0" err="1" smtClean="0"/>
              <a:t>khai</a:t>
            </a:r>
            <a:r>
              <a:rPr lang="en-US" baseline="0" dirty="0" smtClean="0"/>
              <a:t> </a:t>
            </a:r>
            <a:r>
              <a:rPr lang="en-US" baseline="0" dirty="0" err="1" smtClean="0"/>
              <a:t>báo</a:t>
            </a:r>
            <a:r>
              <a:rPr lang="en-US" baseline="0" dirty="0" smtClean="0"/>
              <a:t> mới cũng do Microsoft định ra. XAML được kế </a:t>
            </a:r>
            <a:r>
              <a:rPr lang="en-US" baseline="0" dirty="0" err="1" smtClean="0"/>
              <a:t>thừa</a:t>
            </a:r>
            <a:r>
              <a:rPr lang="en-US" baseline="0" dirty="0" smtClean="0"/>
              <a:t> từ XML nên nó có </a:t>
            </a:r>
            <a:r>
              <a:rPr lang="en-US" baseline="0" dirty="0" err="1" smtClean="0"/>
              <a:t>cấu</a:t>
            </a:r>
            <a:r>
              <a:rPr lang="en-US" baseline="0" dirty="0" smtClean="0"/>
              <a:t> </a:t>
            </a:r>
            <a:r>
              <a:rPr lang="en-US" baseline="0" dirty="0" err="1" smtClean="0"/>
              <a:t>trúc</a:t>
            </a:r>
            <a:r>
              <a:rPr lang="en-US" baseline="0" dirty="0" smtClean="0"/>
              <a:t> giống với XML, nên việc sử dụng XAML làm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đặc</a:t>
            </a:r>
            <a:r>
              <a:rPr lang="en-US" baseline="0" dirty="0" smtClean="0"/>
              <a:t> tả </a:t>
            </a:r>
            <a:r>
              <a:rPr lang="en-US" baseline="0" dirty="0" err="1" smtClean="0"/>
              <a:t>luồng</a:t>
            </a:r>
            <a:r>
              <a:rPr lang="en-US" baseline="0" dirty="0" smtClean="0"/>
              <a:t> công việc (mô </a:t>
            </a:r>
            <a:r>
              <a:rPr lang="en-US" baseline="0" dirty="0" err="1" smtClean="0"/>
              <a:t>hình</a:t>
            </a:r>
            <a:r>
              <a:rPr lang="en-US" baseline="0" dirty="0" smtClean="0"/>
              <a:t> hóa </a:t>
            </a:r>
            <a:r>
              <a:rPr lang="en-US" baseline="0" dirty="0" err="1" smtClean="0"/>
              <a:t>lcv</a:t>
            </a:r>
            <a:r>
              <a:rPr lang="en-US" baseline="0" dirty="0" smtClean="0"/>
              <a:t>) sẽ dễ dàng hơn trong việc mô </a:t>
            </a:r>
            <a:r>
              <a:rPr lang="en-US" baseline="0" dirty="0" err="1" smtClean="0"/>
              <a:t>hình</a:t>
            </a:r>
            <a:r>
              <a:rPr lang="en-US" baseline="0" dirty="0" smtClean="0"/>
              <a:t> hóa (vì nó có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rõ</a:t>
            </a:r>
            <a:r>
              <a:rPr lang="en-US" baseline="0" dirty="0" smtClean="0"/>
              <a:t> </a:t>
            </a:r>
            <a:r>
              <a:rPr lang="en-US" baseline="0" dirty="0" err="1" smtClean="0"/>
              <a:t>ràng</a:t>
            </a:r>
            <a:r>
              <a:rPr lang="en-US" baseline="0" dirty="0" smtClean="0"/>
              <a:t>). Đồng thời, XAML bản thân cũng chính là </a:t>
            </a:r>
            <a:r>
              <a:rPr lang="en-US" baseline="0" dirty="0" err="1" smtClean="0"/>
              <a:t>ngôn</a:t>
            </a:r>
            <a:r>
              <a:rPr lang="en-US" baseline="0" dirty="0" smtClean="0"/>
              <a:t> </a:t>
            </a:r>
            <a:r>
              <a:rPr lang="en-US" baseline="0" dirty="0" err="1" smtClean="0"/>
              <a:t>ngữ</a:t>
            </a:r>
            <a:r>
              <a:rPr lang="en-US" baseline="0" dirty="0" smtClean="0"/>
              <a:t> sử dụng trong WPF  để thiết kế giao diện</a:t>
            </a:r>
            <a:endParaRPr lang="en-US" dirty="0"/>
          </a:p>
        </p:txBody>
      </p:sp>
      <p:sp>
        <p:nvSpPr>
          <p:cNvPr id="4" name="Slide Number Placeholder 3"/>
          <p:cNvSpPr>
            <a:spLocks noGrp="1"/>
          </p:cNvSpPr>
          <p:nvPr>
            <p:ph type="sldNum" sz="quarter" idx="10"/>
          </p:nvPr>
        </p:nvSpPr>
        <p:spPr/>
        <p:txBody>
          <a:bodyPr/>
          <a:lstStyle/>
          <a:p>
            <a:fld id="{A2989781-917F-4AC7-B090-E86600B4E3DA}"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Ngoài</a:t>
            </a:r>
            <a:r>
              <a:rPr lang="en-US" baseline="0" dirty="0" smtClean="0"/>
              <a:t> ra, để thực </a:t>
            </a:r>
            <a:r>
              <a:rPr lang="en-US" baseline="0" smtClean="0"/>
              <a:t>thi các luồng công việc, </a:t>
            </a:r>
            <a:r>
              <a:rPr lang="en-US" baseline="0" dirty="0" smtClean="0"/>
              <a:t>WF </a:t>
            </a:r>
            <a:r>
              <a:rPr lang="en-US" baseline="0" dirty="0" err="1" smtClean="0"/>
              <a:t>hỗ</a:t>
            </a:r>
            <a:r>
              <a:rPr lang="en-US" baseline="0" dirty="0" smtClean="0"/>
              <a:t> </a:t>
            </a:r>
            <a:r>
              <a:rPr lang="en-US" baseline="0" dirty="0" err="1" smtClean="0"/>
              <a:t>trợ</a:t>
            </a:r>
            <a:r>
              <a:rPr lang="en-US" baseline="0" dirty="0" smtClean="0"/>
              <a:t> thêm các </a:t>
            </a:r>
            <a:r>
              <a:rPr lang="en-US" baseline="0" smtClean="0"/>
              <a:t>dịch vụ. Có rất nhiều các dịch vụ khác nhau cung cấp cho những mục đích khác nhau. Ở đây là 3 dịch vụ quan trọng nhất. (…)</a:t>
            </a:r>
          </a:p>
          <a:p>
            <a:endParaRPr lang="en-US" baseline="0" smtClean="0"/>
          </a:p>
          <a:p>
            <a:pPr>
              <a:buFontTx/>
              <a:buChar char="-"/>
            </a:pPr>
            <a:r>
              <a:rPr lang="en-US" baseline="0" smtClean="0"/>
              <a:t>Dịch vụ scheduling service được sử dụng bởi chính WF trong việc lập lịch thực thi các thể hiện lcv.</a:t>
            </a:r>
          </a:p>
          <a:p>
            <a:pPr>
              <a:buFontTx/>
              <a:buChar char="-"/>
            </a:pPr>
            <a:r>
              <a:rPr lang="en-US" baseline="0" smtClean="0"/>
              <a:t>Tracking service là dịch vụ cho phép theo vết quá trình thực thi các công việc trong luồng công việc đó. Ban đầu, nhóm có ý định sử dụng dịch vụ này để cung cấp chức năng theo dõi tiến độ lcv, tuy nhiên dịch vụ này chỉ có thể cung cấp một phần nào thông tin như: công việc nào được thực thi trog thời gian nào, có bao nhiêu thể hiện lcv đang thực thi, đã hoàn thành … Dịch vụ không cho phép lập trình viên lưu thêm các thông tin tùy chọn khác. Trong khi đó nhu cầu của ứng dụng tổ chức thi cần phải có đầy đủ các thông tin về công việc, tiến độ, người thực hiện, … Giải pháp đã được đưa ra là thiết kế một csdl riêng để theo dõi các thông tin này và không sử dụng tracking service nữa.</a:t>
            </a:r>
          </a:p>
          <a:p>
            <a:endParaRPr lang="en-US" baseline="0" smtClean="0"/>
          </a:p>
          <a:p>
            <a:pPr>
              <a:buFontTx/>
              <a:buChar char="-"/>
            </a:pPr>
            <a:r>
              <a:rPr lang="en-US" baseline="0" smtClean="0"/>
              <a:t>Persistence service là dịch vụ hữu ích trong việc tổ chức thực thi một luồng công việc trong thời gian dài. Đây là dịch vụ cung cấp sẵn duy nhất mà nhóm đã sử dụng để xây dựng ứng dụng thực tế.</a:t>
            </a:r>
          </a:p>
          <a:p>
            <a:pPr>
              <a:buFontTx/>
              <a:buChar char="-"/>
            </a:pPr>
            <a:endParaRPr lang="en-US" baseline="0" smtClean="0"/>
          </a:p>
          <a:p>
            <a:endParaRPr lang="en-US" baseline="0" dirty="0" smtClean="0"/>
          </a:p>
        </p:txBody>
      </p:sp>
      <p:sp>
        <p:nvSpPr>
          <p:cNvPr id="4" name="Slide Number Placeholder 3"/>
          <p:cNvSpPr>
            <a:spLocks noGrp="1"/>
          </p:cNvSpPr>
          <p:nvPr>
            <p:ph type="sldNum" sz="quarter" idx="10"/>
          </p:nvPr>
        </p:nvSpPr>
        <p:spPr/>
        <p:txBody>
          <a:bodyPr/>
          <a:lstStyle/>
          <a:p>
            <a:fld id="{A2989781-917F-4AC7-B090-E86600B4E3DA}"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Tiếp theo là</a:t>
            </a:r>
            <a:r>
              <a:rPr lang="en-US" baseline="0" smtClean="0"/>
              <a:t> WPF</a:t>
            </a:r>
            <a:endParaRPr lang="en-US" dirty="0"/>
          </a:p>
        </p:txBody>
      </p:sp>
      <p:sp>
        <p:nvSpPr>
          <p:cNvPr id="4" name="Slide Number Placeholder 3"/>
          <p:cNvSpPr>
            <a:spLocks noGrp="1"/>
          </p:cNvSpPr>
          <p:nvPr>
            <p:ph type="sldNum" sz="quarter" idx="10"/>
          </p:nvPr>
        </p:nvSpPr>
        <p:spPr/>
        <p:txBody>
          <a:bodyPr/>
          <a:lstStyle/>
          <a:p>
            <a:fld id="{A2989781-917F-4AC7-B090-E86600B4E3DA}"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2989781-917F-4AC7-B090-E86600B4E3DA}"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smtClean="0"/>
          </a:p>
          <a:p>
            <a:r>
              <a:rPr lang="en-US" baseline="0" smtClean="0"/>
              <a:t>Đề tài của khóa luận này là: tìm hiểu về mô hình và công nghệ về luồng công việc, sau đó là xây dựng ứng dụng tổ chức thi.</a:t>
            </a:r>
          </a:p>
          <a:p>
            <a:endParaRPr lang="en-US" baseline="0" smtClean="0"/>
          </a:p>
          <a:p>
            <a:r>
              <a:rPr lang="en-US" baseline="0" smtClean="0"/>
              <a:t>Làm </a:t>
            </a:r>
            <a:r>
              <a:rPr lang="en-US" baseline="0" dirty="0" err="1" smtClean="0"/>
              <a:t>rõ</a:t>
            </a:r>
            <a:r>
              <a:rPr lang="en-US" baseline="0" dirty="0" smtClean="0"/>
              <a:t> đề </a:t>
            </a:r>
            <a:r>
              <a:rPr lang="en-US" baseline="0" err="1" smtClean="0"/>
              <a:t>tài</a:t>
            </a:r>
            <a:r>
              <a:rPr lang="en-US" baseline="0" smtClean="0"/>
              <a:t> này nhóm nhận </a:t>
            </a:r>
            <a:r>
              <a:rPr lang="en-US" baseline="0" dirty="0" err="1" smtClean="0"/>
              <a:t>thấy</a:t>
            </a:r>
            <a:r>
              <a:rPr lang="en-US" baseline="0" dirty="0" smtClean="0"/>
              <a:t> có 3 nội dung chính cần giải quyết:</a:t>
            </a:r>
          </a:p>
          <a:p>
            <a:r>
              <a:rPr lang="en-US" baseline="0" dirty="0" smtClean="0"/>
              <a:t>	- </a:t>
            </a:r>
            <a:r>
              <a:rPr lang="en-US" baseline="0" dirty="0" err="1" smtClean="0"/>
              <a:t>Tìm</a:t>
            </a:r>
            <a:r>
              <a:rPr lang="en-US" baseline="0" dirty="0" smtClean="0"/>
              <a:t> </a:t>
            </a:r>
            <a:r>
              <a:rPr lang="en-US" baseline="0" dirty="0" err="1" smtClean="0"/>
              <a:t>hiểu</a:t>
            </a:r>
            <a:r>
              <a:rPr lang="en-US" baseline="0" dirty="0" smtClean="0"/>
              <a:t> về mô </a:t>
            </a:r>
            <a:r>
              <a:rPr lang="en-US" baseline="0" dirty="0" err="1" smtClean="0"/>
              <a:t>hình</a:t>
            </a:r>
            <a:r>
              <a:rPr lang="en-US" baseline="0" dirty="0" smtClean="0"/>
              <a:t> </a:t>
            </a:r>
            <a:r>
              <a:rPr lang="en-US" baseline="0" dirty="0" err="1" smtClean="0"/>
              <a:t>luồng</a:t>
            </a:r>
            <a:r>
              <a:rPr lang="en-US" baseline="0" dirty="0" smtClean="0"/>
              <a:t> công việc</a:t>
            </a:r>
          </a:p>
          <a:p>
            <a:r>
              <a:rPr lang="en-US" baseline="0" dirty="0" smtClean="0"/>
              <a:t>	- </a:t>
            </a:r>
            <a:r>
              <a:rPr lang="en-US" baseline="0" dirty="0" err="1" smtClean="0"/>
              <a:t>Môi</a:t>
            </a:r>
            <a:r>
              <a:rPr lang="en-US" baseline="0" dirty="0" smtClean="0"/>
              <a:t> trường công </a:t>
            </a:r>
            <a:r>
              <a:rPr lang="en-US" baseline="0" dirty="0" err="1" smtClean="0"/>
              <a:t>nghệ</a:t>
            </a:r>
            <a:r>
              <a:rPr lang="en-US" baseline="0" dirty="0" smtClean="0"/>
              <a:t> dùng để </a:t>
            </a:r>
            <a:r>
              <a:rPr lang="en-US" baseline="0" dirty="0" err="1" smtClean="0"/>
              <a:t>triển</a:t>
            </a:r>
            <a:r>
              <a:rPr lang="en-US" baseline="0" dirty="0" smtClean="0"/>
              <a:t> </a:t>
            </a:r>
            <a:r>
              <a:rPr lang="en-US" baseline="0" dirty="0" err="1" smtClean="0"/>
              <a:t>khai</a:t>
            </a:r>
            <a:r>
              <a:rPr lang="en-US" baseline="0" dirty="0" smtClean="0"/>
              <a:t> </a:t>
            </a:r>
            <a:r>
              <a:rPr lang="en-US" baseline="0" dirty="0" err="1" smtClean="0"/>
              <a:t>luồng</a:t>
            </a:r>
            <a:r>
              <a:rPr lang="en-US" baseline="0" dirty="0" smtClean="0"/>
              <a:t> công việc đó</a:t>
            </a:r>
          </a:p>
          <a:p>
            <a:r>
              <a:rPr lang="en-US" baseline="0" dirty="0" smtClean="0"/>
              <a:t>	- </a:t>
            </a:r>
            <a:r>
              <a:rPr lang="en-US" baseline="0" dirty="0" err="1" smtClean="0"/>
              <a:t>tìm</a:t>
            </a:r>
            <a:r>
              <a:rPr lang="en-US" baseline="0" dirty="0" smtClean="0"/>
              <a:t> </a:t>
            </a:r>
            <a:r>
              <a:rPr lang="en-US" baseline="0" dirty="0" err="1" smtClean="0"/>
              <a:t>hiểu</a:t>
            </a:r>
            <a:r>
              <a:rPr lang="en-US" baseline="0" dirty="0" smtClean="0"/>
              <a:t> và xây </a:t>
            </a:r>
            <a:r>
              <a:rPr lang="en-US" baseline="0" dirty="0" err="1" smtClean="0"/>
              <a:t>dựng</a:t>
            </a:r>
            <a:r>
              <a:rPr lang="en-US" baseline="0" dirty="0" smtClean="0"/>
              <a:t> ứng dụng tổ chức thi trong một đơn vị </a:t>
            </a:r>
            <a:r>
              <a:rPr lang="en-US" baseline="0" dirty="0" err="1" smtClean="0"/>
              <a:t>đào</a:t>
            </a:r>
            <a:r>
              <a:rPr lang="en-US" baseline="0" dirty="0" smtClean="0"/>
              <a:t> </a:t>
            </a:r>
            <a:r>
              <a:rPr lang="en-US" baseline="0" smtClean="0"/>
              <a:t>tạo</a:t>
            </a:r>
            <a:r>
              <a:rPr lang="en-US" baseline="0" smtClean="0"/>
              <a:t>.</a:t>
            </a:r>
            <a:endParaRPr lang="en-US" baseline="0" dirty="0" smtClean="0"/>
          </a:p>
        </p:txBody>
      </p:sp>
      <p:sp>
        <p:nvSpPr>
          <p:cNvPr id="4" name="Slide Number Placeholder 3"/>
          <p:cNvSpPr>
            <a:spLocks noGrp="1"/>
          </p:cNvSpPr>
          <p:nvPr>
            <p:ph type="sldNum" sz="quarter" idx="10"/>
          </p:nvPr>
        </p:nvSpPr>
        <p:spPr/>
        <p:txBody>
          <a:bodyPr/>
          <a:lstStyle/>
          <a:p>
            <a:fld id="{A2989781-917F-4AC7-B090-E86600B4E3DA}"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Phàn</a:t>
            </a:r>
            <a:r>
              <a:rPr lang="en-US" baseline="0" smtClean="0"/>
              <a:t> giải pháp công nghệ</a:t>
            </a:r>
            <a:endParaRPr lang="en-US" dirty="0"/>
          </a:p>
        </p:txBody>
      </p:sp>
      <p:sp>
        <p:nvSpPr>
          <p:cNvPr id="4" name="Slide Number Placeholder 3"/>
          <p:cNvSpPr>
            <a:spLocks noGrp="1"/>
          </p:cNvSpPr>
          <p:nvPr>
            <p:ph type="sldNum" sz="quarter" idx="10"/>
          </p:nvPr>
        </p:nvSpPr>
        <p:spPr/>
        <p:txBody>
          <a:bodyPr/>
          <a:lstStyle/>
          <a:p>
            <a:fld id="{A2989781-917F-4AC7-B090-E86600B4E3DA}"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smtClean="0"/>
              <a:t>Ngoài ra, còn một vấn đề khác cũng chiếm rất nhiều thời gian nhóm mới tìm ra được giải pháp ổn thỏa.</a:t>
            </a:r>
          </a:p>
          <a:p>
            <a:r>
              <a:rPr lang="en-US" baseline="0" smtClean="0"/>
              <a:t>Ngay bản thân WF chỉ hỗ trợ thực thi luồng công việc trong một thời gian dài nhưng lại không hỗ trợ việc thực hiện công việc trong một khoảng thời gian cho trước.</a:t>
            </a:r>
          </a:p>
          <a:p>
            <a:endParaRPr lang="en-US" baseline="0" smtClean="0"/>
          </a:p>
          <a:p>
            <a:r>
              <a:rPr lang="en-US" baseline="0" smtClean="0"/>
              <a:t>Cụ thể hơn, WF chỉ cho phép thực hiện một số xử lý tại một công việc, và bất cứ khi nào các xử lý này kết thúc, công việc đó cũng ngay lập tức kết thúc. Và khi cv trước kết thúc thì ngay lập tức cv phía sau sẽ bắt đầu.</a:t>
            </a:r>
          </a:p>
          <a:p>
            <a:endParaRPr lang="en-US" baseline="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Tuy nhiên, tính chất của các công việc trong luồng công việc tổ chức thi lại xảy ra trong một thời gian xác định. Nghĩa là đến ngày quy định  hoặc khi nào người dùng đưa ra yêu cầu tường minh  thì công việc đó mới được phép bắt đầu hoặc kết thúc,</a:t>
            </a:r>
          </a:p>
          <a:p>
            <a:endParaRPr lang="en-US" baseline="0" smtClean="0"/>
          </a:p>
          <a:p>
            <a:r>
              <a:rPr lang="en-US" baseline="0" smtClean="0"/>
              <a:t> Hơn nữa, đơn vị đo thời gian của ứng dụng này chỉ dừng lại ở mức đơn vị ngày chứ không phải là giờ, phút, giây… </a:t>
            </a:r>
          </a:p>
          <a:p>
            <a:endParaRPr lang="en-US" baseline="0" smtClean="0"/>
          </a:p>
          <a:p>
            <a:r>
              <a:rPr lang="en-US" baseline="0" smtClean="0"/>
              <a:t>Giải pháp đưa ra là tự định nghĩa một đối tượng công việc, bên trong đối tượng này sẽ có 2 đối tượng con chờ nhận sự kiện bắt đầu hoặc kết thúc từ phía bên ngoài.</a:t>
            </a:r>
          </a:p>
          <a:p>
            <a:endParaRPr lang="en-US" baseline="0" smtClean="0"/>
          </a:p>
          <a:p>
            <a:r>
              <a:rPr lang="en-US" baseline="0" smtClean="0"/>
              <a:t>Thêm một vấn đề nữa, tất cả các công việc trong lcv thi cùng có thể nhận 2 sự kiện giống nhau đó là sk bắt đầu và sk kết thúc. Tuy nhiên WF không hỗ trợ việc chuyển sự kiện đến đích danh một công . Khi có nhiều các công việc cùng chờ nhận một sự kiện giống nhau, WF sẽ chuyển sự kiện nhận được đến công việc đầu tiên trong hàng đợi đó.</a:t>
            </a:r>
          </a:p>
          <a:p>
            <a:endParaRPr lang="en-US" baseline="0" smtClean="0"/>
          </a:p>
          <a:p>
            <a:r>
              <a:rPr lang="en-US" baseline="0" smtClean="0"/>
              <a:t>Giải pháp cho vấn đề này là mỗi công việc trước khi nhận sự kiện sẽ thực hiện gửi một thông điệp ra ngoài, tạm gọi là đăng ký nhận sự kiện thông qua một mã duy nhất. Dựa vào mã này, ứng dụng chủ có thể gửi sự kiện đến đích danh công việc mà người dùng đang tương tác.</a:t>
            </a:r>
          </a:p>
          <a:p>
            <a:endParaRPr lang="en-US" baseline="0" smtClean="0"/>
          </a:p>
        </p:txBody>
      </p:sp>
      <p:sp>
        <p:nvSpPr>
          <p:cNvPr id="4" name="Slide Number Placeholder 3"/>
          <p:cNvSpPr>
            <a:spLocks noGrp="1"/>
          </p:cNvSpPr>
          <p:nvPr>
            <p:ph type="sldNum" sz="quarter" idx="10"/>
          </p:nvPr>
        </p:nvSpPr>
        <p:spPr/>
        <p:txBody>
          <a:bodyPr/>
          <a:lstStyle/>
          <a:p>
            <a:fld id="{9DF3BAE4-F589-4439-A7B0-B0F2EC170377}"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Trong quá</a:t>
            </a:r>
            <a:r>
              <a:rPr lang="en-US" baseline="0" dirty="0" smtClean="0"/>
              <a:t> trình </a:t>
            </a:r>
            <a:r>
              <a:rPr lang="en-US" baseline="0" dirty="0" err="1" smtClean="0"/>
              <a:t>tìm</a:t>
            </a:r>
            <a:r>
              <a:rPr lang="en-US" baseline="0" dirty="0" smtClean="0"/>
              <a:t> </a:t>
            </a:r>
            <a:r>
              <a:rPr lang="en-US" baseline="0" dirty="0" err="1" smtClean="0"/>
              <a:t>hiểu</a:t>
            </a:r>
            <a:r>
              <a:rPr lang="en-US" baseline="0" dirty="0" smtClean="0"/>
              <a:t>, thực </a:t>
            </a:r>
            <a:r>
              <a:rPr lang="en-US" baseline="0" dirty="0" err="1" smtClean="0"/>
              <a:t>chất</a:t>
            </a:r>
            <a:r>
              <a:rPr lang="en-US" baseline="0" dirty="0" smtClean="0"/>
              <a:t> WF có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khả</a:t>
            </a:r>
            <a:r>
              <a:rPr lang="en-US" baseline="0" dirty="0" smtClean="0"/>
              <a:t> năng sử dụng lại thiết kế </a:t>
            </a:r>
            <a:r>
              <a:rPr lang="en-US" baseline="0" dirty="0" err="1" smtClean="0"/>
              <a:t>lcv</a:t>
            </a:r>
            <a:r>
              <a:rPr lang="en-US" baseline="0" dirty="0" smtClean="0"/>
              <a:t> trên giao diện ứng dụng. Tuy nhiên, việc sử dụng tính năng này của WF không </a:t>
            </a:r>
            <a:r>
              <a:rPr lang="en-US" baseline="0" dirty="0" err="1" smtClean="0"/>
              <a:t>thích</a:t>
            </a:r>
            <a:r>
              <a:rPr lang="en-US" baseline="0" dirty="0" smtClean="0"/>
              <a:t> hợp trong đề </a:t>
            </a:r>
            <a:r>
              <a:rPr lang="en-US" baseline="0" dirty="0" err="1" smtClean="0"/>
              <a:t>tài</a:t>
            </a:r>
            <a:r>
              <a:rPr lang="en-US" baseline="0" dirty="0" smtClean="0"/>
              <a:t> này, vì:</a:t>
            </a:r>
          </a:p>
          <a:p>
            <a:pPr>
              <a:buFontTx/>
              <a:buChar char="-"/>
            </a:pPr>
            <a:r>
              <a:rPr lang="en-US" baseline="0" dirty="0" smtClean="0"/>
              <a:t>Sơ đồ của </a:t>
            </a:r>
            <a:r>
              <a:rPr lang="en-US" baseline="0" dirty="0" err="1" smtClean="0"/>
              <a:t>của</a:t>
            </a:r>
            <a:r>
              <a:rPr lang="en-US" baseline="0" dirty="0" smtClean="0"/>
              <a:t> WF bao gồm </a:t>
            </a:r>
            <a:r>
              <a:rPr lang="en-US" baseline="0" dirty="0" err="1" smtClean="0"/>
              <a:t>rất</a:t>
            </a:r>
            <a:r>
              <a:rPr lang="en-US" baseline="0" dirty="0" smtClean="0"/>
              <a:t> </a:t>
            </a:r>
            <a:r>
              <a:rPr lang="en-US" baseline="0" dirty="0" err="1" smtClean="0"/>
              <a:t>nhiều</a:t>
            </a:r>
            <a:r>
              <a:rPr lang="en-US" baseline="0" dirty="0" smtClean="0"/>
              <a:t> </a:t>
            </a:r>
            <a:r>
              <a:rPr lang="en-US" baseline="0" dirty="0" err="1" smtClean="0"/>
              <a:t>kí</a:t>
            </a:r>
            <a:r>
              <a:rPr lang="en-US" baseline="0" dirty="0" smtClean="0"/>
              <a:t> </a:t>
            </a:r>
            <a:r>
              <a:rPr lang="en-US" baseline="0" dirty="0" err="1" smtClean="0"/>
              <a:t>hiệu</a:t>
            </a:r>
            <a:r>
              <a:rPr lang="en-US" baseline="0" dirty="0" smtClean="0"/>
              <a:t> </a:t>
            </a:r>
            <a:r>
              <a:rPr lang="en-US" baseline="0" dirty="0" err="1" smtClean="0"/>
              <a:t>khó</a:t>
            </a:r>
            <a:r>
              <a:rPr lang="en-US" baseline="0" dirty="0" smtClean="0"/>
              <a:t> </a:t>
            </a:r>
            <a:r>
              <a:rPr lang="en-US" baseline="0" dirty="0" err="1" smtClean="0"/>
              <a:t>hiểu</a:t>
            </a:r>
            <a:r>
              <a:rPr lang="en-US" baseline="0" dirty="0" smtClean="0"/>
              <a:t> và các đối </a:t>
            </a:r>
            <a:r>
              <a:rPr lang="en-US" baseline="0" dirty="0" err="1" smtClean="0"/>
              <a:t>tượng</a:t>
            </a:r>
            <a:r>
              <a:rPr lang="en-US" baseline="0" dirty="0" smtClean="0"/>
              <a:t> mà người sử dụng hoàn toàn không quan tâm như các đối </a:t>
            </a:r>
            <a:r>
              <a:rPr lang="en-US" baseline="0" dirty="0" err="1" smtClean="0"/>
              <a:t>tượng</a:t>
            </a:r>
            <a:r>
              <a:rPr lang="en-US" baseline="0" dirty="0" smtClean="0"/>
              <a:t> Parallel, Sequence, không thân </a:t>
            </a:r>
            <a:r>
              <a:rPr lang="en-US" baseline="0" dirty="0" err="1" smtClean="0"/>
              <a:t>thiện</a:t>
            </a:r>
            <a:r>
              <a:rPr lang="en-US" baseline="0" dirty="0" smtClean="0"/>
              <a:t> với người dùng</a:t>
            </a:r>
          </a:p>
          <a:p>
            <a:pPr>
              <a:buFontTx/>
              <a:buChar char="-"/>
            </a:pPr>
            <a:r>
              <a:rPr lang="en-US" baseline="0" dirty="0" smtClean="0"/>
              <a:t>Không cho phép thiết kế lại giao diện của sơ đồ dẫn đến việc có </a:t>
            </a:r>
            <a:r>
              <a:rPr lang="en-US" baseline="0" dirty="0" err="1" smtClean="0"/>
              <a:t>nhiều</a:t>
            </a:r>
            <a:r>
              <a:rPr lang="en-US" baseline="0" dirty="0" smtClean="0"/>
              <a:t> thông tin cần thể </a:t>
            </a:r>
            <a:r>
              <a:rPr lang="en-US" baseline="0" dirty="0" err="1" smtClean="0"/>
              <a:t>hiện</a:t>
            </a:r>
            <a:r>
              <a:rPr lang="en-US" baseline="0" dirty="0" smtClean="0"/>
              <a:t> trên </a:t>
            </a:r>
            <a:r>
              <a:rPr lang="en-US" baseline="0" dirty="0" err="1" smtClean="0"/>
              <a:t>từng</a:t>
            </a:r>
            <a:r>
              <a:rPr lang="en-US" baseline="0" dirty="0" smtClean="0"/>
              <a:t> đối </a:t>
            </a:r>
            <a:r>
              <a:rPr lang="en-US" baseline="0" dirty="0" err="1" smtClean="0"/>
              <a:t>tượng</a:t>
            </a:r>
            <a:r>
              <a:rPr lang="en-US" baseline="0" dirty="0" smtClean="0"/>
              <a:t> công việc một các trực quan không thực </a:t>
            </a:r>
            <a:r>
              <a:rPr lang="en-US" baseline="0" dirty="0" err="1" smtClean="0"/>
              <a:t>hiện</a:t>
            </a:r>
            <a:r>
              <a:rPr lang="en-US" baseline="0" dirty="0" smtClean="0"/>
              <a:t> được</a:t>
            </a:r>
          </a:p>
          <a:p>
            <a:pPr>
              <a:buFontTx/>
              <a:buNone/>
            </a:pPr>
            <a:r>
              <a:rPr lang="en-US" baseline="0" dirty="0" smtClean="0"/>
              <a:t>Vì vậy </a:t>
            </a:r>
            <a:r>
              <a:rPr lang="en-US" baseline="0" dirty="0" err="1" smtClean="0"/>
              <a:t>nhóm</a:t>
            </a:r>
            <a:r>
              <a:rPr lang="en-US" baseline="0" dirty="0" smtClean="0"/>
              <a:t> đã quyết định </a:t>
            </a:r>
            <a:r>
              <a:rPr lang="en-US" baseline="0" dirty="0" err="1" smtClean="0"/>
              <a:t>tự</a:t>
            </a:r>
            <a:r>
              <a:rPr lang="en-US" baseline="0" dirty="0" smtClean="0"/>
              <a:t> xây </a:t>
            </a:r>
            <a:r>
              <a:rPr lang="en-US" baseline="0" dirty="0" err="1" smtClean="0"/>
              <a:t>dựng</a:t>
            </a:r>
            <a:r>
              <a:rPr lang="en-US" baseline="0" dirty="0" smtClean="0"/>
              <a:t> một Module Generate Sơ đồ </a:t>
            </a:r>
            <a:r>
              <a:rPr lang="en-US" baseline="0" dirty="0" err="1" smtClean="0"/>
              <a:t>Luồng</a:t>
            </a:r>
            <a:r>
              <a:rPr lang="en-US" baseline="0" dirty="0" smtClean="0"/>
              <a:t> công việc </a:t>
            </a:r>
            <a:r>
              <a:rPr lang="en-US" baseline="0" dirty="0" err="1" smtClean="0"/>
              <a:t>tự</a:t>
            </a:r>
            <a:r>
              <a:rPr lang="en-US" baseline="0" dirty="0" smtClean="0"/>
              <a:t> </a:t>
            </a:r>
            <a:r>
              <a:rPr lang="en-US" baseline="0" dirty="0" err="1" smtClean="0"/>
              <a:t>động</a:t>
            </a:r>
            <a:endParaRPr lang="en-US" dirty="0"/>
          </a:p>
        </p:txBody>
      </p:sp>
      <p:sp>
        <p:nvSpPr>
          <p:cNvPr id="4" name="Slide Number Placeholder 3"/>
          <p:cNvSpPr>
            <a:spLocks noGrp="1"/>
          </p:cNvSpPr>
          <p:nvPr>
            <p:ph type="sldNum" sz="quarter" idx="10"/>
          </p:nvPr>
        </p:nvSpPr>
        <p:spPr/>
        <p:txBody>
          <a:bodyPr/>
          <a:lstStyle/>
          <a:p>
            <a:fld id="{A2989781-917F-4AC7-B090-E86600B4E3DA}"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Trong quá</a:t>
            </a:r>
            <a:r>
              <a:rPr lang="en-US" baseline="0" dirty="0" smtClean="0"/>
              <a:t> trình </a:t>
            </a:r>
            <a:r>
              <a:rPr lang="en-US" baseline="0" dirty="0" err="1" smtClean="0"/>
              <a:t>tìm</a:t>
            </a:r>
            <a:r>
              <a:rPr lang="en-US" baseline="0" dirty="0" smtClean="0"/>
              <a:t> </a:t>
            </a:r>
            <a:r>
              <a:rPr lang="en-US" baseline="0" dirty="0" err="1" smtClean="0"/>
              <a:t>hiểu</a:t>
            </a:r>
            <a:r>
              <a:rPr lang="en-US" baseline="0" dirty="0" smtClean="0"/>
              <a:t>, thực </a:t>
            </a:r>
            <a:r>
              <a:rPr lang="en-US" baseline="0" dirty="0" err="1" smtClean="0"/>
              <a:t>chất</a:t>
            </a:r>
            <a:r>
              <a:rPr lang="en-US" baseline="0" dirty="0" smtClean="0"/>
              <a:t> WF có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khả</a:t>
            </a:r>
            <a:r>
              <a:rPr lang="en-US" baseline="0" dirty="0" smtClean="0"/>
              <a:t> năng sử dụng lại thiết kế </a:t>
            </a:r>
            <a:r>
              <a:rPr lang="en-US" baseline="0" dirty="0" err="1" smtClean="0"/>
              <a:t>lcv</a:t>
            </a:r>
            <a:r>
              <a:rPr lang="en-US" baseline="0" dirty="0" smtClean="0"/>
              <a:t> trên giao diện ứng dụng. Tuy nhiên, việc sử dụng tính năng này của WF không </a:t>
            </a:r>
            <a:r>
              <a:rPr lang="en-US" baseline="0" dirty="0" err="1" smtClean="0"/>
              <a:t>thích</a:t>
            </a:r>
            <a:r>
              <a:rPr lang="en-US" baseline="0" dirty="0" smtClean="0"/>
              <a:t> hợp trong đề </a:t>
            </a:r>
            <a:r>
              <a:rPr lang="en-US" baseline="0" dirty="0" err="1" smtClean="0"/>
              <a:t>tài</a:t>
            </a:r>
            <a:r>
              <a:rPr lang="en-US" baseline="0" dirty="0" smtClean="0"/>
              <a:t> này, vì:</a:t>
            </a:r>
          </a:p>
          <a:p>
            <a:pPr>
              <a:buFontTx/>
              <a:buChar char="-"/>
            </a:pPr>
            <a:r>
              <a:rPr lang="en-US" baseline="0" dirty="0" smtClean="0"/>
              <a:t>Sơ đồ của </a:t>
            </a:r>
            <a:r>
              <a:rPr lang="en-US" baseline="0" dirty="0" err="1" smtClean="0"/>
              <a:t>của</a:t>
            </a:r>
            <a:r>
              <a:rPr lang="en-US" baseline="0" dirty="0" smtClean="0"/>
              <a:t> WF bao gồm </a:t>
            </a:r>
            <a:r>
              <a:rPr lang="en-US" baseline="0" dirty="0" err="1" smtClean="0"/>
              <a:t>rất</a:t>
            </a:r>
            <a:r>
              <a:rPr lang="en-US" baseline="0" dirty="0" smtClean="0"/>
              <a:t> </a:t>
            </a:r>
            <a:r>
              <a:rPr lang="en-US" baseline="0" dirty="0" err="1" smtClean="0"/>
              <a:t>nhiều</a:t>
            </a:r>
            <a:r>
              <a:rPr lang="en-US" baseline="0" dirty="0" smtClean="0"/>
              <a:t> </a:t>
            </a:r>
            <a:r>
              <a:rPr lang="en-US" baseline="0" dirty="0" err="1" smtClean="0"/>
              <a:t>kí</a:t>
            </a:r>
            <a:r>
              <a:rPr lang="en-US" baseline="0" dirty="0" smtClean="0"/>
              <a:t> </a:t>
            </a:r>
            <a:r>
              <a:rPr lang="en-US" baseline="0" dirty="0" err="1" smtClean="0"/>
              <a:t>hiệu</a:t>
            </a:r>
            <a:r>
              <a:rPr lang="en-US" baseline="0" dirty="0" smtClean="0"/>
              <a:t> </a:t>
            </a:r>
            <a:r>
              <a:rPr lang="en-US" baseline="0" dirty="0" err="1" smtClean="0"/>
              <a:t>khó</a:t>
            </a:r>
            <a:r>
              <a:rPr lang="en-US" baseline="0" dirty="0" smtClean="0"/>
              <a:t> </a:t>
            </a:r>
            <a:r>
              <a:rPr lang="en-US" baseline="0" dirty="0" err="1" smtClean="0"/>
              <a:t>hiểu</a:t>
            </a:r>
            <a:r>
              <a:rPr lang="en-US" baseline="0" dirty="0" smtClean="0"/>
              <a:t> và các đối </a:t>
            </a:r>
            <a:r>
              <a:rPr lang="en-US" baseline="0" dirty="0" err="1" smtClean="0"/>
              <a:t>tượng</a:t>
            </a:r>
            <a:r>
              <a:rPr lang="en-US" baseline="0" dirty="0" smtClean="0"/>
              <a:t> mà người sử dụng hoàn toàn không quan tâm như các đối </a:t>
            </a:r>
            <a:r>
              <a:rPr lang="en-US" baseline="0" dirty="0" err="1" smtClean="0"/>
              <a:t>tượng</a:t>
            </a:r>
            <a:r>
              <a:rPr lang="en-US" baseline="0" dirty="0" smtClean="0"/>
              <a:t> Parallel, Sequence, không thân </a:t>
            </a:r>
            <a:r>
              <a:rPr lang="en-US" baseline="0" dirty="0" err="1" smtClean="0"/>
              <a:t>thiện</a:t>
            </a:r>
            <a:r>
              <a:rPr lang="en-US" baseline="0" dirty="0" smtClean="0"/>
              <a:t> với người dùng</a:t>
            </a:r>
          </a:p>
          <a:p>
            <a:pPr>
              <a:buFontTx/>
              <a:buChar char="-"/>
            </a:pPr>
            <a:r>
              <a:rPr lang="en-US" baseline="0" dirty="0" smtClean="0"/>
              <a:t>Không cho phép thiết kế lại giao diện của sơ đồ dẫn đến việc có </a:t>
            </a:r>
            <a:r>
              <a:rPr lang="en-US" baseline="0" dirty="0" err="1" smtClean="0"/>
              <a:t>nhiều</a:t>
            </a:r>
            <a:r>
              <a:rPr lang="en-US" baseline="0" dirty="0" smtClean="0"/>
              <a:t> thông tin cần thể </a:t>
            </a:r>
            <a:r>
              <a:rPr lang="en-US" baseline="0" dirty="0" err="1" smtClean="0"/>
              <a:t>hiện</a:t>
            </a:r>
            <a:r>
              <a:rPr lang="en-US" baseline="0" dirty="0" smtClean="0"/>
              <a:t> trên </a:t>
            </a:r>
            <a:r>
              <a:rPr lang="en-US" baseline="0" dirty="0" err="1" smtClean="0"/>
              <a:t>từng</a:t>
            </a:r>
            <a:r>
              <a:rPr lang="en-US" baseline="0" dirty="0" smtClean="0"/>
              <a:t> đối </a:t>
            </a:r>
            <a:r>
              <a:rPr lang="en-US" baseline="0" dirty="0" err="1" smtClean="0"/>
              <a:t>tượng</a:t>
            </a:r>
            <a:r>
              <a:rPr lang="en-US" baseline="0" dirty="0" smtClean="0"/>
              <a:t> công việc một các trực quan không thực </a:t>
            </a:r>
            <a:r>
              <a:rPr lang="en-US" baseline="0" dirty="0" err="1" smtClean="0"/>
              <a:t>hiện</a:t>
            </a:r>
            <a:r>
              <a:rPr lang="en-US" baseline="0" dirty="0" smtClean="0"/>
              <a:t> được</a:t>
            </a:r>
          </a:p>
          <a:p>
            <a:pPr>
              <a:buFontTx/>
              <a:buNone/>
            </a:pPr>
            <a:r>
              <a:rPr lang="en-US" baseline="0" dirty="0" smtClean="0"/>
              <a:t>Vì vậy </a:t>
            </a:r>
            <a:r>
              <a:rPr lang="en-US" baseline="0" dirty="0" err="1" smtClean="0"/>
              <a:t>nhóm</a:t>
            </a:r>
            <a:r>
              <a:rPr lang="en-US" baseline="0" dirty="0" smtClean="0"/>
              <a:t> đã quyết định </a:t>
            </a:r>
            <a:r>
              <a:rPr lang="en-US" baseline="0" dirty="0" err="1" smtClean="0"/>
              <a:t>tự</a:t>
            </a:r>
            <a:r>
              <a:rPr lang="en-US" baseline="0" dirty="0" smtClean="0"/>
              <a:t> xây </a:t>
            </a:r>
            <a:r>
              <a:rPr lang="en-US" baseline="0" dirty="0" err="1" smtClean="0"/>
              <a:t>dựng</a:t>
            </a:r>
            <a:r>
              <a:rPr lang="en-US" baseline="0" dirty="0" smtClean="0"/>
              <a:t> một Module Generate Sơ đồ </a:t>
            </a:r>
            <a:r>
              <a:rPr lang="en-US" baseline="0" dirty="0" err="1" smtClean="0"/>
              <a:t>Luồng</a:t>
            </a:r>
            <a:r>
              <a:rPr lang="en-US" baseline="0" dirty="0" smtClean="0"/>
              <a:t> công việc </a:t>
            </a:r>
            <a:r>
              <a:rPr lang="en-US" baseline="0" dirty="0" err="1" smtClean="0"/>
              <a:t>tự</a:t>
            </a:r>
            <a:r>
              <a:rPr lang="en-US" baseline="0" dirty="0" smtClean="0"/>
              <a:t> </a:t>
            </a:r>
            <a:r>
              <a:rPr lang="en-US" baseline="0" dirty="0" err="1" smtClean="0"/>
              <a:t>động</a:t>
            </a:r>
            <a:endParaRPr lang="en-US" dirty="0"/>
          </a:p>
        </p:txBody>
      </p:sp>
      <p:sp>
        <p:nvSpPr>
          <p:cNvPr id="4" name="Slide Number Placeholder 3"/>
          <p:cNvSpPr>
            <a:spLocks noGrp="1"/>
          </p:cNvSpPr>
          <p:nvPr>
            <p:ph type="sldNum" sz="quarter" idx="10"/>
          </p:nvPr>
        </p:nvSpPr>
        <p:spPr/>
        <p:txBody>
          <a:bodyPr/>
          <a:lstStyle/>
          <a:p>
            <a:fld id="{A2989781-917F-4AC7-B090-E86600B4E3DA}"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2989781-917F-4AC7-B090-E86600B4E3DA}"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baseline="0" smtClean="0"/>
          </a:p>
        </p:txBody>
      </p:sp>
      <p:sp>
        <p:nvSpPr>
          <p:cNvPr id="4" name="Slide Number Placeholder 3"/>
          <p:cNvSpPr>
            <a:spLocks noGrp="1"/>
          </p:cNvSpPr>
          <p:nvPr>
            <p:ph type="sldNum" sz="quarter" idx="10"/>
          </p:nvPr>
        </p:nvSpPr>
        <p:spPr/>
        <p:txBody>
          <a:bodyPr/>
          <a:lstStyle/>
          <a:p>
            <a:fld id="{A2989781-917F-4AC7-B090-E86600B4E3DA}"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smtClean="0"/>
              <a:t>Phần này trình bày những vấn đề liên quan đến ứng dụng thực tế mà nhóm đã xây dựng trong khóa luận này.</a:t>
            </a:r>
          </a:p>
          <a:p>
            <a:endParaRPr lang="en-US" baseline="0" smtClean="0"/>
          </a:p>
          <a:p>
            <a:r>
              <a:rPr lang="en-US" baseline="0" smtClean="0"/>
              <a:t>Lấy bối cảnh là quy trình tổ chức thi, cấp chứng chỉ tin học Quốc gia tại TTTH, ĐH KHTN.</a:t>
            </a:r>
          </a:p>
          <a:p>
            <a:endParaRPr lang="en-US" baseline="0" smtClean="0"/>
          </a:p>
          <a:p>
            <a:r>
              <a:rPr lang="en-US" baseline="0" smtClean="0"/>
              <a:t>Ứng dụng thực tế thỏa mãn tất cả các tính chất, yêu cầu được đặt ra cho một ứng dụng quản lý thi đã trình bày ở phần trước, ngoại trừ những yêu cầu sau nhóm không thực hiện vì điều kiện thời gian có giới hạn và dành lại cho hướng phát triển sau này. Đó là chức năng cập nhật quy trình thi, hiện tại ứng dụng chỉ cung cấp khả năng cập nhật các mốc thời gian quy định để thực hiện công việc.</a:t>
            </a:r>
          </a:p>
          <a:p>
            <a:endParaRPr lang="en-US" baseline="0" smtClean="0"/>
          </a:p>
        </p:txBody>
      </p:sp>
      <p:sp>
        <p:nvSpPr>
          <p:cNvPr id="4" name="Slide Number Placeholder 3"/>
          <p:cNvSpPr>
            <a:spLocks noGrp="1"/>
          </p:cNvSpPr>
          <p:nvPr>
            <p:ph type="sldNum" sz="quarter" idx="10"/>
          </p:nvPr>
        </p:nvSpPr>
        <p:spPr/>
        <p:txBody>
          <a:bodyPr/>
          <a:lstStyle/>
          <a:p>
            <a:fld id="{9DF3BAE4-F589-4439-A7B0-B0F2EC170377}"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smtClean="0"/>
              <a:t>Ngoài ra, để phù hợp với bối cảnh thực tế tại trung tâm TH, ĐHKHTN, ứng dụng thực tế cần phải có chức năng phân công. Cụ thể đó là phân công tự động, pc theo thời gian và pc đối với từng đợt thi cụ thể.</a:t>
            </a:r>
          </a:p>
          <a:p>
            <a:endParaRPr lang="en-US" baseline="0" smtClean="0"/>
          </a:p>
          <a:p>
            <a:r>
              <a:rPr lang="en-US" baseline="0" smtClean="0"/>
              <a:t>Bộ phận tổ chức thi tại TTTH , ĐH KHTN hiện có khoảng 10 người. Việc phân công công việc đối với các nhân viên này là đã có và cố định trong một thời gian dài. Mỗi khi mở một đợt thi mới, nếu không có thay đổi bất thường nào thì mặc định ứng dụng phải tự động sắp xếp các công việc cho từng người.</a:t>
            </a:r>
          </a:p>
          <a:p>
            <a:endParaRPr lang="en-US" baseline="0" smtClean="0"/>
          </a:p>
          <a:p>
            <a:r>
              <a:rPr lang="en-US" baseline="0" smtClean="0"/>
              <a:t>Tuy nhiên, trong một số trường hợp bất thường như: số lượng thí sinh tăng đột biến, thay đổi quy trình, nhân viên nghỉ việc… thì người quản lý có nhu cầu thực hiện phân công lại. Tùy vào tầm ảnh hưởng của sự thay đổi này mà người quản lý lựa chọn chức năng phân công cho một đợt thi duy nhất hay cho tất cả các đợt thi trong một khoảng thời gian xác định.</a:t>
            </a:r>
          </a:p>
          <a:p>
            <a:endParaRPr lang="en-US" baseline="0" smtClean="0"/>
          </a:p>
          <a:p>
            <a:endParaRPr lang="en-US" baseline="0" smtClean="0"/>
          </a:p>
          <a:p>
            <a:r>
              <a:rPr lang="en-US" baseline="0" smtClean="0"/>
              <a:t>Ngoài ra, khi một công việc kết thúc, nhân viên thực hiện phải tiến hành cung cấp các báo cáo,tài liệu liên quan, phục vụ cho công tác kiểm tra, đôn đốc của người quản lý.</a:t>
            </a:r>
          </a:p>
          <a:p>
            <a:endParaRPr lang="en-US" baseline="0" smtClean="0"/>
          </a:p>
          <a:p>
            <a:r>
              <a:rPr lang="en-US" baseline="0" smtClean="0"/>
              <a:t>Trong trường hợp một công việc sắp đến ngày bắt đầu hoặc công việc có khả năng bị trễ hạn, hệ thống phải có chức năng tự động gửi thông báo nhắc nhở nhân viên thực hiện công việc. Đồng thời gửi thông báo tình hình đến người quản lý nhằm tìm ra giải pháp nếu cần.</a:t>
            </a:r>
          </a:p>
          <a:p>
            <a:endParaRPr lang="en-US" baseline="0" smtClean="0"/>
          </a:p>
          <a:p>
            <a:r>
              <a:rPr lang="en-US" baseline="0" smtClean="0"/>
              <a:t>Chức năng cập nhật trạng thái của công việc đang trong quá trình thực thi, bao gồm mức độ hoàn thành một công việc hoặc các thông tin ghi chú liên quan đến công việc nếu có. Trong quá trình thực thi công việc, có thể có những thông tin liên quan đến công việc cần thiết cho việc xem xét lại quy trình sau này, nhân viên thực thi công việc được phép tạo ra các thông tin ghi chú liên quan đến công việc đó( vd: nguyên nhân công việc được hoàn thành trễ han/ sớm hạn …). </a:t>
            </a:r>
          </a:p>
          <a:p>
            <a:endParaRPr lang="en-US" baseline="0" smtClean="0"/>
          </a:p>
          <a:p>
            <a:r>
              <a:rPr lang="en-US" baseline="0" smtClean="0"/>
              <a:t>Ngoài ra còn có các chức năng phụ trợ như là : </a:t>
            </a:r>
            <a:r>
              <a:rPr lang="en-US" smtClean="0"/>
              <a:t>cập nhật thông tin nhân viên, cập nhật thông tin chứng chỉ, đợt thi…</a:t>
            </a:r>
            <a:endParaRPr lang="en-US" baseline="0" smtClean="0"/>
          </a:p>
        </p:txBody>
      </p:sp>
      <p:sp>
        <p:nvSpPr>
          <p:cNvPr id="4" name="Slide Number Placeholder 3"/>
          <p:cNvSpPr>
            <a:spLocks noGrp="1"/>
          </p:cNvSpPr>
          <p:nvPr>
            <p:ph type="sldNum" sz="quarter" idx="10"/>
          </p:nvPr>
        </p:nvSpPr>
        <p:spPr/>
        <p:txBody>
          <a:bodyPr/>
          <a:lstStyle/>
          <a:p>
            <a:fld id="{9DF3BAE4-F589-4439-A7B0-B0F2EC170377}"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kern="1200" smtClean="0">
                <a:solidFill>
                  <a:schemeClr val="tx1"/>
                </a:solidFill>
                <a:latin typeface="+mn-lt"/>
                <a:ea typeface="+mn-ea"/>
                <a:cs typeface="+mn-cs"/>
              </a:rPr>
              <a:t>Thành phần nhân viên thuộc bộ phận tổ chức thi của </a:t>
            </a:r>
            <a:r>
              <a:rPr lang="en-US" sz="1200" kern="1200" smtClean="0">
                <a:solidFill>
                  <a:schemeClr val="tx1"/>
                </a:solidFill>
                <a:latin typeface="+mn-lt"/>
                <a:ea typeface="+mn-ea"/>
                <a:cs typeface="+mn-cs"/>
              </a:rPr>
              <a:t>một đơn vị đào tạo chứng chỉ quốc gia thông thường </a:t>
            </a:r>
            <a:r>
              <a:rPr lang="vi-VN" sz="1200" kern="1200" smtClean="0">
                <a:solidFill>
                  <a:schemeClr val="tx1"/>
                </a:solidFill>
                <a:latin typeface="+mn-lt"/>
                <a:ea typeface="+mn-ea"/>
                <a:cs typeface="+mn-cs"/>
              </a:rPr>
              <a:t>bao gồm hai loại nhân viên</a:t>
            </a:r>
            <a:r>
              <a:rPr lang="en-US" sz="1200" kern="1200" smtClean="0">
                <a:solidFill>
                  <a:schemeClr val="tx1"/>
                </a:solidFill>
                <a:latin typeface="+mn-lt"/>
                <a:ea typeface="+mn-ea"/>
                <a:cs typeface="+mn-cs"/>
              </a:rPr>
              <a:t> cơ bản</a:t>
            </a:r>
            <a:r>
              <a:rPr lang="vi-VN" sz="1200" kern="1200" smtClean="0">
                <a:solidFill>
                  <a:schemeClr val="tx1"/>
                </a:solidFill>
                <a:latin typeface="+mn-lt"/>
                <a:ea typeface="+mn-ea"/>
                <a:cs typeface="+mn-cs"/>
              </a:rPr>
              <a:t>, đó là nhân viên quản lý và nhân viên thừa hành. Nhân viên thừa hành là người trực tiếp chịu trách nhiệm thực hiện các công việc được phân công bởi nhân viên quản lý. Ngoài các thông tin chung tối thiểu để sử dụng ứng dụng, nhân viên thừa hành còn phải cung cấp thêm họ tên đầy đủ và số điện thoại liên lạc dùng trong công tác quản lý của người quản lý. </a:t>
            </a:r>
            <a:endParaRPr lang="en-US" sz="1200" kern="1200" smtClean="0">
              <a:solidFill>
                <a:schemeClr val="tx1"/>
              </a:solidFill>
              <a:latin typeface="+mn-lt"/>
              <a:ea typeface="+mn-ea"/>
              <a:cs typeface="+mn-cs"/>
            </a:endParaRPr>
          </a:p>
          <a:p>
            <a:r>
              <a:rPr lang="vi-VN" sz="1200" kern="1200" smtClean="0">
                <a:solidFill>
                  <a:schemeClr val="tx1"/>
                </a:solidFill>
                <a:latin typeface="+mn-lt"/>
                <a:ea typeface="+mn-ea"/>
                <a:cs typeface="+mn-cs"/>
              </a:rPr>
              <a:t>Thực thể Công việc lưu trữ các công việc thành phần trong một đợt thi (ghi danh, lập danh sách, coi thi...). Thông tin ngày bắt đầu và ngày kết thúc của thực thể Công việc là ngày thứ tự (lưu trữ dưới dạng số nguyên) lấy ngày tổ chức thi làm chuẩn. </a:t>
            </a:r>
            <a:endParaRPr lang="en-US" sz="1200" kern="1200" smtClean="0">
              <a:solidFill>
                <a:schemeClr val="tx1"/>
              </a:solidFill>
              <a:latin typeface="+mn-lt"/>
              <a:ea typeface="+mn-ea"/>
              <a:cs typeface="+mn-cs"/>
            </a:endParaRPr>
          </a:p>
          <a:p>
            <a:r>
              <a:rPr lang="vi-VN" sz="1200" kern="1200" smtClean="0">
                <a:solidFill>
                  <a:schemeClr val="tx1"/>
                </a:solidFill>
                <a:latin typeface="+mn-lt"/>
                <a:ea typeface="+mn-ea"/>
                <a:cs typeface="+mn-cs"/>
              </a:rPr>
              <a:t>Mỗi công việc sẽ được phân công cho một hoặc nhiều nhân viên cùng phụ trách. Đồng thời, một nhân viên nào đó có thể được phân công một hoặc nhiều công việc khác nhau. Để phục vụ lưu trữ cho chức năng phân công mặc định như đã mô tả ở phần yêu cầu của khách hàng, mỗi thể hiện phân công được lưu trữ cố định tương ứng với một nhân viên thừa hành và một công việc. Ngoài ra, mỗi thể hiện phân công được kèm theo thông tin ngày áp dụng và ngày hết hạn phân công đó. Trong trường hợp sự phân công là không có thời hạn, thuộc tính ngày hết hạn mang giá trị null.</a:t>
            </a:r>
            <a:endParaRPr lang="en-US" sz="1200" kern="1200" smtClean="0">
              <a:solidFill>
                <a:schemeClr val="tx1"/>
              </a:solidFill>
              <a:latin typeface="+mn-lt"/>
              <a:ea typeface="+mn-ea"/>
              <a:cs typeface="+mn-cs"/>
            </a:endParaRPr>
          </a:p>
          <a:p>
            <a:r>
              <a:rPr lang="vi-VN" sz="1200" kern="1200" smtClean="0">
                <a:solidFill>
                  <a:schemeClr val="tx1"/>
                </a:solidFill>
                <a:latin typeface="+mn-lt"/>
                <a:ea typeface="+mn-ea"/>
                <a:cs typeface="+mn-cs"/>
              </a:rPr>
              <a:t>Trên thực tế, một đợt thi có thể được tổ chức cho một hoặc nhiều loại chứng chỉ. Và tương ứng với các đợt thi khác nhau, mỗi một sự phân công sẽ có quá trình thực thi khác nhau. Thực thể Tiến độ chịu trách nhiệm theo dõi quá trình thực thi đó. Các mốc thời gian ngày bắt đầu, ngày kết thúc của mỗi công việc sẽ được chuyển đổi ra ngày lịch, lưu trữ ở hai thuộc tính Ngày bắt đầu quy định và Ngày kết thúc quy định.</a:t>
            </a:r>
            <a:endParaRPr lang="en-US" sz="1200" kern="1200" smtClean="0">
              <a:solidFill>
                <a:schemeClr val="tx1"/>
              </a:solidFill>
              <a:latin typeface="+mn-lt"/>
              <a:ea typeface="+mn-ea"/>
              <a:cs typeface="+mn-cs"/>
            </a:endParaRPr>
          </a:p>
          <a:p>
            <a:r>
              <a:rPr lang="vi-VN" sz="1200" kern="1200" smtClean="0">
                <a:solidFill>
                  <a:schemeClr val="tx1"/>
                </a:solidFill>
                <a:latin typeface="+mn-lt"/>
                <a:ea typeface="+mn-ea"/>
                <a:cs typeface="+mn-cs"/>
              </a:rPr>
              <a:t>Cuối cùng, trong một số trường hợp công việc được kết thúc trễ hạn hoặc sớm hạn so với quy định, có thể nhân viên quản lý sẽ cần biết nguyên nhân gây ra sự sớm/trễ hạn đó. Để phục vụ chức năng này, mỗi thể hiện Tiến độ được gắn kết với tối đa một thể hiện Ghi chú (Có thể có hoặc không có). Ngược lại, một thông tin ghi chú luôn luôn dành cho duy nhất một tiến độ.</a:t>
            </a:r>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Một công việc có giá trị ngày bắt đầu là n nghĩa là nó được bắt đầu sau n ngày so với ngày tổ chức thi. Ngược lại, ngày bắt đầu nhận giá trị -m mang ý nghĩa công việc phải được bắt đầu trước m ngày so với ngày thi</a:t>
            </a:r>
          </a:p>
          <a:p>
            <a:endParaRPr lang="en-US" baseline="0" smtClean="0"/>
          </a:p>
        </p:txBody>
      </p:sp>
      <p:sp>
        <p:nvSpPr>
          <p:cNvPr id="4" name="Slide Number Placeholder 3"/>
          <p:cNvSpPr>
            <a:spLocks noGrp="1"/>
          </p:cNvSpPr>
          <p:nvPr>
            <p:ph type="sldNum" sz="quarter" idx="10"/>
          </p:nvPr>
        </p:nvSpPr>
        <p:spPr/>
        <p:txBody>
          <a:bodyPr/>
          <a:lstStyle/>
          <a:p>
            <a:fld id="{9DF3BAE4-F589-4439-A7B0-B0F2EC170377}"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baseline="0" smtClean="0"/>
          </a:p>
        </p:txBody>
      </p:sp>
      <p:sp>
        <p:nvSpPr>
          <p:cNvPr id="4" name="Slide Number Placeholder 3"/>
          <p:cNvSpPr>
            <a:spLocks noGrp="1"/>
          </p:cNvSpPr>
          <p:nvPr>
            <p:ph type="sldNum" sz="quarter" idx="10"/>
          </p:nvPr>
        </p:nvSpPr>
        <p:spPr/>
        <p:txBody>
          <a:bodyPr/>
          <a:lstStyle/>
          <a:p>
            <a:fld id="{A2989781-917F-4AC7-B090-E86600B4E3DA}"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smtClean="0"/>
              <a:t>Phần trình bày của nhóm trong buổi hôm nay sẽ xoay quanh các vấn đề sau:</a:t>
            </a:r>
          </a:p>
          <a:p>
            <a:pPr>
              <a:buFontTx/>
              <a:buChar char="-"/>
            </a:pPr>
            <a:r>
              <a:rPr lang="en-US" baseline="0" smtClean="0"/>
              <a:t>Trước hết, phần1và phần 2 sẽ trình bày về mô hình luồng công việc tổng quát và mô hình luồng công việc tổ chức thi.</a:t>
            </a:r>
          </a:p>
          <a:p>
            <a:pPr>
              <a:buFontTx/>
              <a:buChar char="-"/>
            </a:pPr>
            <a:r>
              <a:rPr lang="en-US" baseline="0" smtClean="0"/>
              <a:t>Tiếp sau đó sẽ trình bày về các đặc điểm quan trọng của một ứng dụng tổ chức thi.</a:t>
            </a:r>
          </a:p>
          <a:p>
            <a:pPr>
              <a:buFontTx/>
              <a:buChar char="-"/>
            </a:pPr>
            <a:r>
              <a:rPr lang="en-US" baseline="0" smtClean="0"/>
              <a:t>Phần 4 và phần 5 trình bày quá trình khảo sát môi trường công nghệ WF, là môi trường mà chúng em đã được chỉ định và sử dụng trong khóa luận này. Đồng thời cũng chỉ ra một số khó khăn, hạn chế về mặt công nghệ và đưa ra các giải pháp mà nhóm đã sử dụng.</a:t>
            </a:r>
          </a:p>
          <a:p>
            <a:pPr>
              <a:buFontTx/>
              <a:buChar char="-"/>
            </a:pPr>
            <a:r>
              <a:rPr lang="en-US" baseline="0" smtClean="0"/>
              <a:t>Phần cuối cùng sẽ là phần chạy thử nghiệm ứng dụng và đề xuất một số hướng phát triển dành cho ứng dụng sau này.</a:t>
            </a:r>
          </a:p>
        </p:txBody>
      </p:sp>
      <p:sp>
        <p:nvSpPr>
          <p:cNvPr id="4" name="Slide Number Placeholder 3"/>
          <p:cNvSpPr>
            <a:spLocks noGrp="1"/>
          </p:cNvSpPr>
          <p:nvPr>
            <p:ph type="sldNum" sz="quarter" idx="10"/>
          </p:nvPr>
        </p:nvSpPr>
        <p:spPr/>
        <p:txBody>
          <a:bodyPr/>
          <a:lstStyle/>
          <a:p>
            <a:fld id="{A2989781-917F-4AC7-B090-E86600B4E3DA}"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3BAE4-F589-4439-A7B0-B0F2EC170377}"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3BAE4-F589-4439-A7B0-B0F2EC170377}"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baseline="0" smtClean="0"/>
          </a:p>
        </p:txBody>
      </p:sp>
      <p:sp>
        <p:nvSpPr>
          <p:cNvPr id="4" name="Slide Number Placeholder 3"/>
          <p:cNvSpPr>
            <a:spLocks noGrp="1"/>
          </p:cNvSpPr>
          <p:nvPr>
            <p:ph type="sldNum" sz="quarter" idx="10"/>
          </p:nvPr>
        </p:nvSpPr>
        <p:spPr/>
        <p:txBody>
          <a:bodyPr/>
          <a:lstStyle/>
          <a:p>
            <a:fld id="{A2989781-917F-4AC7-B090-E86600B4E3DA}"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1. Một</a:t>
            </a:r>
            <a:r>
              <a:rPr lang="en-US" baseline="0" smtClean="0"/>
              <a:t> ứng dụng luồng công việc trong WF cho phep trích xuất thành các webservice để có thể truy cập từ xa qua mạng. Nhờ đó, có thể cug cấp các ứng dụng web hay trên di động và điều khiển sự thực thi quy trình. Tuy nhiên, ứng dụng thực tế thì vẫn nằm ở trong mạng nội bộ.</a:t>
            </a:r>
          </a:p>
          <a:p>
            <a:endParaRPr lang="en-US" baseline="0" smtClean="0"/>
          </a:p>
          <a:p>
            <a:r>
              <a:rPr lang="en-US" baseline="0" smtClean="0"/>
              <a:t>2. Mở rộng triển khai cho nhiều cơ sở liên kết của cùng một đơn vị đào tạo. Khi đó có thể dùng các thư viện lập trình socket để ứng dụng có thể giao tiếp với nhau.</a:t>
            </a:r>
          </a:p>
          <a:p>
            <a:endParaRPr lang="en-US" baseline="0" smtClean="0"/>
          </a:p>
          <a:p>
            <a:r>
              <a:rPr lang="en-US" baseline="0" smtClean="0"/>
              <a:t>3. Vấn đề thêm bớt thành phần công việc vào luồng công việc thì nhóm đã demo các ví dụ console cơ bản và thành công. Tuy nhiên, khi xây dựng ứng dụng thực tế, nhóm em phải ưu tiên cho các chức năng cần thiết hơn, dành phần này lại cho hướng phát triển về sau.</a:t>
            </a:r>
          </a:p>
          <a:p>
            <a:endParaRPr lang="en-US" baseline="0" smtClean="0"/>
          </a:p>
          <a:p>
            <a:pPr marL="228600" indent="-228600">
              <a:buAutoNum type="arabicPeriod" startAt="4"/>
            </a:pPr>
            <a:r>
              <a:rPr lang="en-US" baseline="0" smtClean="0"/>
              <a:t>Một hướng phát triển khác nữa, cho phép người dùng mô tả các luồng công việc mới và thực thi luồng công việc đó. Điều này là hoàn toàn làm được, bởi lẽ, lcv trong wf có thể mô hình hóa bằng một file xaml. Mỗi cv được mô hình hóa thành một node theo cấu trúc xml. Ứng dụng đọc các node này và tự động vẽ thành mô hình luồng công việc. Hơn nữa, việc theo dõi tiến độ các công việc được theo dõi bằng csdl do nhóm tự xây dựng. Do đó theo ý kiến chủ quan, nhóm cho rằng chức năng này hoàn toàn có thể làm dc.</a:t>
            </a:r>
          </a:p>
          <a:p>
            <a:pPr marL="228600" indent="-228600">
              <a:buAutoNum type="arabicPeriod" startAt="4"/>
            </a:pPr>
            <a:endParaRPr lang="en-US" baseline="0" smtClean="0"/>
          </a:p>
          <a:p>
            <a:pPr marL="228600" indent="-228600">
              <a:buAutoNum type="arabicPeriod" startAt="4"/>
            </a:pPr>
            <a:r>
              <a:rPr lang="en-US" baseline="0" smtClean="0"/>
              <a:t>Hiện tại ứng dụng chỉ thực thi cùng lúc nhiều thể hiện của cùng một lcv. Cho phép thực thi đồng thời nhiều thể hiện của nhiều luồng công việc khác nhau cũng là một hướng phát triển của ứng dụng. </a:t>
            </a:r>
          </a:p>
          <a:p>
            <a:endParaRPr lang="en-US"/>
          </a:p>
        </p:txBody>
      </p:sp>
      <p:sp>
        <p:nvSpPr>
          <p:cNvPr id="4" name="Slide Number Placeholder 3"/>
          <p:cNvSpPr>
            <a:spLocks noGrp="1"/>
          </p:cNvSpPr>
          <p:nvPr>
            <p:ph type="sldNum" sz="quarter" idx="10"/>
          </p:nvPr>
        </p:nvSpPr>
        <p:spPr/>
        <p:txBody>
          <a:bodyPr/>
          <a:lstStyle/>
          <a:p>
            <a:fld id="{9DF3BAE4-F589-4439-A7B0-B0F2EC170377}"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3BAE4-F589-4439-A7B0-B0F2EC170377}"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3BAE4-F589-4439-A7B0-B0F2EC170377}"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F3BAE4-F589-4439-A7B0-B0F2EC170377}" type="slidenum">
              <a:rPr lang="en-US" smtClean="0"/>
              <a:pPr/>
              <a:t>36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Để</a:t>
            </a:r>
            <a:r>
              <a:rPr lang="en-US" baseline="0" smtClean="0"/>
              <a:t> hiểu về mô hình hóa luồng công việc, trước hết cần phải biết luồng công việc là gì.</a:t>
            </a:r>
          </a:p>
          <a:p>
            <a:r>
              <a:rPr lang="en-US" smtClean="0"/>
              <a:t>LCV</a:t>
            </a:r>
            <a:r>
              <a:rPr lang="en-US" baseline="0" smtClean="0"/>
              <a:t> là ….</a:t>
            </a:r>
          </a:p>
          <a:p>
            <a:endParaRPr lang="en-US" baseline="0" smtClean="0"/>
          </a:p>
          <a:p>
            <a:r>
              <a:rPr lang="en-US" baseline="0" smtClean="0"/>
              <a:t>Các quy tắc được xét ở đây là các quy tắc nghiệp vụ riêng biệt của từng doanh nghiệp, tổ chức, các ràng buộc về thời gian………</a:t>
            </a:r>
            <a:endParaRPr lang="en-US"/>
          </a:p>
        </p:txBody>
      </p:sp>
      <p:sp>
        <p:nvSpPr>
          <p:cNvPr id="4" name="Slide Number Placeholder 3"/>
          <p:cNvSpPr>
            <a:spLocks noGrp="1"/>
          </p:cNvSpPr>
          <p:nvPr>
            <p:ph type="sldNum" sz="quarter" idx="10"/>
          </p:nvPr>
        </p:nvSpPr>
        <p:spPr/>
        <p:txBody>
          <a:bodyPr/>
          <a:lstStyle/>
          <a:p>
            <a:fld id="{9DF3BAE4-F589-4439-A7B0-B0F2EC170377}"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Xét</a:t>
            </a:r>
            <a:r>
              <a:rPr lang="en-US" baseline="0" smtClean="0"/>
              <a:t> lcv thi đại học, dưới góc nhìn của các thí sinh thì sẽ có 3 cv cần phải làm theo thứ tự là: nộp hso, chờ nhận giấy báo dự thi và sau đó là đi thi. Thực hiện các công việc này (nếu k có sự cố nào xảy ra), thí sinh sẽ đạt được mục đích là dự thi đại học thành công.</a:t>
            </a:r>
          </a:p>
          <a:p>
            <a:r>
              <a:rPr lang="en-US" baseline="0" smtClean="0"/>
              <a:t>Tuy nhiên dưới góc nhìn của một đơn vị tuyển sinh thì hoàn toàn khác.</a:t>
            </a:r>
            <a:endParaRPr lang="en-US"/>
          </a:p>
        </p:txBody>
      </p:sp>
      <p:sp>
        <p:nvSpPr>
          <p:cNvPr id="4" name="Slide Number Placeholder 3"/>
          <p:cNvSpPr>
            <a:spLocks noGrp="1"/>
          </p:cNvSpPr>
          <p:nvPr>
            <p:ph type="sldNum" sz="quarter" idx="10"/>
          </p:nvPr>
        </p:nvSpPr>
        <p:spPr/>
        <p:txBody>
          <a:bodyPr/>
          <a:lstStyle/>
          <a:p>
            <a:fld id="{9DF3BAE4-F589-4439-A7B0-B0F2EC170377}"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Dưới</a:t>
            </a:r>
            <a:r>
              <a:rPr lang="en-US" baseline="0" smtClean="0"/>
              <a:t> góc nhìn của một đơn vị tuyển sinh thì luồng công việc này có 9 công việc thành phần như thế này.</a:t>
            </a:r>
          </a:p>
          <a:p>
            <a:r>
              <a:rPr lang="en-US" baseline="0" smtClean="0"/>
              <a:t>(….)</a:t>
            </a:r>
          </a:p>
          <a:p>
            <a:r>
              <a:rPr lang="en-US" baseline="0" smtClean="0"/>
              <a:t>Thực hiện xong luồng công việc này, sẽ đạt được mục đích là tổ chức thành công kỳ thi tuyển sinh đại học tại đơn vị đó.</a:t>
            </a:r>
            <a:endParaRPr lang="en-US"/>
          </a:p>
        </p:txBody>
      </p:sp>
      <p:sp>
        <p:nvSpPr>
          <p:cNvPr id="4" name="Slide Number Placeholder 3"/>
          <p:cNvSpPr>
            <a:spLocks noGrp="1"/>
          </p:cNvSpPr>
          <p:nvPr>
            <p:ph type="sldNum" sz="quarter" idx="10"/>
          </p:nvPr>
        </p:nvSpPr>
        <p:spPr/>
        <p:txBody>
          <a:bodyPr/>
          <a:lstStyle/>
          <a:p>
            <a:fld id="{9DF3BAE4-F589-4439-A7B0-B0F2EC170377}"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baseline="0" smtClean="0"/>
          </a:p>
        </p:txBody>
      </p:sp>
      <p:sp>
        <p:nvSpPr>
          <p:cNvPr id="4" name="Slide Number Placeholder 3"/>
          <p:cNvSpPr>
            <a:spLocks noGrp="1"/>
          </p:cNvSpPr>
          <p:nvPr>
            <p:ph type="sldNum" sz="quarter" idx="10"/>
          </p:nvPr>
        </p:nvSpPr>
        <p:spPr/>
        <p:txBody>
          <a:bodyPr/>
          <a:lstStyle/>
          <a:p>
            <a:fld id="{A2989781-917F-4AC7-B090-E86600B4E3DA}"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smtClean="0"/>
              <a:t>Phần thứ 2 trình bày về một luồng công việc cụ thể hơn, đó là luồng công việc tổ chức thi.</a:t>
            </a:r>
          </a:p>
          <a:p>
            <a:pPr>
              <a:buFontTx/>
              <a:buChar char="-"/>
            </a:pPr>
            <a:endParaRPr lang="en-US" baseline="0" smtClean="0"/>
          </a:p>
          <a:p>
            <a:pPr>
              <a:buFontTx/>
              <a:buChar char="-"/>
            </a:pPr>
            <a:r>
              <a:rPr lang="en-US" baseline="0" smtClean="0"/>
              <a:t>Một luồng công việc tổ chức thi có đặc trưng quan trọng nhất là ngày thi và ngày cấp chứng chỉ. Trước khi mở một đợt thi, đơn vị tổ chức thi sẽ thông báo đến các thí sinh ngày thi và ngày có chứng chỉ ( nếu thi đậu). Do đó, dù bất cứ trường hợp nào cũng tránh làm thay đổi 2 mốc thời gian này.</a:t>
            </a:r>
          </a:p>
          <a:p>
            <a:pPr>
              <a:buFontTx/>
              <a:buChar char="-"/>
            </a:pPr>
            <a:endParaRPr lang="en-US" baseline="0" smtClean="0"/>
          </a:p>
          <a:p>
            <a:pPr>
              <a:buFontTx/>
              <a:buChar char="-"/>
            </a:pPr>
            <a:r>
              <a:rPr lang="en-US" baseline="0" smtClean="0"/>
              <a:t> Luồng công việc thi cũng cho phép thay đổi quy trình sao cho phù hợp với điều kiện công việc của từng thời kỳ, nhưng là thay đổi có kiểm soát. Ví dụ: cho phép thay đổi các mốc thời gian thực hiện công việc, thay đổi thành phần công việc trong các giai đoạn ngoại trừ công việc thi và cấp chứng chỉ.</a:t>
            </a:r>
          </a:p>
          <a:p>
            <a:pPr>
              <a:buFontTx/>
              <a:buChar char="-"/>
            </a:pPr>
            <a:endParaRPr lang="en-US" baseline="0" smtClean="0"/>
          </a:p>
        </p:txBody>
      </p:sp>
      <p:sp>
        <p:nvSpPr>
          <p:cNvPr id="4" name="Slide Number Placeholder 3"/>
          <p:cNvSpPr>
            <a:spLocks noGrp="1"/>
          </p:cNvSpPr>
          <p:nvPr>
            <p:ph type="sldNum" sz="quarter" idx="10"/>
          </p:nvPr>
        </p:nvSpPr>
        <p:spPr/>
        <p:txBody>
          <a:bodyPr/>
          <a:lstStyle/>
          <a:p>
            <a:fld id="{9DF3BAE4-F589-4439-A7B0-B0F2EC170377}"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baseline="0" smtClean="0"/>
          </a:p>
        </p:txBody>
      </p:sp>
      <p:sp>
        <p:nvSpPr>
          <p:cNvPr id="4" name="Slide Number Placeholder 3"/>
          <p:cNvSpPr>
            <a:spLocks noGrp="1"/>
          </p:cNvSpPr>
          <p:nvPr>
            <p:ph type="sldNum" sz="quarter" idx="10"/>
          </p:nvPr>
        </p:nvSpPr>
        <p:spPr/>
        <p:txBody>
          <a:bodyPr/>
          <a:lstStyle/>
          <a:p>
            <a:fld id="{A2989781-917F-4AC7-B090-E86600B4E3DA}"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7544C70-E46F-48B1-BD48-FE998B0E38E4}" type="datetimeFigureOut">
              <a:rPr lang="en-US" smtClean="0"/>
              <a:pPr/>
              <a:t>7/21/2010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7EBD37F-2BB2-4E19-9577-8B3D777FC31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544C70-E46F-48B1-BD48-FE998B0E38E4}" type="datetimeFigureOut">
              <a:rPr lang="en-US" smtClean="0"/>
              <a:pPr/>
              <a:t>7/21/2010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EBD37F-2BB2-4E19-9577-8B3D777FC31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544C70-E46F-48B1-BD48-FE998B0E38E4}" type="datetimeFigureOut">
              <a:rPr lang="en-US" smtClean="0"/>
              <a:pPr/>
              <a:t>7/21/2010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EBD37F-2BB2-4E19-9577-8B3D777FC31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544C70-E46F-48B1-BD48-FE998B0E38E4}" type="datetimeFigureOut">
              <a:rPr lang="en-US" smtClean="0"/>
              <a:pPr/>
              <a:t>7/21/2010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EBD37F-2BB2-4E19-9577-8B3D777FC31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7544C70-E46F-48B1-BD48-FE998B0E38E4}" type="datetimeFigureOut">
              <a:rPr lang="en-US" smtClean="0"/>
              <a:pPr/>
              <a:t>7/21/2010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EBD37F-2BB2-4E19-9577-8B3D777FC31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7544C70-E46F-48B1-BD48-FE998B0E38E4}" type="datetimeFigureOut">
              <a:rPr lang="en-US" smtClean="0"/>
              <a:pPr/>
              <a:t>7/21/2010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EBD37F-2BB2-4E19-9577-8B3D777FC31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7544C70-E46F-48B1-BD48-FE998B0E38E4}" type="datetimeFigureOut">
              <a:rPr lang="en-US" smtClean="0"/>
              <a:pPr/>
              <a:t>7/21/2010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EBD37F-2BB2-4E19-9577-8B3D777FC31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7544C70-E46F-48B1-BD48-FE998B0E38E4}" type="datetimeFigureOut">
              <a:rPr lang="en-US" smtClean="0"/>
              <a:pPr/>
              <a:t>7/21/2010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EBD37F-2BB2-4E19-9577-8B3D777FC31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544C70-E46F-48B1-BD48-FE998B0E38E4}" type="datetimeFigureOut">
              <a:rPr lang="en-US" smtClean="0"/>
              <a:pPr/>
              <a:t>7/21/2010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EBD37F-2BB2-4E19-9577-8B3D777FC31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7544C70-E46F-48B1-BD48-FE998B0E38E4}" type="datetimeFigureOut">
              <a:rPr lang="en-US" smtClean="0"/>
              <a:pPr/>
              <a:t>7/21/2010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EBD37F-2BB2-4E19-9577-8B3D777FC31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7544C70-E46F-48B1-BD48-FE998B0E38E4}" type="datetimeFigureOut">
              <a:rPr lang="en-US" smtClean="0"/>
              <a:pPr/>
              <a:t>7/21/2010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7EBD37F-2BB2-4E19-9577-8B3D777FC31D}"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3000"/>
                <a:satMod val="320000"/>
              </a:schemeClr>
            </a:gs>
            <a:gs pos="100000">
              <a:schemeClr val="bg2">
                <a:shade val="15000"/>
                <a:satMod val="32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7544C70-E46F-48B1-BD48-FE998B0E38E4}" type="datetimeFigureOut">
              <a:rPr lang="en-US" smtClean="0"/>
              <a:pPr/>
              <a:t>7/21/2010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7EBD37F-2BB2-4E19-9577-8B3D777FC31D}"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comments" Target="../comments/commen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comments" Target="../comments/comment5.xml"/><Relationship Id="rId4" Type="http://schemas.openxmlformats.org/officeDocument/2006/relationships/image" Target="../media/image6.jpeg"/></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400" y="2514600"/>
            <a:ext cx="7848600" cy="1538883"/>
          </a:xfrm>
          <a:prstGeom prst="rect">
            <a:avLst/>
          </a:prstGeom>
          <a:noFill/>
        </p:spPr>
        <p:txBody>
          <a:bodyPr wrap="square" rtlCol="0">
            <a:spAutoFit/>
          </a:bodyPr>
          <a:lstStyle/>
          <a:p>
            <a:pPr algn="ctr">
              <a:spcBef>
                <a:spcPts val="600"/>
              </a:spcBef>
            </a:pPr>
            <a:r>
              <a:rPr lang="en-US" altLang="zh-CN" sz="2800" b="1">
                <a:effectLst>
                  <a:glow rad="63500">
                    <a:schemeClr val="accent2">
                      <a:satMod val="175000"/>
                      <a:alpha val="40000"/>
                    </a:schemeClr>
                  </a:glow>
                  <a:outerShdw blurRad="38100" dist="38100" dir="2700000" algn="tl">
                    <a:srgbClr val="000000">
                      <a:alpha val="43137"/>
                    </a:srgbClr>
                  </a:outerShdw>
                </a:effectLst>
              </a:rPr>
              <a:t>TÌM HIỂU MÔ HÌNH VÀ CÔNG NGHỆ VỀ </a:t>
            </a:r>
            <a:endParaRPr lang="en-US" altLang="zh-CN" sz="2800" b="1" smtClean="0">
              <a:effectLst>
                <a:glow rad="63500">
                  <a:schemeClr val="accent2">
                    <a:satMod val="175000"/>
                    <a:alpha val="40000"/>
                  </a:schemeClr>
                </a:glow>
                <a:outerShdw blurRad="38100" dist="38100" dir="2700000" algn="tl">
                  <a:srgbClr val="000000">
                    <a:alpha val="43137"/>
                  </a:srgbClr>
                </a:outerShdw>
              </a:effectLst>
            </a:endParaRPr>
          </a:p>
          <a:p>
            <a:pPr algn="ctr">
              <a:spcBef>
                <a:spcPts val="600"/>
              </a:spcBef>
            </a:pPr>
            <a:r>
              <a:rPr lang="en-US" altLang="zh-CN" sz="2800" b="1" smtClean="0">
                <a:effectLst>
                  <a:glow rad="63500">
                    <a:schemeClr val="accent2">
                      <a:satMod val="175000"/>
                      <a:alpha val="40000"/>
                    </a:schemeClr>
                  </a:glow>
                  <a:outerShdw blurRad="38100" dist="38100" dir="2700000" algn="tl">
                    <a:srgbClr val="000000">
                      <a:alpha val="43137"/>
                    </a:srgbClr>
                  </a:outerShdw>
                </a:effectLst>
              </a:rPr>
              <a:t>LUỒNG </a:t>
            </a:r>
            <a:r>
              <a:rPr lang="en-US" altLang="zh-CN" sz="2800" b="1">
                <a:effectLst>
                  <a:glow rad="63500">
                    <a:schemeClr val="accent2">
                      <a:satMod val="175000"/>
                      <a:alpha val="40000"/>
                    </a:schemeClr>
                  </a:glow>
                  <a:outerShdw blurRad="38100" dist="38100" dir="2700000" algn="tl">
                    <a:srgbClr val="000000">
                      <a:alpha val="43137"/>
                    </a:srgbClr>
                  </a:outerShdw>
                </a:effectLst>
              </a:rPr>
              <a:t>CÔNG V IỆC </a:t>
            </a:r>
            <a:endParaRPr lang="en-US" altLang="zh-CN" sz="2800" b="1" smtClean="0">
              <a:effectLst>
                <a:glow rad="63500">
                  <a:schemeClr val="accent2">
                    <a:satMod val="175000"/>
                    <a:alpha val="40000"/>
                  </a:schemeClr>
                </a:glow>
                <a:outerShdw blurRad="38100" dist="38100" dir="2700000" algn="tl">
                  <a:srgbClr val="000000">
                    <a:alpha val="43137"/>
                  </a:srgbClr>
                </a:outerShdw>
              </a:effectLst>
            </a:endParaRPr>
          </a:p>
          <a:p>
            <a:pPr algn="ctr">
              <a:spcBef>
                <a:spcPts val="600"/>
              </a:spcBef>
            </a:pPr>
            <a:r>
              <a:rPr lang="en-US" altLang="zh-CN" sz="2800" b="1" smtClean="0">
                <a:effectLst>
                  <a:glow rad="63500">
                    <a:schemeClr val="accent2">
                      <a:satMod val="175000"/>
                      <a:alpha val="40000"/>
                    </a:schemeClr>
                  </a:glow>
                  <a:outerShdw blurRad="38100" dist="38100" dir="2700000" algn="tl">
                    <a:srgbClr val="000000">
                      <a:alpha val="43137"/>
                    </a:srgbClr>
                  </a:outerShdw>
                </a:effectLst>
              </a:rPr>
              <a:t>VÀ  XÂY </a:t>
            </a:r>
            <a:r>
              <a:rPr lang="en-US" altLang="zh-CN" sz="2800" b="1">
                <a:effectLst>
                  <a:glow rad="63500">
                    <a:schemeClr val="accent2">
                      <a:satMod val="175000"/>
                      <a:alpha val="40000"/>
                    </a:schemeClr>
                  </a:glow>
                  <a:outerShdw blurRad="38100" dist="38100" dir="2700000" algn="tl">
                    <a:srgbClr val="000000">
                      <a:alpha val="43137"/>
                    </a:srgbClr>
                  </a:outerShdw>
                </a:effectLst>
              </a:rPr>
              <a:t>DỰNG ỨNG DỤNG VỀ TỔ CHỨC THI</a:t>
            </a:r>
          </a:p>
        </p:txBody>
      </p:sp>
      <p:sp>
        <p:nvSpPr>
          <p:cNvPr id="6" name="TextBox 5"/>
          <p:cNvSpPr txBox="1"/>
          <p:nvPr/>
        </p:nvSpPr>
        <p:spPr>
          <a:xfrm>
            <a:off x="381000" y="1828800"/>
            <a:ext cx="2404376" cy="369332"/>
          </a:xfrm>
          <a:prstGeom prst="rect">
            <a:avLst/>
          </a:prstGeom>
          <a:noFill/>
        </p:spPr>
        <p:txBody>
          <a:bodyPr wrap="none" rtlCol="0">
            <a:spAutoFit/>
          </a:bodyPr>
          <a:lstStyle/>
          <a:p>
            <a:r>
              <a:rPr lang="en-US" b="1" i="1" smtClean="0"/>
              <a:t>Luận văn tốt nghiệp:</a:t>
            </a:r>
            <a:endParaRPr lang="en-US" b="1" i="1"/>
          </a:p>
        </p:txBody>
      </p:sp>
      <p:sp>
        <p:nvSpPr>
          <p:cNvPr id="7" name="Rectangle 6"/>
          <p:cNvSpPr/>
          <p:nvPr/>
        </p:nvSpPr>
        <p:spPr>
          <a:xfrm>
            <a:off x="1371600" y="381000"/>
            <a:ext cx="6553200" cy="861774"/>
          </a:xfrm>
          <a:prstGeom prst="rect">
            <a:avLst/>
          </a:prstGeom>
        </p:spPr>
        <p:txBody>
          <a:bodyPr wrap="square">
            <a:spAutoFit/>
          </a:bodyPr>
          <a:lstStyle/>
          <a:p>
            <a:pPr algn="ctr" fontAlgn="auto">
              <a:spcBef>
                <a:spcPts val="0"/>
              </a:spcBef>
              <a:spcAft>
                <a:spcPts val="0"/>
              </a:spcAft>
              <a:defRPr/>
            </a:pPr>
            <a:r>
              <a:rPr lang="en-US" sz="1600" b="1" smtClean="0">
                <a:solidFill>
                  <a:srgbClr val="FFFF00"/>
                </a:solidFill>
                <a:effectLst>
                  <a:glow rad="228600">
                    <a:schemeClr val="accent6">
                      <a:satMod val="175000"/>
                      <a:alpha val="40000"/>
                    </a:schemeClr>
                  </a:glow>
                </a:effectLst>
              </a:rPr>
              <a:t>TRƯỜNG ĐẠI HỌC KHOA HỌC TỰ NHIÊN</a:t>
            </a:r>
          </a:p>
          <a:p>
            <a:pPr algn="ctr" fontAlgn="auto">
              <a:spcBef>
                <a:spcPts val="0"/>
              </a:spcBef>
              <a:spcAft>
                <a:spcPts val="0"/>
              </a:spcAft>
              <a:defRPr/>
            </a:pPr>
            <a:r>
              <a:rPr lang="en-US" sz="1600" b="1" smtClean="0">
                <a:solidFill>
                  <a:srgbClr val="FFFF00"/>
                </a:solidFill>
                <a:effectLst>
                  <a:glow rad="228600">
                    <a:schemeClr val="accent6">
                      <a:satMod val="175000"/>
                      <a:alpha val="40000"/>
                    </a:schemeClr>
                  </a:glow>
                </a:effectLst>
              </a:rPr>
              <a:t>KHOA CÔNG NGHỆ THÔNG TIN</a:t>
            </a:r>
          </a:p>
          <a:p>
            <a:pPr algn="ctr" fontAlgn="auto">
              <a:spcBef>
                <a:spcPts val="0"/>
              </a:spcBef>
              <a:spcAft>
                <a:spcPts val="0"/>
              </a:spcAft>
              <a:defRPr/>
            </a:pPr>
            <a:r>
              <a:rPr lang="en-US" sz="1600" b="1" smtClean="0">
                <a:solidFill>
                  <a:srgbClr val="FFFF00"/>
                </a:solidFill>
                <a:effectLst>
                  <a:glow rad="228600">
                    <a:schemeClr val="accent6">
                      <a:satMod val="175000"/>
                      <a:alpha val="40000"/>
                    </a:schemeClr>
                  </a:glow>
                </a:effectLst>
              </a:rPr>
              <a:t>BỘ MÔN HỆ THỐNG THÔNG TIN</a:t>
            </a:r>
            <a:endParaRPr lang="en-US" sz="1200"/>
          </a:p>
        </p:txBody>
      </p:sp>
      <p:sp>
        <p:nvSpPr>
          <p:cNvPr id="8" name="TextBox 7"/>
          <p:cNvSpPr txBox="1"/>
          <p:nvPr/>
        </p:nvSpPr>
        <p:spPr>
          <a:xfrm>
            <a:off x="2438400" y="4800600"/>
            <a:ext cx="6352380" cy="1077218"/>
          </a:xfrm>
          <a:prstGeom prst="rect">
            <a:avLst/>
          </a:prstGeom>
          <a:noFill/>
        </p:spPr>
        <p:txBody>
          <a:bodyPr wrap="none" rtlCol="0">
            <a:spAutoFit/>
          </a:bodyPr>
          <a:lstStyle/>
          <a:p>
            <a:pPr>
              <a:spcBef>
                <a:spcPts val="600"/>
              </a:spcBef>
            </a:pPr>
            <a:r>
              <a:rPr lang="en-US" b="1" i="1" smtClean="0">
                <a:effectLst>
                  <a:glow rad="101600">
                    <a:schemeClr val="accent4">
                      <a:satMod val="175000"/>
                      <a:alpha val="40000"/>
                    </a:schemeClr>
                  </a:glow>
                </a:effectLst>
              </a:rPr>
              <a:t>Giáo viên hướng dẫn: PGS. TS Đồng Thị Bích Thủy,</a:t>
            </a:r>
          </a:p>
          <a:p>
            <a:pPr>
              <a:spcBef>
                <a:spcPts val="600"/>
              </a:spcBef>
            </a:pPr>
            <a:r>
              <a:rPr lang="en-US" b="1" i="1" smtClean="0">
                <a:effectLst>
                  <a:glow rad="101600">
                    <a:schemeClr val="accent4">
                      <a:satMod val="175000"/>
                      <a:alpha val="40000"/>
                    </a:schemeClr>
                  </a:glow>
                </a:effectLst>
              </a:rPr>
              <a:t>Giáo viên phản biện: ThS Lâm Quang Vũ,</a:t>
            </a:r>
          </a:p>
          <a:p>
            <a:pPr>
              <a:spcBef>
                <a:spcPts val="600"/>
              </a:spcBef>
            </a:pPr>
            <a:r>
              <a:rPr lang="en-US" b="1" i="1" smtClean="0">
                <a:effectLst>
                  <a:glow rad="101600">
                    <a:schemeClr val="accent4">
                      <a:satMod val="175000"/>
                      <a:alpha val="40000"/>
                    </a:schemeClr>
                  </a:glow>
                </a:effectLst>
              </a:rPr>
              <a:t>Sinh viên thực hiện: Nguyễn Minh Bình, Diệp Huỳnh Anh.</a:t>
            </a:r>
            <a:endParaRPr lang="en-US" b="1" i="1">
              <a:effectLst>
                <a:glow rad="101600">
                  <a:schemeClr val="accent4">
                    <a:satMod val="175000"/>
                    <a:alpha val="40000"/>
                  </a:schemeClr>
                </a:glow>
              </a:effectLst>
            </a:endParaRPr>
          </a:p>
        </p:txBody>
      </p:sp>
      <p:sp>
        <p:nvSpPr>
          <p:cNvPr id="10" name="Slide Number Placeholder 9"/>
          <p:cNvSpPr>
            <a:spLocks noGrp="1"/>
          </p:cNvSpPr>
          <p:nvPr>
            <p:ph type="sldNum" sz="quarter" idx="12"/>
          </p:nvPr>
        </p:nvSpPr>
        <p:spPr/>
        <p:txBody>
          <a:bodyPr/>
          <a:lstStyle/>
          <a:p>
            <a:fld id="{57F04FB2-EF7B-4B4A-A1B9-65F945984BA7}" type="slidenum">
              <a:rPr lang="en-US" smtClean="0"/>
              <a:pPr/>
              <a:t>1</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100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blinds(horizontal)">
                                      <p:cBhvr>
                                        <p:cTn id="11" dur="500"/>
                                        <p:tgtEl>
                                          <p:spTgt spid="8">
                                            <p:txEl>
                                              <p:pRg st="1" end="1"/>
                                            </p:txEl>
                                          </p:spTgt>
                                        </p:tgtEl>
                                      </p:cBhvr>
                                    </p:animEffect>
                                  </p:childTnLst>
                                </p:cTn>
                              </p:par>
                            </p:childTnLst>
                          </p:cTn>
                        </p:par>
                        <p:par>
                          <p:cTn id="12" fill="hold">
                            <p:stCondLst>
                              <p:cond delay="2000"/>
                            </p:stCondLst>
                            <p:childTnLst>
                              <p:par>
                                <p:cTn id="13" presetID="3" presetClass="entr" presetSubtype="10" fill="hold" nodeType="afterEffect">
                                  <p:stCondLst>
                                    <p:cond delay="100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blinds(horizontal)">
                                      <p:cBhvr>
                                        <p:cTn id="15" dur="500"/>
                                        <p:tgtEl>
                                          <p:spTgt spid="8">
                                            <p:txEl>
                                              <p:pRg st="2" end="2"/>
                                            </p:txEl>
                                          </p:spTgt>
                                        </p:tgtEl>
                                      </p:cBhvr>
                                    </p:animEffect>
                                  </p:childTnLst>
                                </p:cTn>
                              </p:par>
                            </p:childTnLst>
                          </p:cTn>
                        </p:par>
                        <p:par>
                          <p:cTn id="16" fill="hold">
                            <p:stCondLst>
                              <p:cond delay="3500"/>
                            </p:stCondLst>
                            <p:childTnLst>
                              <p:par>
                                <p:cTn id="17" presetID="18" presetClass="emph" presetSubtype="0" fill="hold" nodeType="afterEffect">
                                  <p:stCondLst>
                                    <p:cond delay="0"/>
                                  </p:stCondLst>
                                  <p:iterate type="lt">
                                    <p:tmPct val="4000"/>
                                  </p:iterate>
                                  <p:childTnLst>
                                    <p:set>
                                      <p:cBhvr override="childStyle">
                                        <p:cTn id="18" dur="500" fill="hold"/>
                                        <p:tgtEl>
                                          <p:spTgt spid="5">
                                            <p:txEl>
                                              <p:pRg st="0" end="0"/>
                                            </p:txEl>
                                          </p:spTgt>
                                        </p:tgtEl>
                                        <p:attrNameLst>
                                          <p:attrName>style.textDecorationUnderline</p:attrName>
                                        </p:attrNameLst>
                                      </p:cBhvr>
                                      <p:to>
                                        <p:strVal val="true"/>
                                      </p:to>
                                    </p:set>
                                  </p:childTnLst>
                                  <p:subTnLst>
                                    <p:animClr>
                                      <p:cBhvr override="childStyle">
                                        <p:cTn dur="1" fill="hold" display="0" masterRel="nextClick" afterEffect="1"/>
                                        <p:tgtEl>
                                          <p:spTgt spid="5">
                                            <p:txEl>
                                              <p:pRg st="0" end="0"/>
                                            </p:txEl>
                                          </p:spTgt>
                                        </p:tgtEl>
                                        <p:attrNameLst>
                                          <p:attrName>ppt_c</p:attrName>
                                        </p:attrNameLst>
                                      </p:cBhvr>
                                      <p:to>
                                        <a:srgbClr val="FFFF00"/>
                                      </p:to>
                                    </p:animClr>
                                  </p:subTnLst>
                                </p:cTn>
                              </p:par>
                            </p:childTnLst>
                          </p:cTn>
                        </p:par>
                        <p:par>
                          <p:cTn id="19" fill="hold">
                            <p:stCondLst>
                              <p:cond delay="4480"/>
                            </p:stCondLst>
                            <p:childTnLst>
                              <p:par>
                                <p:cTn id="20" presetID="18" presetClass="emph" presetSubtype="0" fill="hold" nodeType="afterEffect">
                                  <p:stCondLst>
                                    <p:cond delay="0"/>
                                  </p:stCondLst>
                                  <p:iterate type="lt">
                                    <p:tmPct val="4000"/>
                                  </p:iterate>
                                  <p:childTnLst>
                                    <p:set>
                                      <p:cBhvr override="childStyle">
                                        <p:cTn id="21" dur="500" fill="hold"/>
                                        <p:tgtEl>
                                          <p:spTgt spid="5">
                                            <p:txEl>
                                              <p:pRg st="1" end="1"/>
                                            </p:txEl>
                                          </p:spTgt>
                                        </p:tgtEl>
                                        <p:attrNameLst>
                                          <p:attrName>style.textDecorationUnderline</p:attrName>
                                        </p:attrNameLst>
                                      </p:cBhvr>
                                      <p:to>
                                        <p:strVal val="true"/>
                                      </p:to>
                                    </p:set>
                                  </p:childTnLst>
                                  <p:subTnLst>
                                    <p:animClr>
                                      <p:cBhvr override="childStyle">
                                        <p:cTn dur="1" fill="hold" display="0" masterRel="nextClick" afterEffect="1"/>
                                        <p:tgtEl>
                                          <p:spTgt spid="5">
                                            <p:txEl>
                                              <p:pRg st="1" end="1"/>
                                            </p:txEl>
                                          </p:spTgt>
                                        </p:tgtEl>
                                        <p:attrNameLst>
                                          <p:attrName>ppt_c</p:attrName>
                                        </p:attrNameLst>
                                      </p:cBhvr>
                                      <p:to>
                                        <a:srgbClr val="FFFF00"/>
                                      </p:to>
                                    </p:animClr>
                                  </p:subTnLst>
                                </p:cTn>
                              </p:par>
                            </p:childTnLst>
                          </p:cTn>
                        </p:par>
                        <p:par>
                          <p:cTn id="22" fill="hold">
                            <p:stCondLst>
                              <p:cond delay="5220"/>
                            </p:stCondLst>
                            <p:childTnLst>
                              <p:par>
                                <p:cTn id="23" presetID="18" presetClass="emph" presetSubtype="0" fill="hold" nodeType="afterEffect">
                                  <p:stCondLst>
                                    <p:cond delay="0"/>
                                  </p:stCondLst>
                                  <p:iterate type="lt">
                                    <p:tmPct val="4000"/>
                                  </p:iterate>
                                  <p:childTnLst>
                                    <p:set>
                                      <p:cBhvr override="childStyle">
                                        <p:cTn id="24" dur="500" fill="hold"/>
                                        <p:tgtEl>
                                          <p:spTgt spid="5">
                                            <p:txEl>
                                              <p:pRg st="2" end="2"/>
                                            </p:txEl>
                                          </p:spTgt>
                                        </p:tgtEl>
                                        <p:attrNameLst>
                                          <p:attrName>style.textDecorationUnderline</p:attrName>
                                        </p:attrNameLst>
                                      </p:cBhvr>
                                      <p:to>
                                        <p:strVal val="true"/>
                                      </p:to>
                                    </p:set>
                                  </p:childTnLst>
                                  <p:subTnLst>
                                    <p:animClr>
                                      <p:cBhvr override="childStyle">
                                        <p:cTn dur="1" fill="hold" display="0" masterRel="nextClick" afterEffect="1"/>
                                        <p:tgtEl>
                                          <p:spTgt spid="5">
                                            <p:txEl>
                                              <p:pRg st="2" end="2"/>
                                            </p:txEl>
                                          </p:spTgt>
                                        </p:tgtEl>
                                        <p:attrNameLst>
                                          <p:attrName>ppt_c</p:attrName>
                                        </p:attrNameLst>
                                      </p:cBhvr>
                                      <p:to>
                                        <a:srgbClr val="FFFF00"/>
                                      </p:to>
                                    </p:animClr>
                                  </p:subTnLst>
                                </p:cTn>
                              </p:par>
                            </p:childTnLst>
                          </p:cTn>
                        </p:par>
                        <p:par>
                          <p:cTn id="25" fill="hold">
                            <p:stCondLst>
                              <p:cond delay="6240"/>
                            </p:stCondLst>
                            <p:childTnLst>
                              <p:par>
                                <p:cTn id="26" presetID="16" presetClass="emph" presetSubtype="0" fill="hold" nodeType="afterEffect">
                                  <p:stCondLst>
                                    <p:cond delay="0"/>
                                  </p:stCondLst>
                                  <p:childTnLst>
                                    <p:set>
                                      <p:cBhvr override="childStyle">
                                        <p:cTn id="27" dur="500" fill="hold"/>
                                        <p:tgtEl>
                                          <p:spTgt spid="8">
                                            <p:txEl>
                                              <p:pRg st="0" end="0"/>
                                            </p:txEl>
                                          </p:spTgt>
                                        </p:tgtEl>
                                        <p:attrNameLst>
                                          <p:attrName>style.color</p:attrName>
                                        </p:attrNameLst>
                                      </p:cBhvr>
                                      <p:to>
                                        <p:clrVal>
                                          <a:srgbClr val="FFFF00"/>
                                        </p:clrVal>
                                      </p:to>
                                    </p:set>
                                    <p:set>
                                      <p:cBhvr>
                                        <p:cTn id="28" dur="500" fill="hold"/>
                                        <p:tgtEl>
                                          <p:spTgt spid="8">
                                            <p:txEl>
                                              <p:pRg st="0" end="0"/>
                                            </p:txEl>
                                          </p:spTgt>
                                        </p:tgtEl>
                                        <p:attrNameLst>
                                          <p:attrName>fillcolor</p:attrName>
                                        </p:attrNameLst>
                                      </p:cBhvr>
                                      <p:to>
                                        <p:clrVal>
                                          <a:srgbClr val="FFFF00"/>
                                        </p:clrVal>
                                      </p:to>
                                    </p:set>
                                    <p:set>
                                      <p:cBhvr>
                                        <p:cTn id="29" dur="500" fill="hold"/>
                                        <p:tgtEl>
                                          <p:spTgt spid="8">
                                            <p:txEl>
                                              <p:pRg st="0" end="0"/>
                                            </p:txEl>
                                          </p:spTgt>
                                        </p:tgtEl>
                                        <p:attrNameLst>
                                          <p:attrName>fill.type</p:attrName>
                                        </p:attrNameLst>
                                      </p:cBhvr>
                                      <p:to>
                                        <p:strVal val="solid"/>
                                      </p:to>
                                    </p:set>
                                  </p:childTnLst>
                                </p:cTn>
                              </p:par>
                              <p:par>
                                <p:cTn id="30" presetID="16" presetClass="emph" presetSubtype="0" fill="hold" nodeType="withEffect">
                                  <p:stCondLst>
                                    <p:cond delay="0"/>
                                  </p:stCondLst>
                                  <p:childTnLst>
                                    <p:set>
                                      <p:cBhvr override="childStyle">
                                        <p:cTn id="31" dur="500" fill="hold"/>
                                        <p:tgtEl>
                                          <p:spTgt spid="8">
                                            <p:txEl>
                                              <p:pRg st="1" end="1"/>
                                            </p:txEl>
                                          </p:spTgt>
                                        </p:tgtEl>
                                        <p:attrNameLst>
                                          <p:attrName>style.color</p:attrName>
                                        </p:attrNameLst>
                                      </p:cBhvr>
                                      <p:to>
                                        <p:clrVal>
                                          <a:srgbClr val="FFFF00"/>
                                        </p:clrVal>
                                      </p:to>
                                    </p:set>
                                    <p:set>
                                      <p:cBhvr>
                                        <p:cTn id="32" dur="500" fill="hold"/>
                                        <p:tgtEl>
                                          <p:spTgt spid="8">
                                            <p:txEl>
                                              <p:pRg st="1" end="1"/>
                                            </p:txEl>
                                          </p:spTgt>
                                        </p:tgtEl>
                                        <p:attrNameLst>
                                          <p:attrName>fillcolor</p:attrName>
                                        </p:attrNameLst>
                                      </p:cBhvr>
                                      <p:to>
                                        <p:clrVal>
                                          <a:srgbClr val="FFFF00"/>
                                        </p:clrVal>
                                      </p:to>
                                    </p:set>
                                    <p:set>
                                      <p:cBhvr>
                                        <p:cTn id="33" dur="500" fill="hold"/>
                                        <p:tgtEl>
                                          <p:spTgt spid="8">
                                            <p:txEl>
                                              <p:pRg st="1" end="1"/>
                                            </p:txEl>
                                          </p:spTgt>
                                        </p:tgtEl>
                                        <p:attrNameLst>
                                          <p:attrName>fill.type</p:attrName>
                                        </p:attrNameLst>
                                      </p:cBhvr>
                                      <p:to>
                                        <p:strVal val="solid"/>
                                      </p:to>
                                    </p:set>
                                  </p:childTnLst>
                                </p:cTn>
                              </p:par>
                              <p:par>
                                <p:cTn id="34" presetID="16" presetClass="emph" presetSubtype="0" fill="hold" nodeType="withEffect">
                                  <p:stCondLst>
                                    <p:cond delay="0"/>
                                  </p:stCondLst>
                                  <p:childTnLst>
                                    <p:set>
                                      <p:cBhvr override="childStyle">
                                        <p:cTn id="35" dur="500" fill="hold"/>
                                        <p:tgtEl>
                                          <p:spTgt spid="8">
                                            <p:txEl>
                                              <p:pRg st="2" end="2"/>
                                            </p:txEl>
                                          </p:spTgt>
                                        </p:tgtEl>
                                        <p:attrNameLst>
                                          <p:attrName>style.color</p:attrName>
                                        </p:attrNameLst>
                                      </p:cBhvr>
                                      <p:to>
                                        <p:clrVal>
                                          <a:srgbClr val="FFFF00"/>
                                        </p:clrVal>
                                      </p:to>
                                    </p:set>
                                    <p:set>
                                      <p:cBhvr>
                                        <p:cTn id="36" dur="500" fill="hold"/>
                                        <p:tgtEl>
                                          <p:spTgt spid="8">
                                            <p:txEl>
                                              <p:pRg st="2" end="2"/>
                                            </p:txEl>
                                          </p:spTgt>
                                        </p:tgtEl>
                                        <p:attrNameLst>
                                          <p:attrName>fillcolor</p:attrName>
                                        </p:attrNameLst>
                                      </p:cBhvr>
                                      <p:to>
                                        <p:clrVal>
                                          <a:srgbClr val="FFFF00"/>
                                        </p:clrVal>
                                      </p:to>
                                    </p:set>
                                    <p:set>
                                      <p:cBhvr>
                                        <p:cTn id="37" dur="500" fill="hold"/>
                                        <p:tgtEl>
                                          <p:spTgt spid="8">
                                            <p:txEl>
                                              <p:pRg st="2" end="2"/>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 presetClass="exit" presetSubtype="4" fill="hold" grpId="0" nodeType="clickEffect">
                                  <p:stCondLst>
                                    <p:cond delay="0"/>
                                  </p:stCondLst>
                                  <p:iterate type="lt">
                                    <p:tmPct val="0"/>
                                  </p:iterate>
                                  <p:childTnLst>
                                    <p:anim calcmode="lin" valueType="num">
                                      <p:cBhvr additive="base">
                                        <p:cTn id="41" dur="500"/>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42" dur="500"/>
                                        <p:tgtEl>
                                          <p:spTgt spid="5">
                                            <p:txEl>
                                              <p:pRg st="0" end="0"/>
                                            </p:txEl>
                                          </p:spTgt>
                                        </p:tgtEl>
                                        <p:attrNameLst>
                                          <p:attrName>ppt_y</p:attrName>
                                        </p:attrNameLst>
                                      </p:cBhvr>
                                      <p:tavLst>
                                        <p:tav tm="0">
                                          <p:val>
                                            <p:strVal val="ppt_y"/>
                                          </p:val>
                                        </p:tav>
                                        <p:tav tm="100000">
                                          <p:val>
                                            <p:strVal val="1+ppt_h/2"/>
                                          </p:val>
                                        </p:tav>
                                      </p:tavLst>
                                    </p:anim>
                                    <p:set>
                                      <p:cBhvr>
                                        <p:cTn id="43" dur="1" fill="hold">
                                          <p:stCondLst>
                                            <p:cond delay="499"/>
                                          </p:stCondLst>
                                        </p:cTn>
                                        <p:tgtEl>
                                          <p:spTgt spid="5">
                                            <p:txEl>
                                              <p:pRg st="0" end="0"/>
                                            </p:txEl>
                                          </p:spTgt>
                                        </p:tgtEl>
                                        <p:attrNameLst>
                                          <p:attrName>style.visibility</p:attrName>
                                        </p:attrNameLst>
                                      </p:cBhvr>
                                      <p:to>
                                        <p:strVal val="hidden"/>
                                      </p:to>
                                    </p:set>
                                  </p:childTnLst>
                                </p:cTn>
                              </p:par>
                              <p:par>
                                <p:cTn id="44" presetID="2" presetClass="exit" presetSubtype="4" fill="hold" grpId="0" nodeType="withEffect">
                                  <p:stCondLst>
                                    <p:cond delay="0"/>
                                  </p:stCondLst>
                                  <p:iterate type="lt">
                                    <p:tmPct val="0"/>
                                  </p:iterate>
                                  <p:childTnLst>
                                    <p:anim calcmode="lin" valueType="num">
                                      <p:cBhvr additive="base">
                                        <p:cTn id="45" dur="500"/>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46" dur="500"/>
                                        <p:tgtEl>
                                          <p:spTgt spid="5">
                                            <p:txEl>
                                              <p:pRg st="1" end="1"/>
                                            </p:txEl>
                                          </p:spTgt>
                                        </p:tgtEl>
                                        <p:attrNameLst>
                                          <p:attrName>ppt_y</p:attrName>
                                        </p:attrNameLst>
                                      </p:cBhvr>
                                      <p:tavLst>
                                        <p:tav tm="0">
                                          <p:val>
                                            <p:strVal val="ppt_y"/>
                                          </p:val>
                                        </p:tav>
                                        <p:tav tm="100000">
                                          <p:val>
                                            <p:strVal val="1+ppt_h/2"/>
                                          </p:val>
                                        </p:tav>
                                      </p:tavLst>
                                    </p:anim>
                                    <p:set>
                                      <p:cBhvr>
                                        <p:cTn id="47" dur="1" fill="hold">
                                          <p:stCondLst>
                                            <p:cond delay="499"/>
                                          </p:stCondLst>
                                        </p:cTn>
                                        <p:tgtEl>
                                          <p:spTgt spid="5">
                                            <p:txEl>
                                              <p:pRg st="1" end="1"/>
                                            </p:txEl>
                                          </p:spTgt>
                                        </p:tgtEl>
                                        <p:attrNameLst>
                                          <p:attrName>style.visibility</p:attrName>
                                        </p:attrNameLst>
                                      </p:cBhvr>
                                      <p:to>
                                        <p:strVal val="hidden"/>
                                      </p:to>
                                    </p:set>
                                  </p:childTnLst>
                                </p:cTn>
                              </p:par>
                              <p:par>
                                <p:cTn id="48" presetID="2" presetClass="exit" presetSubtype="4" fill="hold" grpId="0" nodeType="withEffect">
                                  <p:stCondLst>
                                    <p:cond delay="0"/>
                                  </p:stCondLst>
                                  <p:iterate type="lt">
                                    <p:tmPct val="0"/>
                                  </p:iterate>
                                  <p:childTnLst>
                                    <p:anim calcmode="lin" valueType="num">
                                      <p:cBhvr additive="base">
                                        <p:cTn id="49" dur="500"/>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50" dur="500"/>
                                        <p:tgtEl>
                                          <p:spTgt spid="5">
                                            <p:txEl>
                                              <p:pRg st="2" end="2"/>
                                            </p:txEl>
                                          </p:spTgt>
                                        </p:tgtEl>
                                        <p:attrNameLst>
                                          <p:attrName>ppt_y</p:attrName>
                                        </p:attrNameLst>
                                      </p:cBhvr>
                                      <p:tavLst>
                                        <p:tav tm="0">
                                          <p:val>
                                            <p:strVal val="ppt_y"/>
                                          </p:val>
                                        </p:tav>
                                        <p:tav tm="100000">
                                          <p:val>
                                            <p:strVal val="1+ppt_h/2"/>
                                          </p:val>
                                        </p:tav>
                                      </p:tavLst>
                                    </p:anim>
                                    <p:set>
                                      <p:cBhvr>
                                        <p:cTn id="51" dur="1" fill="hold">
                                          <p:stCondLst>
                                            <p:cond delay="499"/>
                                          </p:stCondLst>
                                        </p:cTn>
                                        <p:tgtEl>
                                          <p:spTgt spid="5">
                                            <p:txEl>
                                              <p:pRg st="2" end="2"/>
                                            </p:txEl>
                                          </p:spTgt>
                                        </p:tgtEl>
                                        <p:attrNameLst>
                                          <p:attrName>style.visibility</p:attrName>
                                        </p:attrNameLst>
                                      </p:cBhvr>
                                      <p:to>
                                        <p:strVal val="hidden"/>
                                      </p:to>
                                    </p:set>
                                  </p:childTnLst>
                                </p:cTn>
                              </p:par>
                              <p:par>
                                <p:cTn id="52" presetID="2" presetClass="exit" presetSubtype="4" fill="hold" grpId="0" nodeType="withEffect">
                                  <p:stCondLst>
                                    <p:cond delay="0"/>
                                  </p:stCondLst>
                                  <p:childTnLst>
                                    <p:anim calcmode="lin" valueType="num">
                                      <p:cBhvr additive="base">
                                        <p:cTn id="53" dur="500"/>
                                        <p:tgtEl>
                                          <p:spTgt spid="6"/>
                                        </p:tgtEl>
                                        <p:attrNameLst>
                                          <p:attrName>ppt_x</p:attrName>
                                        </p:attrNameLst>
                                      </p:cBhvr>
                                      <p:tavLst>
                                        <p:tav tm="0">
                                          <p:val>
                                            <p:strVal val="ppt_x"/>
                                          </p:val>
                                        </p:tav>
                                        <p:tav tm="100000">
                                          <p:val>
                                            <p:strVal val="ppt_x"/>
                                          </p:val>
                                        </p:tav>
                                      </p:tavLst>
                                    </p:anim>
                                    <p:anim calcmode="lin" valueType="num">
                                      <p:cBhvr additive="base">
                                        <p:cTn id="54" dur="500"/>
                                        <p:tgtEl>
                                          <p:spTgt spid="6"/>
                                        </p:tgtEl>
                                        <p:attrNameLst>
                                          <p:attrName>ppt_y</p:attrName>
                                        </p:attrNameLst>
                                      </p:cBhvr>
                                      <p:tavLst>
                                        <p:tav tm="0">
                                          <p:val>
                                            <p:strVal val="ppt_y"/>
                                          </p:val>
                                        </p:tav>
                                        <p:tav tm="100000">
                                          <p:val>
                                            <p:strVal val="1+ppt_h/2"/>
                                          </p:val>
                                        </p:tav>
                                      </p:tavLst>
                                    </p:anim>
                                    <p:set>
                                      <p:cBhvr>
                                        <p:cTn id="55" dur="1" fill="hold">
                                          <p:stCondLst>
                                            <p:cond delay="499"/>
                                          </p:stCondLst>
                                        </p:cTn>
                                        <p:tgtEl>
                                          <p:spTgt spid="6"/>
                                        </p:tgtEl>
                                        <p:attrNameLst>
                                          <p:attrName>style.visibility</p:attrName>
                                        </p:attrNameLst>
                                      </p:cBhvr>
                                      <p:to>
                                        <p:strVal val="hidden"/>
                                      </p:to>
                                    </p:set>
                                  </p:childTnLst>
                                </p:cTn>
                              </p:par>
                              <p:par>
                                <p:cTn id="56" presetID="2" presetClass="exit" presetSubtype="4" fill="hold" grpId="0" nodeType="withEffect">
                                  <p:stCondLst>
                                    <p:cond delay="0"/>
                                  </p:stCondLst>
                                  <p:childTnLst>
                                    <p:anim calcmode="lin" valueType="num">
                                      <p:cBhvr additive="base">
                                        <p:cTn id="57" dur="500"/>
                                        <p:tgtEl>
                                          <p:spTgt spid="7"/>
                                        </p:tgtEl>
                                        <p:attrNameLst>
                                          <p:attrName>ppt_x</p:attrName>
                                        </p:attrNameLst>
                                      </p:cBhvr>
                                      <p:tavLst>
                                        <p:tav tm="0">
                                          <p:val>
                                            <p:strVal val="ppt_x"/>
                                          </p:val>
                                        </p:tav>
                                        <p:tav tm="100000">
                                          <p:val>
                                            <p:strVal val="ppt_x"/>
                                          </p:val>
                                        </p:tav>
                                      </p:tavLst>
                                    </p:anim>
                                    <p:anim calcmode="lin" valueType="num">
                                      <p:cBhvr additive="base">
                                        <p:cTn id="58" dur="500"/>
                                        <p:tgtEl>
                                          <p:spTgt spid="7"/>
                                        </p:tgtEl>
                                        <p:attrNameLst>
                                          <p:attrName>ppt_y</p:attrName>
                                        </p:attrNameLst>
                                      </p:cBhvr>
                                      <p:tavLst>
                                        <p:tav tm="0">
                                          <p:val>
                                            <p:strVal val="ppt_y"/>
                                          </p:val>
                                        </p:tav>
                                        <p:tav tm="100000">
                                          <p:val>
                                            <p:strVal val="1+ppt_h/2"/>
                                          </p:val>
                                        </p:tav>
                                      </p:tavLst>
                                    </p:anim>
                                    <p:set>
                                      <p:cBhvr>
                                        <p:cTn id="59" dur="1" fill="hold">
                                          <p:stCondLst>
                                            <p:cond delay="499"/>
                                          </p:stCondLst>
                                        </p:cTn>
                                        <p:tgtEl>
                                          <p:spTgt spid="7"/>
                                        </p:tgtEl>
                                        <p:attrNameLst>
                                          <p:attrName>style.visibility</p:attrName>
                                        </p:attrNameLst>
                                      </p:cBhvr>
                                      <p:to>
                                        <p:strVal val="hidden"/>
                                      </p:to>
                                    </p:set>
                                  </p:childTnLst>
                                </p:cTn>
                              </p:par>
                              <p:par>
                                <p:cTn id="60" presetID="2" presetClass="exit" presetSubtype="4" fill="hold" grpId="0" nodeType="withEffect">
                                  <p:stCondLst>
                                    <p:cond delay="0"/>
                                  </p:stCondLst>
                                  <p:childTnLst>
                                    <p:anim calcmode="lin" valueType="num">
                                      <p:cBhvr additive="base">
                                        <p:cTn id="61" dur="500"/>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62" dur="500"/>
                                        <p:tgtEl>
                                          <p:spTgt spid="8">
                                            <p:txEl>
                                              <p:pRg st="0" end="0"/>
                                            </p:txEl>
                                          </p:spTgt>
                                        </p:tgtEl>
                                        <p:attrNameLst>
                                          <p:attrName>ppt_y</p:attrName>
                                        </p:attrNameLst>
                                      </p:cBhvr>
                                      <p:tavLst>
                                        <p:tav tm="0">
                                          <p:val>
                                            <p:strVal val="ppt_y"/>
                                          </p:val>
                                        </p:tav>
                                        <p:tav tm="100000">
                                          <p:val>
                                            <p:strVal val="1+ppt_h/2"/>
                                          </p:val>
                                        </p:tav>
                                      </p:tavLst>
                                    </p:anim>
                                    <p:set>
                                      <p:cBhvr>
                                        <p:cTn id="63" dur="1" fill="hold">
                                          <p:stCondLst>
                                            <p:cond delay="499"/>
                                          </p:stCondLst>
                                        </p:cTn>
                                        <p:tgtEl>
                                          <p:spTgt spid="8">
                                            <p:txEl>
                                              <p:pRg st="0" end="0"/>
                                            </p:txEl>
                                          </p:spTgt>
                                        </p:tgtEl>
                                        <p:attrNameLst>
                                          <p:attrName>style.visibility</p:attrName>
                                        </p:attrNameLst>
                                      </p:cBhvr>
                                      <p:to>
                                        <p:strVal val="hidden"/>
                                      </p:to>
                                    </p:set>
                                  </p:childTnLst>
                                </p:cTn>
                              </p:par>
                              <p:par>
                                <p:cTn id="64" presetID="2" presetClass="exit" presetSubtype="4" fill="hold" grpId="0" nodeType="withEffect">
                                  <p:stCondLst>
                                    <p:cond delay="0"/>
                                  </p:stCondLst>
                                  <p:childTnLst>
                                    <p:anim calcmode="lin" valueType="num">
                                      <p:cBhvr additive="base">
                                        <p:cTn id="65" dur="500"/>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66" dur="500"/>
                                        <p:tgtEl>
                                          <p:spTgt spid="8">
                                            <p:txEl>
                                              <p:pRg st="1" end="1"/>
                                            </p:txEl>
                                          </p:spTgt>
                                        </p:tgtEl>
                                        <p:attrNameLst>
                                          <p:attrName>ppt_y</p:attrName>
                                        </p:attrNameLst>
                                      </p:cBhvr>
                                      <p:tavLst>
                                        <p:tav tm="0">
                                          <p:val>
                                            <p:strVal val="ppt_y"/>
                                          </p:val>
                                        </p:tav>
                                        <p:tav tm="100000">
                                          <p:val>
                                            <p:strVal val="1+ppt_h/2"/>
                                          </p:val>
                                        </p:tav>
                                      </p:tavLst>
                                    </p:anim>
                                    <p:set>
                                      <p:cBhvr>
                                        <p:cTn id="67" dur="1" fill="hold">
                                          <p:stCondLst>
                                            <p:cond delay="499"/>
                                          </p:stCondLst>
                                        </p:cTn>
                                        <p:tgtEl>
                                          <p:spTgt spid="8">
                                            <p:txEl>
                                              <p:pRg st="1" end="1"/>
                                            </p:txEl>
                                          </p:spTgt>
                                        </p:tgtEl>
                                        <p:attrNameLst>
                                          <p:attrName>style.visibility</p:attrName>
                                        </p:attrNameLst>
                                      </p:cBhvr>
                                      <p:to>
                                        <p:strVal val="hidden"/>
                                      </p:to>
                                    </p:set>
                                  </p:childTnLst>
                                </p:cTn>
                              </p:par>
                              <p:par>
                                <p:cTn id="68" presetID="2" presetClass="exit" presetSubtype="4" fill="hold" grpId="0" nodeType="withEffect">
                                  <p:stCondLst>
                                    <p:cond delay="0"/>
                                  </p:stCondLst>
                                  <p:childTnLst>
                                    <p:anim calcmode="lin" valueType="num">
                                      <p:cBhvr additive="base">
                                        <p:cTn id="69" dur="500"/>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70" dur="500"/>
                                        <p:tgtEl>
                                          <p:spTgt spid="8">
                                            <p:txEl>
                                              <p:pRg st="2" end="2"/>
                                            </p:txEl>
                                          </p:spTgt>
                                        </p:tgtEl>
                                        <p:attrNameLst>
                                          <p:attrName>ppt_y</p:attrName>
                                        </p:attrNameLst>
                                      </p:cBhvr>
                                      <p:tavLst>
                                        <p:tav tm="0">
                                          <p:val>
                                            <p:strVal val="ppt_y"/>
                                          </p:val>
                                        </p:tav>
                                        <p:tav tm="100000">
                                          <p:val>
                                            <p:strVal val="1+ppt_h/2"/>
                                          </p:val>
                                        </p:tav>
                                      </p:tavLst>
                                    </p:anim>
                                    <p:set>
                                      <p:cBhvr>
                                        <p:cTn id="71" dur="1" fill="hold">
                                          <p:stCondLst>
                                            <p:cond delay="499"/>
                                          </p:stCondLst>
                                        </p:cTn>
                                        <p:tgtEl>
                                          <p:spTgt spid="8">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p:bldP spid="7" grpId="0"/>
      <p:bldP spid="8"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57200" y="685800"/>
            <a:ext cx="4829014" cy="646331"/>
          </a:xfrm>
          <a:prstGeom prst="rect">
            <a:avLst/>
          </a:prstGeom>
          <a:noFill/>
        </p:spPr>
        <p:txBody>
          <a:bodyPr wrap="none" rtlCol="0">
            <a:spAutoFit/>
          </a:bodyPr>
          <a:lstStyle/>
          <a:p>
            <a:r>
              <a:rPr lang="en-US" sz="3600" b="1" smtClean="0">
                <a:solidFill>
                  <a:srgbClr val="FFFF00"/>
                </a:solidFill>
                <a:effectLst>
                  <a:glow rad="139700">
                    <a:schemeClr val="accent6">
                      <a:satMod val="175000"/>
                      <a:alpha val="40000"/>
                    </a:schemeClr>
                  </a:glow>
                  <a:reflection blurRad="6350" stA="55000" endA="50" endPos="85000" dist="29997" dir="5400000" sy="-100000" algn="bl" rotWithShape="0"/>
                </a:effectLst>
              </a:rPr>
              <a:t>Ứng dụng tổ chức thi</a:t>
            </a:r>
            <a:endParaRPr lang="en-US" sz="3600" b="1">
              <a:solidFill>
                <a:srgbClr val="FFFF00"/>
              </a:solidFill>
              <a:effectLst>
                <a:glow rad="139700">
                  <a:schemeClr val="accent6">
                    <a:satMod val="175000"/>
                    <a:alpha val="40000"/>
                  </a:schemeClr>
                </a:glow>
                <a:reflection blurRad="6350" stA="55000" endA="50" endPos="85000" dist="29997" dir="5400000" sy="-100000" algn="bl" rotWithShape="0"/>
              </a:effectLst>
            </a:endParaRPr>
          </a:p>
        </p:txBody>
      </p:sp>
      <p:sp>
        <p:nvSpPr>
          <p:cNvPr id="6" name="Rectangle 5"/>
          <p:cNvSpPr/>
          <p:nvPr/>
        </p:nvSpPr>
        <p:spPr>
          <a:xfrm>
            <a:off x="304800" y="2990195"/>
            <a:ext cx="5029200" cy="3108543"/>
          </a:xfrm>
          <a:prstGeom prst="rect">
            <a:avLst/>
          </a:prstGeom>
        </p:spPr>
        <p:txBody>
          <a:bodyPr wrap="square">
            <a:spAutoFit/>
          </a:bodyPr>
          <a:lstStyle/>
          <a:p>
            <a:pPr lvl="0" indent="344488" algn="just">
              <a:buFontTx/>
              <a:buChar char="-"/>
            </a:pPr>
            <a:r>
              <a:rPr lang="en-US" sz="2800" smtClean="0">
                <a:solidFill>
                  <a:prstClr val="white"/>
                </a:solidFill>
              </a:rPr>
              <a:t>Cho phép cập nhật quy trình tổ chức thi.</a:t>
            </a:r>
          </a:p>
          <a:p>
            <a:pPr lvl="0" indent="344488" algn="just">
              <a:buFontTx/>
              <a:buChar char="-"/>
            </a:pPr>
            <a:r>
              <a:rPr lang="en-US" sz="2800" smtClean="0">
                <a:solidFill>
                  <a:prstClr val="white"/>
                </a:solidFill>
              </a:rPr>
              <a:t>Cung cấp cái nhìn tổng thể về các luồng công việc đang diễn ra.</a:t>
            </a:r>
          </a:p>
          <a:p>
            <a:pPr lvl="0" indent="344488" algn="just">
              <a:buFontTx/>
              <a:buChar char="-"/>
            </a:pPr>
            <a:r>
              <a:rPr lang="en-US" sz="2800" smtClean="0">
                <a:solidFill>
                  <a:prstClr val="white"/>
                </a:solidFill>
              </a:rPr>
              <a:t>Thống kê đối với các luồng công việc đã hoàn thành.</a:t>
            </a:r>
          </a:p>
        </p:txBody>
      </p:sp>
      <p:grpSp>
        <p:nvGrpSpPr>
          <p:cNvPr id="37" name="Group 36"/>
          <p:cNvGrpSpPr/>
          <p:nvPr/>
        </p:nvGrpSpPr>
        <p:grpSpPr>
          <a:xfrm rot="21044255">
            <a:off x="5547690" y="3016062"/>
            <a:ext cx="3505200" cy="1416050"/>
            <a:chOff x="2133600" y="4419600"/>
            <a:chExt cx="4040188" cy="1568450"/>
          </a:xfrm>
          <a:effectLst>
            <a:reflection blurRad="6350" stA="50000" endA="300" endPos="55500" dist="50800" dir="5400000" sy="-100000" algn="bl" rotWithShape="0"/>
          </a:effectLst>
        </p:grpSpPr>
        <p:sp>
          <p:nvSpPr>
            <p:cNvPr id="24" name="Rectangle 14"/>
            <p:cNvSpPr>
              <a:spLocks noChangeArrowheads="1"/>
            </p:cNvSpPr>
            <p:nvPr/>
          </p:nvSpPr>
          <p:spPr bwMode="auto">
            <a:xfrm>
              <a:off x="2133600" y="4419600"/>
              <a:ext cx="4040188" cy="1568450"/>
            </a:xfrm>
            <a:prstGeom prst="rect">
              <a:avLst/>
            </a:prstGeom>
            <a:gradFill rotWithShape="1">
              <a:gsLst>
                <a:gs pos="0">
                  <a:srgbClr val="707070"/>
                </a:gs>
                <a:gs pos="50000">
                  <a:srgbClr val="F2F2F2"/>
                </a:gs>
                <a:gs pos="100000">
                  <a:srgbClr val="707070"/>
                </a:gs>
              </a:gsLst>
              <a:lin ang="18900000" scaled="1"/>
            </a:gra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AutoShape 1313"/>
            <p:cNvSpPr>
              <a:spLocks noChangeShapeType="1"/>
            </p:cNvSpPr>
            <p:nvPr/>
          </p:nvSpPr>
          <p:spPr bwMode="auto">
            <a:xfrm>
              <a:off x="2187496" y="4729410"/>
              <a:ext cx="3571024" cy="0"/>
            </a:xfrm>
            <a:prstGeom prst="straightConnector1">
              <a:avLst/>
            </a:prstGeom>
            <a:noFill/>
            <a:ln w="28575">
              <a:solidFill>
                <a:srgbClr val="548DD4"/>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6" name="Rectangle 1314"/>
            <p:cNvSpPr>
              <a:spLocks noChangeArrowheads="1"/>
            </p:cNvSpPr>
            <p:nvPr/>
          </p:nvSpPr>
          <p:spPr bwMode="auto">
            <a:xfrm>
              <a:off x="5172465" y="4419600"/>
              <a:ext cx="1001323" cy="231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1100" b="1" i="0" u="none" strike="noStrike" cap="none" normalizeH="0" baseline="0" smtClean="0">
                  <a:ln>
                    <a:noFill/>
                  </a:ln>
                  <a:solidFill>
                    <a:schemeClr val="accent3">
                      <a:lumMod val="60000"/>
                      <a:lumOff val="40000"/>
                    </a:schemeClr>
                  </a:solidFill>
                  <a:effectLst/>
                  <a:latin typeface="Calibri" pitchFamily="34" charset="0"/>
                  <a:ea typeface="Times New Roman" pitchFamily="18" charset="0"/>
                  <a:cs typeface="Calibri" pitchFamily="34" charset="0"/>
                </a:rPr>
                <a:t>Th</a:t>
              </a:r>
              <a:r>
                <a:rPr kumimoji="0" lang="vi-VN" sz="1100" b="1" i="0" u="none" strike="noStrike" cap="none" normalizeH="0" baseline="0" smtClean="0">
                  <a:ln>
                    <a:noFill/>
                  </a:ln>
                  <a:solidFill>
                    <a:schemeClr val="accent3">
                      <a:lumMod val="60000"/>
                      <a:lumOff val="40000"/>
                    </a:schemeClr>
                  </a:solidFill>
                  <a:effectLst/>
                  <a:latin typeface="Times New Roman" pitchFamily="18" charset="0"/>
                  <a:ea typeface="Times New Roman" pitchFamily="18" charset="0"/>
                  <a:cs typeface="Times New Roman" pitchFamily="18" charset="0"/>
                </a:rPr>
                <a:t>ời gian</a:t>
              </a:r>
              <a:endParaRPr kumimoji="0" lang="vi-VN" sz="1800" b="0" i="0" u="none" strike="noStrike" cap="none" normalizeH="0" baseline="0" smtClean="0">
                <a:ln>
                  <a:noFill/>
                </a:ln>
                <a:solidFill>
                  <a:schemeClr val="accent3">
                    <a:lumMod val="60000"/>
                    <a:lumOff val="40000"/>
                  </a:schemeClr>
                </a:solidFill>
                <a:effectLst/>
                <a:latin typeface="Arial" pitchFamily="34" charset="0"/>
                <a:cs typeface="Arial" pitchFamily="34" charset="0"/>
              </a:endParaRPr>
            </a:p>
          </p:txBody>
        </p:sp>
        <p:sp>
          <p:nvSpPr>
            <p:cNvPr id="27" name="AutoShape 1315"/>
            <p:cNvSpPr>
              <a:spLocks noChangeShapeType="1"/>
            </p:cNvSpPr>
            <p:nvPr/>
          </p:nvSpPr>
          <p:spPr bwMode="auto">
            <a:xfrm>
              <a:off x="2584365" y="4989818"/>
              <a:ext cx="1440689" cy="0"/>
            </a:xfrm>
            <a:prstGeom prst="straightConnector1">
              <a:avLst/>
            </a:prstGeom>
            <a:noFill/>
            <a:ln w="28575">
              <a:solidFill>
                <a:srgbClr val="000000"/>
              </a:solidFill>
              <a:round/>
              <a:headEnd type="oval" w="med" len="me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8" name="AutoShape 1316"/>
            <p:cNvSpPr>
              <a:spLocks noChangeShapeType="1"/>
            </p:cNvSpPr>
            <p:nvPr/>
          </p:nvSpPr>
          <p:spPr bwMode="auto">
            <a:xfrm>
              <a:off x="3024431" y="5273627"/>
              <a:ext cx="1725167" cy="700"/>
            </a:xfrm>
            <a:prstGeom prst="straightConnector1">
              <a:avLst/>
            </a:prstGeom>
            <a:noFill/>
            <a:ln w="28575">
              <a:solidFill>
                <a:srgbClr val="00B050"/>
              </a:solidFill>
              <a:round/>
              <a:headEnd type="oval" w="med" len="me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9" name="AutoShape 1317"/>
            <p:cNvSpPr>
              <a:spLocks noChangeShapeType="1"/>
            </p:cNvSpPr>
            <p:nvPr/>
          </p:nvSpPr>
          <p:spPr bwMode="auto">
            <a:xfrm>
              <a:off x="2191995" y="5541636"/>
              <a:ext cx="1440689" cy="1300"/>
            </a:xfrm>
            <a:prstGeom prst="straightConnector1">
              <a:avLst/>
            </a:prstGeom>
            <a:noFill/>
            <a:ln w="28575">
              <a:solidFill>
                <a:srgbClr val="943634"/>
              </a:solidFill>
              <a:round/>
              <a:headEnd type="oval" w="med" len="me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0" name="AutoShape 1318"/>
            <p:cNvSpPr>
              <a:spLocks noChangeShapeType="1"/>
            </p:cNvSpPr>
            <p:nvPr/>
          </p:nvSpPr>
          <p:spPr bwMode="auto">
            <a:xfrm>
              <a:off x="3637784" y="5877546"/>
              <a:ext cx="1526982" cy="1300"/>
            </a:xfrm>
            <a:prstGeom prst="straightConnector1">
              <a:avLst/>
            </a:prstGeom>
            <a:noFill/>
            <a:ln w="28575">
              <a:solidFill>
                <a:srgbClr val="E36C0A"/>
              </a:solidFill>
              <a:round/>
              <a:headEnd type="oval" w="med" len="me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1" name="AutoShape 1319"/>
            <p:cNvSpPr>
              <a:spLocks noChangeShapeType="1"/>
            </p:cNvSpPr>
            <p:nvPr/>
          </p:nvSpPr>
          <p:spPr bwMode="auto">
            <a:xfrm>
              <a:off x="3637784" y="4729410"/>
              <a:ext cx="600" cy="1149437"/>
            </a:xfrm>
            <a:prstGeom prst="straightConnector1">
              <a:avLst/>
            </a:prstGeom>
            <a:noFill/>
            <a:ln w="9525">
              <a:solidFill>
                <a:srgbClr val="000000"/>
              </a:solidFill>
              <a:prstDash val="lgDash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Rectangle 1320"/>
            <p:cNvSpPr>
              <a:spLocks noChangeArrowheads="1"/>
            </p:cNvSpPr>
            <p:nvPr/>
          </p:nvSpPr>
          <p:spPr bwMode="auto">
            <a:xfrm>
              <a:off x="3489795" y="4419600"/>
              <a:ext cx="400669" cy="231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1100" b="1" i="0" u="none" strike="noStrike" cap="none" normalizeH="0" baseline="0" smtClean="0">
                  <a:ln>
                    <a:noFill/>
                  </a:ln>
                  <a:solidFill>
                    <a:srgbClr val="548DD4"/>
                  </a:solidFill>
                  <a:effectLst/>
                  <a:latin typeface="Calibri" pitchFamily="34" charset="0"/>
                  <a:ea typeface="Times New Roman" pitchFamily="18" charset="0"/>
                  <a:cs typeface="Calibri" pitchFamily="34" charset="0"/>
                </a:rPr>
                <a:t>t</a:t>
              </a:r>
              <a:endParaRPr kumimoji="0" lang="vi-VN" sz="1800" b="0" i="0" u="none" strike="noStrike" cap="none" normalizeH="0" baseline="0" smtClean="0">
                <a:ln>
                  <a:noFill/>
                </a:ln>
                <a:solidFill>
                  <a:schemeClr val="tx1"/>
                </a:solidFill>
                <a:effectLst/>
                <a:latin typeface="Arial" pitchFamily="34" charset="0"/>
                <a:cs typeface="Arial" pitchFamily="34" charset="0"/>
              </a:endParaRPr>
            </a:p>
          </p:txBody>
        </p:sp>
        <p:sp>
          <p:nvSpPr>
            <p:cNvPr id="33" name="Rectangle 1321"/>
            <p:cNvSpPr>
              <a:spLocks noChangeArrowheads="1"/>
            </p:cNvSpPr>
            <p:nvPr/>
          </p:nvSpPr>
          <p:spPr bwMode="auto">
            <a:xfrm>
              <a:off x="4025054" y="4859614"/>
              <a:ext cx="1001323" cy="231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1100" b="1" i="0" u="none" strike="noStrike" cap="none" normalizeH="0" baseline="0" smtClean="0">
                  <a:ln>
                    <a:noFill/>
                  </a:ln>
                  <a:solidFill>
                    <a:srgbClr val="000000"/>
                  </a:solidFill>
                  <a:effectLst/>
                  <a:latin typeface="Calibri" pitchFamily="34" charset="0"/>
                  <a:ea typeface="Times New Roman" pitchFamily="18" charset="0"/>
                  <a:cs typeface="Calibri" pitchFamily="34" charset="0"/>
                </a:rPr>
                <a:t>Đ</a:t>
              </a:r>
              <a:r>
                <a:rPr kumimoji="0" lang="vi-VN" sz="1100" b="1" i="0" u="none" strike="noStrike" cap="none" normalizeH="0" baseline="0" smtClean="0">
                  <a:ln>
                    <a:noFill/>
                  </a:ln>
                  <a:solidFill>
                    <a:srgbClr val="000000"/>
                  </a:solidFill>
                  <a:effectLst/>
                  <a:latin typeface="Times New Roman" pitchFamily="18" charset="0"/>
                  <a:ea typeface="Times New Roman" pitchFamily="18" charset="0"/>
                  <a:cs typeface="Times New Roman" pitchFamily="18" charset="0"/>
                </a:rPr>
                <a:t>ợt </a:t>
              </a:r>
              <a:r>
                <a:rPr kumimoji="0" lang="vi-VN" sz="1100" b="1" i="0" u="none" strike="noStrike" cap="none" normalizeH="0" baseline="0" smtClean="0">
                  <a:ln>
                    <a:noFill/>
                  </a:ln>
                  <a:solidFill>
                    <a:sysClr val="windowText" lastClr="000000"/>
                  </a:solidFill>
                  <a:effectLst/>
                  <a:latin typeface="Times New Roman" pitchFamily="18" charset="0"/>
                  <a:ea typeface="Times New Roman" pitchFamily="18" charset="0"/>
                  <a:cs typeface="Times New Roman" pitchFamily="18" charset="0"/>
                </a:rPr>
                <a:t>thi</a:t>
              </a:r>
              <a:r>
                <a:rPr kumimoji="0" lang="en-US" sz="1100" b="1" i="0" u="none" strike="noStrike" cap="none" normalizeH="0" baseline="0" smtClean="0">
                  <a:ln>
                    <a:noFill/>
                  </a:ln>
                  <a:solidFill>
                    <a:sysClr val="windowText" lastClr="000000"/>
                  </a:solidFill>
                  <a:effectLst/>
                  <a:latin typeface="Times New Roman" pitchFamily="18" charset="0"/>
                  <a:ea typeface="Times New Roman" pitchFamily="18" charset="0"/>
                  <a:cs typeface="Times New Roman" pitchFamily="18" charset="0"/>
                </a:rPr>
                <a:t> 2</a:t>
              </a:r>
              <a:endParaRPr kumimoji="0" lang="en-US" sz="1800" b="0" i="0" u="none" strike="noStrike" cap="none" normalizeH="0" baseline="0" smtClean="0">
                <a:ln>
                  <a:noFill/>
                </a:ln>
                <a:solidFill>
                  <a:sysClr val="windowText" lastClr="000000"/>
                </a:solidFill>
                <a:effectLst/>
                <a:latin typeface="Arial" pitchFamily="34" charset="0"/>
                <a:cs typeface="Arial" pitchFamily="34" charset="0"/>
              </a:endParaRPr>
            </a:p>
          </p:txBody>
        </p:sp>
        <p:sp>
          <p:nvSpPr>
            <p:cNvPr id="34" name="Rectangle 1322"/>
            <p:cNvSpPr>
              <a:spLocks noChangeArrowheads="1"/>
            </p:cNvSpPr>
            <p:nvPr/>
          </p:nvSpPr>
          <p:spPr bwMode="auto">
            <a:xfrm>
              <a:off x="4835891" y="5153023"/>
              <a:ext cx="1001323" cy="231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1100" b="1" i="0" u="none" strike="noStrike" cap="none" normalizeH="0" baseline="0" smtClean="0">
                  <a:ln>
                    <a:noFill/>
                  </a:ln>
                  <a:solidFill>
                    <a:srgbClr val="000000"/>
                  </a:solidFill>
                  <a:effectLst/>
                  <a:latin typeface="Calibri" pitchFamily="34" charset="0"/>
                  <a:ea typeface="Times New Roman" pitchFamily="18" charset="0"/>
                  <a:cs typeface="Calibri" pitchFamily="34" charset="0"/>
                </a:rPr>
                <a:t>Đ</a:t>
              </a:r>
              <a:r>
                <a:rPr kumimoji="0" lang="vi-VN" sz="1100" b="1" i="0" u="none" strike="noStrike" cap="none" normalizeH="0" baseline="0" smtClean="0">
                  <a:ln>
                    <a:noFill/>
                  </a:ln>
                  <a:solidFill>
                    <a:srgbClr val="000000"/>
                  </a:solidFill>
                  <a:effectLst/>
                  <a:latin typeface="Times New Roman" pitchFamily="18" charset="0"/>
                  <a:ea typeface="Times New Roman" pitchFamily="18" charset="0"/>
                  <a:cs typeface="Times New Roman" pitchFamily="18" charset="0"/>
                </a:rPr>
                <a:t>ợt thi</a:t>
              </a:r>
              <a:r>
                <a:rPr kumimoji="0" lang="en-US" sz="1100" b="1" i="0" u="none" strike="noStrike" cap="none" normalizeH="0" baseline="0" smtClean="0">
                  <a:ln>
                    <a:noFill/>
                  </a:ln>
                  <a:solidFill>
                    <a:srgbClr val="000000"/>
                  </a:solidFill>
                  <a:effectLst/>
                  <a:latin typeface="Times New Roman" pitchFamily="18" charset="0"/>
                  <a:ea typeface="Times New Roman" pitchFamily="18" charset="0"/>
                  <a:cs typeface="Times New Roman" pitchFamily="18" charset="0"/>
                </a:rPr>
                <a:t> 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5" name="Rectangle 1323"/>
            <p:cNvSpPr>
              <a:spLocks noChangeArrowheads="1"/>
            </p:cNvSpPr>
            <p:nvPr/>
          </p:nvSpPr>
          <p:spPr bwMode="auto">
            <a:xfrm>
              <a:off x="3748275" y="5384131"/>
              <a:ext cx="1001323" cy="2312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1100" b="1" i="0" u="none" strike="noStrike" cap="none" normalizeH="0" baseline="0" smtClean="0">
                  <a:ln>
                    <a:noFill/>
                  </a:ln>
                  <a:solidFill>
                    <a:srgbClr val="000000"/>
                  </a:solidFill>
                  <a:effectLst/>
                  <a:latin typeface="Calibri" pitchFamily="34" charset="0"/>
                  <a:ea typeface="Times New Roman" pitchFamily="18" charset="0"/>
                  <a:cs typeface="Calibri" pitchFamily="34" charset="0"/>
                </a:rPr>
                <a:t>Đ</a:t>
              </a:r>
              <a:r>
                <a:rPr kumimoji="0" lang="vi-VN" sz="1100" b="1" i="0" u="none" strike="noStrike" cap="none" normalizeH="0" baseline="0" smtClean="0">
                  <a:ln>
                    <a:noFill/>
                  </a:ln>
                  <a:solidFill>
                    <a:srgbClr val="000000"/>
                  </a:solidFill>
                  <a:effectLst/>
                  <a:latin typeface="Times New Roman" pitchFamily="18" charset="0"/>
                  <a:ea typeface="Times New Roman" pitchFamily="18" charset="0"/>
                  <a:cs typeface="Times New Roman" pitchFamily="18" charset="0"/>
                </a:rPr>
                <a:t>ợt thi</a:t>
              </a:r>
              <a:r>
                <a:rPr kumimoji="0" lang="en-US" sz="1100" b="1" i="0" u="none" strike="noStrike" cap="none" normalizeH="0" baseline="0" smtClean="0">
                  <a:ln>
                    <a:noFill/>
                  </a:ln>
                  <a:solidFill>
                    <a:srgbClr val="000000"/>
                  </a:solidFill>
                  <a:effectLst/>
                  <a:latin typeface="Times New Roman" pitchFamily="18" charset="0"/>
                  <a:ea typeface="Times New Roman" pitchFamily="18" charset="0"/>
                  <a:cs typeface="Times New Roman" pitchFamily="18" charset="0"/>
                </a:rPr>
                <a:t> 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 name="Rectangle 1324"/>
            <p:cNvSpPr>
              <a:spLocks noChangeArrowheads="1"/>
            </p:cNvSpPr>
            <p:nvPr/>
          </p:nvSpPr>
          <p:spPr bwMode="auto">
            <a:xfrm>
              <a:off x="5172465" y="5756943"/>
              <a:ext cx="1001323" cy="231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1100" b="1" i="0" u="none" strike="noStrike" cap="none" normalizeH="0" baseline="0" smtClean="0">
                  <a:ln>
                    <a:noFill/>
                  </a:ln>
                  <a:solidFill>
                    <a:srgbClr val="000000"/>
                  </a:solidFill>
                  <a:effectLst/>
                  <a:latin typeface="Calibri" pitchFamily="34" charset="0"/>
                  <a:ea typeface="Times New Roman" pitchFamily="18" charset="0"/>
                  <a:cs typeface="Calibri" pitchFamily="34" charset="0"/>
                </a:rPr>
                <a:t>Đ</a:t>
              </a:r>
              <a:r>
                <a:rPr kumimoji="0" lang="vi-VN" sz="1100" b="1" i="0" u="none" strike="noStrike" cap="none" normalizeH="0" baseline="0" smtClean="0">
                  <a:ln>
                    <a:noFill/>
                  </a:ln>
                  <a:solidFill>
                    <a:srgbClr val="000000"/>
                  </a:solidFill>
                  <a:effectLst/>
                  <a:latin typeface="Times New Roman" pitchFamily="18" charset="0"/>
                  <a:ea typeface="Times New Roman" pitchFamily="18" charset="0"/>
                  <a:cs typeface="Times New Roman" pitchFamily="18" charset="0"/>
                </a:rPr>
                <a:t>ợt thi 4</a:t>
              </a:r>
              <a:endParaRPr kumimoji="0" lang="vi-VN" sz="1800" b="0" i="0" u="none" strike="noStrike" cap="none" normalizeH="0" baseline="0" smtClean="0">
                <a:ln>
                  <a:noFill/>
                </a:ln>
                <a:solidFill>
                  <a:schemeClr val="tx1"/>
                </a:solidFill>
                <a:effectLst/>
                <a:latin typeface="Arial" pitchFamily="34" charset="0"/>
                <a:cs typeface="Arial" pitchFamily="34" charset="0"/>
              </a:endParaRPr>
            </a:p>
          </p:txBody>
        </p:sp>
      </p:grpSp>
      <p:pic>
        <p:nvPicPr>
          <p:cNvPr id="1026" name="Picture 2"/>
          <p:cNvPicPr>
            <a:picLocks noChangeAspect="1" noChangeArrowheads="1"/>
          </p:cNvPicPr>
          <p:nvPr/>
        </p:nvPicPr>
        <p:blipFill>
          <a:blip r:embed="rId3" cstate="print"/>
          <a:srcRect/>
          <a:stretch>
            <a:fillRect/>
          </a:stretch>
        </p:blipFill>
        <p:spPr bwMode="auto">
          <a:xfrm>
            <a:off x="6095999" y="4953000"/>
            <a:ext cx="2362200" cy="1577051"/>
          </a:xfrm>
          <a:prstGeom prst="rect">
            <a:avLst/>
          </a:prstGeom>
          <a:noFill/>
          <a:ln w="9525">
            <a:noFill/>
            <a:miter lim="800000"/>
            <a:headEnd/>
            <a:tailEnd/>
          </a:ln>
          <a:effectLst/>
        </p:spPr>
      </p:pic>
      <p:sp>
        <p:nvSpPr>
          <p:cNvPr id="19" name="Rectangle 18"/>
          <p:cNvSpPr/>
          <p:nvPr/>
        </p:nvSpPr>
        <p:spPr>
          <a:xfrm>
            <a:off x="304800" y="1447800"/>
            <a:ext cx="8839200" cy="1384995"/>
          </a:xfrm>
          <a:prstGeom prst="rect">
            <a:avLst/>
          </a:prstGeom>
        </p:spPr>
        <p:txBody>
          <a:bodyPr wrap="square">
            <a:spAutoFit/>
          </a:bodyPr>
          <a:lstStyle/>
          <a:p>
            <a:pPr lvl="0" indent="344488" algn="just">
              <a:buFontTx/>
              <a:buChar char="-"/>
            </a:pPr>
            <a:r>
              <a:rPr lang="en-US" sz="2800" smtClean="0">
                <a:solidFill>
                  <a:prstClr val="white"/>
                </a:solidFill>
              </a:rPr>
              <a:t>Cho phép thực thi quy trình tổ chức thi.</a:t>
            </a:r>
          </a:p>
          <a:p>
            <a:pPr lvl="0" indent="344488" algn="just">
              <a:buFontTx/>
              <a:buChar char="-"/>
            </a:pPr>
            <a:r>
              <a:rPr lang="en-US" sz="2800" smtClean="0">
                <a:solidFill>
                  <a:prstClr val="white"/>
                </a:solidFill>
              </a:rPr>
              <a:t>Theo dõi sự thực thi luồng công việc bằng sơ đồ trực quan.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9">
                                            <p:txEl>
                                              <p:pRg st="1" end="1"/>
                                            </p:txEl>
                                          </p:spTgt>
                                        </p:tgtEl>
                                        <p:attrNameLst>
                                          <p:attrName>style.visibility</p:attrName>
                                        </p:attrNameLst>
                                      </p:cBhvr>
                                      <p:to>
                                        <p:strVal val="visible"/>
                                      </p:to>
                                    </p:set>
                                    <p:anim calcmode="lin" valueType="num">
                                      <p:cBhvr additive="base">
                                        <p:cTn id="17" dur="500" fill="hold"/>
                                        <p:tgtEl>
                                          <p:spTgt spid="19">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9">
                                            <p:txEl>
                                              <p:pRg st="1" end="1"/>
                                            </p:txEl>
                                          </p:spTgt>
                                        </p:tgtEl>
                                        <p:attrNameLst>
                                          <p:attrName>ppt_y</p:attrName>
                                        </p:attrNameLst>
                                      </p:cBhvr>
                                      <p:tavLst>
                                        <p:tav tm="0">
                                          <p:val>
                                            <p:strVal val="#ppt_y"/>
                                          </p:val>
                                        </p:tav>
                                        <p:tav tm="100000">
                                          <p:val>
                                            <p:strVal val="#ppt_y"/>
                                          </p:val>
                                        </p:tav>
                                      </p:tavLst>
                                    </p:anim>
                                  </p:childTnLst>
                                </p:cTn>
                              </p:par>
                              <p:par>
                                <p:cTn id="19" presetID="9" presetClass="emph" presetSubtype="0" nodeType="withEffect">
                                  <p:stCondLst>
                                    <p:cond delay="0"/>
                                  </p:stCondLst>
                                  <p:childTnLst>
                                    <p:set>
                                      <p:cBhvr rctx="PPT">
                                        <p:cTn id="20" dur="indefinite"/>
                                        <p:tgtEl>
                                          <p:spTgt spid="19">
                                            <p:txEl>
                                              <p:pRg st="0" end="0"/>
                                            </p:txEl>
                                          </p:spTgt>
                                        </p:tgtEl>
                                        <p:attrNameLst>
                                          <p:attrName>style.opacity</p:attrName>
                                        </p:attrNameLst>
                                      </p:cBhvr>
                                      <p:to>
                                        <p:strVal val="0.25"/>
                                      </p:to>
                                    </p:set>
                                    <p:animEffect filter="image" prLst="opacity: 0.25">
                                      <p:cBhvr rctx="IE">
                                        <p:cTn id="21" dur="indefinite"/>
                                        <p:tgtEl>
                                          <p:spTgt spid="19">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 calcmode="lin" valueType="num">
                                      <p:cBhvr additive="base">
                                        <p:cTn id="2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6">
                                            <p:txEl>
                                              <p:pRg st="0" end="0"/>
                                            </p:txEl>
                                          </p:spTgt>
                                        </p:tgtEl>
                                        <p:attrNameLst>
                                          <p:attrName>ppt_y</p:attrName>
                                        </p:attrNameLst>
                                      </p:cBhvr>
                                      <p:tavLst>
                                        <p:tav tm="0">
                                          <p:val>
                                            <p:strVal val="#ppt_y"/>
                                          </p:val>
                                        </p:tav>
                                        <p:tav tm="100000">
                                          <p:val>
                                            <p:strVal val="#ppt_y"/>
                                          </p:val>
                                        </p:tav>
                                      </p:tavLst>
                                    </p:anim>
                                  </p:childTnLst>
                                </p:cTn>
                              </p:par>
                              <p:par>
                                <p:cTn id="28" presetID="9" presetClass="emph" presetSubtype="0" nodeType="withEffect">
                                  <p:stCondLst>
                                    <p:cond delay="0"/>
                                  </p:stCondLst>
                                  <p:childTnLst>
                                    <p:set>
                                      <p:cBhvr rctx="PPT">
                                        <p:cTn id="29" dur="indefinite"/>
                                        <p:tgtEl>
                                          <p:spTgt spid="19">
                                            <p:txEl>
                                              <p:pRg st="1" end="1"/>
                                            </p:txEl>
                                          </p:spTgt>
                                        </p:tgtEl>
                                        <p:attrNameLst>
                                          <p:attrName>style.opacity</p:attrName>
                                        </p:attrNameLst>
                                      </p:cBhvr>
                                      <p:to>
                                        <p:strVal val="0.25"/>
                                      </p:to>
                                    </p:set>
                                    <p:animEffect filter="image" prLst="opacity: 0.25">
                                      <p:cBhvr rctx="IE">
                                        <p:cTn id="30" dur="indefinite"/>
                                        <p:tgtEl>
                                          <p:spTgt spid="19">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anim calcmode="lin" valueType="num">
                                      <p:cBhvr additive="base">
                                        <p:cTn id="35"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6">
                                            <p:txEl>
                                              <p:pRg st="1" end="1"/>
                                            </p:txEl>
                                          </p:spTgt>
                                        </p:tgtEl>
                                        <p:attrNameLst>
                                          <p:attrName>ppt_y</p:attrName>
                                        </p:attrNameLst>
                                      </p:cBhvr>
                                      <p:tavLst>
                                        <p:tav tm="0">
                                          <p:val>
                                            <p:strVal val="#ppt_y"/>
                                          </p:val>
                                        </p:tav>
                                        <p:tav tm="100000">
                                          <p:val>
                                            <p:strVal val="#ppt_y"/>
                                          </p:val>
                                        </p:tav>
                                      </p:tavLst>
                                    </p:anim>
                                  </p:childTnLst>
                                </p:cTn>
                              </p:par>
                              <p:par>
                                <p:cTn id="37" presetID="9" presetClass="emph" presetSubtype="0" nodeType="withEffect">
                                  <p:stCondLst>
                                    <p:cond delay="0"/>
                                  </p:stCondLst>
                                  <p:childTnLst>
                                    <p:set>
                                      <p:cBhvr rctx="PPT">
                                        <p:cTn id="38" dur="indefinite"/>
                                        <p:tgtEl>
                                          <p:spTgt spid="6">
                                            <p:txEl>
                                              <p:pRg st="0" end="0"/>
                                            </p:txEl>
                                          </p:spTgt>
                                        </p:tgtEl>
                                        <p:attrNameLst>
                                          <p:attrName>style.opacity</p:attrName>
                                        </p:attrNameLst>
                                      </p:cBhvr>
                                      <p:to>
                                        <p:strVal val="0.25"/>
                                      </p:to>
                                    </p:set>
                                    <p:animEffect filter="image" prLst="opacity: 0.25">
                                      <p:cBhvr rctx="IE">
                                        <p:cTn id="39" dur="indefinite"/>
                                        <p:tgtEl>
                                          <p:spTgt spid="6">
                                            <p:txEl>
                                              <p:pRg st="0" end="0"/>
                                            </p:txEl>
                                          </p:spTgt>
                                        </p:tgtEl>
                                      </p:cBhvr>
                                    </p:animEffect>
                                  </p:childTnLst>
                                </p:cTn>
                              </p:par>
                              <p:par>
                                <p:cTn id="40" presetID="14" presetClass="entr" presetSubtype="10" fill="hold"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randombar(horizontal)">
                                      <p:cBhvr>
                                        <p:cTn id="42" dur="5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anim calcmode="lin" valueType="num">
                                      <p:cBhvr additive="base">
                                        <p:cTn id="47"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6">
                                            <p:txEl>
                                              <p:pRg st="2" end="2"/>
                                            </p:txEl>
                                          </p:spTgt>
                                        </p:tgtEl>
                                        <p:attrNameLst>
                                          <p:attrName>ppt_y</p:attrName>
                                        </p:attrNameLst>
                                      </p:cBhvr>
                                      <p:tavLst>
                                        <p:tav tm="0">
                                          <p:val>
                                            <p:strVal val="#ppt_y"/>
                                          </p:val>
                                        </p:tav>
                                        <p:tav tm="100000">
                                          <p:val>
                                            <p:strVal val="#ppt_y"/>
                                          </p:val>
                                        </p:tav>
                                      </p:tavLst>
                                    </p:anim>
                                  </p:childTnLst>
                                </p:cTn>
                              </p:par>
                              <p:par>
                                <p:cTn id="49" presetID="9" presetClass="emph" presetSubtype="0" nodeType="withEffect">
                                  <p:stCondLst>
                                    <p:cond delay="0"/>
                                  </p:stCondLst>
                                  <p:childTnLst>
                                    <p:set>
                                      <p:cBhvr rctx="PPT">
                                        <p:cTn id="50" dur="indefinite"/>
                                        <p:tgtEl>
                                          <p:spTgt spid="6">
                                            <p:txEl>
                                              <p:pRg st="1" end="1"/>
                                            </p:txEl>
                                          </p:spTgt>
                                        </p:tgtEl>
                                        <p:attrNameLst>
                                          <p:attrName>style.opacity</p:attrName>
                                        </p:attrNameLst>
                                      </p:cBhvr>
                                      <p:to>
                                        <p:strVal val="0.25"/>
                                      </p:to>
                                    </p:set>
                                    <p:animEffect filter="image" prLst="opacity: 0.25">
                                      <p:cBhvr rctx="IE">
                                        <p:cTn id="51" dur="indefinite"/>
                                        <p:tgtEl>
                                          <p:spTgt spid="6">
                                            <p:txEl>
                                              <p:pRg st="1" end="1"/>
                                            </p:txEl>
                                          </p:spTgt>
                                        </p:tgtEl>
                                      </p:cBhvr>
                                    </p:animEffect>
                                  </p:childTnLst>
                                </p:cTn>
                              </p:par>
                              <p:par>
                                <p:cTn id="52" presetID="14" presetClass="exit" presetSubtype="10" fill="hold" nodeType="withEffect">
                                  <p:stCondLst>
                                    <p:cond delay="0"/>
                                  </p:stCondLst>
                                  <p:childTnLst>
                                    <p:animEffect transition="out" filter="randombar(horizontal)">
                                      <p:cBhvr>
                                        <p:cTn id="53" dur="500"/>
                                        <p:tgtEl>
                                          <p:spTgt spid="37"/>
                                        </p:tgtEl>
                                      </p:cBhvr>
                                    </p:animEffect>
                                    <p:set>
                                      <p:cBhvr>
                                        <p:cTn id="54" dur="1" fill="hold">
                                          <p:stCondLst>
                                            <p:cond delay="499"/>
                                          </p:stCondLst>
                                        </p:cTn>
                                        <p:tgtEl>
                                          <p:spTgt spid="37"/>
                                        </p:tgtEl>
                                        <p:attrNameLst>
                                          <p:attrName>style.visibility</p:attrName>
                                        </p:attrNameLst>
                                      </p:cBhvr>
                                      <p:to>
                                        <p:strVal val="hidden"/>
                                      </p:to>
                                    </p:set>
                                  </p:childTnLst>
                                </p:cTn>
                              </p:par>
                              <p:par>
                                <p:cTn id="55" presetID="14" presetClass="entr" presetSubtype="10" fill="hold" nodeType="withEffect">
                                  <p:stCondLst>
                                    <p:cond delay="0"/>
                                  </p:stCondLst>
                                  <p:childTnLst>
                                    <p:set>
                                      <p:cBhvr>
                                        <p:cTn id="56" dur="1" fill="hold">
                                          <p:stCondLst>
                                            <p:cond delay="0"/>
                                          </p:stCondLst>
                                        </p:cTn>
                                        <p:tgtEl>
                                          <p:spTgt spid="1026"/>
                                        </p:tgtEl>
                                        <p:attrNameLst>
                                          <p:attrName>style.visibility</p:attrName>
                                        </p:attrNameLst>
                                      </p:cBhvr>
                                      <p:to>
                                        <p:strVal val="visible"/>
                                      </p:to>
                                    </p:set>
                                    <p:animEffect transition="in" filter="randombar(horizontal)">
                                      <p:cBhvr>
                                        <p:cTn id="57" dur="500"/>
                                        <p:tgtEl>
                                          <p:spTgt spid="1026"/>
                                        </p:tgtEl>
                                      </p:cBhvr>
                                    </p:animEffect>
                                  </p:childTnLst>
                                </p:cTn>
                              </p:par>
                            </p:childTnLst>
                          </p:cTn>
                        </p:par>
                      </p:childTnLst>
                    </p:cTn>
                  </p:par>
                  <p:par>
                    <p:cTn id="58" fill="hold">
                      <p:stCondLst>
                        <p:cond delay="indefinite"/>
                      </p:stCondLst>
                      <p:childTnLst>
                        <p:par>
                          <p:cTn id="59" fill="hold">
                            <p:stCondLst>
                              <p:cond delay="0"/>
                            </p:stCondLst>
                            <p:childTnLst>
                              <p:par>
                                <p:cTn id="60" presetID="37" presetClass="exit" presetSubtype="0" fill="hold" grpId="0" nodeType="clickEffect">
                                  <p:stCondLst>
                                    <p:cond delay="0"/>
                                  </p:stCondLst>
                                  <p:childTnLst>
                                    <p:animEffect transition="out" filter="fade">
                                      <p:cBhvr>
                                        <p:cTn id="61" dur="1000"/>
                                        <p:tgtEl>
                                          <p:spTgt spid="6">
                                            <p:txEl>
                                              <p:pRg st="0" end="0"/>
                                            </p:txEl>
                                          </p:spTgt>
                                        </p:tgtEl>
                                      </p:cBhvr>
                                    </p:animEffect>
                                    <p:anim calcmode="lin" valueType="num">
                                      <p:cBhvr>
                                        <p:cTn id="62" dur="1000"/>
                                        <p:tgtEl>
                                          <p:spTgt spid="6">
                                            <p:txEl>
                                              <p:pRg st="0" end="0"/>
                                            </p:txEl>
                                          </p:spTgt>
                                        </p:tgtEl>
                                        <p:attrNameLst>
                                          <p:attrName>ppt_x</p:attrName>
                                        </p:attrNameLst>
                                      </p:cBhvr>
                                      <p:tavLst>
                                        <p:tav tm="0">
                                          <p:val>
                                            <p:strVal val="ppt_x"/>
                                          </p:val>
                                        </p:tav>
                                        <p:tav tm="100000">
                                          <p:val>
                                            <p:strVal val="ppt_x"/>
                                          </p:val>
                                        </p:tav>
                                      </p:tavLst>
                                    </p:anim>
                                    <p:anim calcmode="lin" valueType="num">
                                      <p:cBhvr>
                                        <p:cTn id="63" dur="100" decel="100000"/>
                                        <p:tgtEl>
                                          <p:spTgt spid="6">
                                            <p:txEl>
                                              <p:pRg st="0" end="0"/>
                                            </p:txEl>
                                          </p:spTgt>
                                        </p:tgtEl>
                                        <p:attrNameLst>
                                          <p:attrName>ppt_y</p:attrName>
                                        </p:attrNameLst>
                                      </p:cBhvr>
                                      <p:tavLst>
                                        <p:tav tm="0">
                                          <p:val>
                                            <p:strVal val="ppt_y"/>
                                          </p:val>
                                        </p:tav>
                                        <p:tav tm="100000">
                                          <p:val>
                                            <p:strVal val="ppt_y-.03"/>
                                          </p:val>
                                        </p:tav>
                                      </p:tavLst>
                                    </p:anim>
                                    <p:anim calcmode="lin" valueType="num">
                                      <p:cBhvr>
                                        <p:cTn id="64" dur="900" accel="100000">
                                          <p:stCondLst>
                                            <p:cond delay="100"/>
                                          </p:stCondLst>
                                        </p:cTn>
                                        <p:tgtEl>
                                          <p:spTgt spid="6">
                                            <p:txEl>
                                              <p:pRg st="0" end="0"/>
                                            </p:txEl>
                                          </p:spTgt>
                                        </p:tgtEl>
                                        <p:attrNameLst>
                                          <p:attrName>ppt_y</p:attrName>
                                        </p:attrNameLst>
                                      </p:cBhvr>
                                      <p:tavLst>
                                        <p:tav tm="0">
                                          <p:val>
                                            <p:strVal val="ppt_y"/>
                                          </p:val>
                                        </p:tav>
                                        <p:tav tm="100000">
                                          <p:val>
                                            <p:strVal val="ppt_y+1"/>
                                          </p:val>
                                        </p:tav>
                                      </p:tavLst>
                                    </p:anim>
                                    <p:set>
                                      <p:cBhvr>
                                        <p:cTn id="65" dur="1" fill="hold">
                                          <p:stCondLst>
                                            <p:cond delay="999"/>
                                          </p:stCondLst>
                                        </p:cTn>
                                        <p:tgtEl>
                                          <p:spTgt spid="6">
                                            <p:txEl>
                                              <p:pRg st="0" end="0"/>
                                            </p:txEl>
                                          </p:spTgt>
                                        </p:tgtEl>
                                        <p:attrNameLst>
                                          <p:attrName>style.visibility</p:attrName>
                                        </p:attrNameLst>
                                      </p:cBhvr>
                                      <p:to>
                                        <p:strVal val="hidden"/>
                                      </p:to>
                                    </p:set>
                                  </p:childTnLst>
                                </p:cTn>
                              </p:par>
                              <p:par>
                                <p:cTn id="66" presetID="37" presetClass="exit" presetSubtype="0" fill="hold" grpId="0" nodeType="withEffect">
                                  <p:stCondLst>
                                    <p:cond delay="0"/>
                                  </p:stCondLst>
                                  <p:childTnLst>
                                    <p:animEffect transition="out" filter="fade">
                                      <p:cBhvr>
                                        <p:cTn id="67" dur="1000"/>
                                        <p:tgtEl>
                                          <p:spTgt spid="6">
                                            <p:txEl>
                                              <p:pRg st="1" end="1"/>
                                            </p:txEl>
                                          </p:spTgt>
                                        </p:tgtEl>
                                      </p:cBhvr>
                                    </p:animEffect>
                                    <p:anim calcmode="lin" valueType="num">
                                      <p:cBhvr>
                                        <p:cTn id="68" dur="1000"/>
                                        <p:tgtEl>
                                          <p:spTgt spid="6">
                                            <p:txEl>
                                              <p:pRg st="1" end="1"/>
                                            </p:txEl>
                                          </p:spTgt>
                                        </p:tgtEl>
                                        <p:attrNameLst>
                                          <p:attrName>ppt_x</p:attrName>
                                        </p:attrNameLst>
                                      </p:cBhvr>
                                      <p:tavLst>
                                        <p:tav tm="0">
                                          <p:val>
                                            <p:strVal val="ppt_x"/>
                                          </p:val>
                                        </p:tav>
                                        <p:tav tm="100000">
                                          <p:val>
                                            <p:strVal val="ppt_x"/>
                                          </p:val>
                                        </p:tav>
                                      </p:tavLst>
                                    </p:anim>
                                    <p:anim calcmode="lin" valueType="num">
                                      <p:cBhvr>
                                        <p:cTn id="69" dur="100" decel="100000"/>
                                        <p:tgtEl>
                                          <p:spTgt spid="6">
                                            <p:txEl>
                                              <p:pRg st="1" end="1"/>
                                            </p:txEl>
                                          </p:spTgt>
                                        </p:tgtEl>
                                        <p:attrNameLst>
                                          <p:attrName>ppt_y</p:attrName>
                                        </p:attrNameLst>
                                      </p:cBhvr>
                                      <p:tavLst>
                                        <p:tav tm="0">
                                          <p:val>
                                            <p:strVal val="ppt_y"/>
                                          </p:val>
                                        </p:tav>
                                        <p:tav tm="100000">
                                          <p:val>
                                            <p:strVal val="ppt_y-.03"/>
                                          </p:val>
                                        </p:tav>
                                      </p:tavLst>
                                    </p:anim>
                                    <p:anim calcmode="lin" valueType="num">
                                      <p:cBhvr>
                                        <p:cTn id="70" dur="900" accel="100000">
                                          <p:stCondLst>
                                            <p:cond delay="100"/>
                                          </p:stCondLst>
                                        </p:cTn>
                                        <p:tgtEl>
                                          <p:spTgt spid="6">
                                            <p:txEl>
                                              <p:pRg st="1" end="1"/>
                                            </p:txEl>
                                          </p:spTgt>
                                        </p:tgtEl>
                                        <p:attrNameLst>
                                          <p:attrName>ppt_y</p:attrName>
                                        </p:attrNameLst>
                                      </p:cBhvr>
                                      <p:tavLst>
                                        <p:tav tm="0">
                                          <p:val>
                                            <p:strVal val="ppt_y"/>
                                          </p:val>
                                        </p:tav>
                                        <p:tav tm="100000">
                                          <p:val>
                                            <p:strVal val="ppt_y+1"/>
                                          </p:val>
                                        </p:tav>
                                      </p:tavLst>
                                    </p:anim>
                                    <p:set>
                                      <p:cBhvr>
                                        <p:cTn id="71" dur="1" fill="hold">
                                          <p:stCondLst>
                                            <p:cond delay="999"/>
                                          </p:stCondLst>
                                        </p:cTn>
                                        <p:tgtEl>
                                          <p:spTgt spid="6">
                                            <p:txEl>
                                              <p:pRg st="1" end="1"/>
                                            </p:txEl>
                                          </p:spTgt>
                                        </p:tgtEl>
                                        <p:attrNameLst>
                                          <p:attrName>style.visibility</p:attrName>
                                        </p:attrNameLst>
                                      </p:cBhvr>
                                      <p:to>
                                        <p:strVal val="hidden"/>
                                      </p:to>
                                    </p:set>
                                  </p:childTnLst>
                                </p:cTn>
                              </p:par>
                              <p:par>
                                <p:cTn id="72" presetID="37" presetClass="exit" presetSubtype="0" fill="hold" grpId="0" nodeType="withEffect">
                                  <p:stCondLst>
                                    <p:cond delay="0"/>
                                  </p:stCondLst>
                                  <p:childTnLst>
                                    <p:animEffect transition="out" filter="fade">
                                      <p:cBhvr>
                                        <p:cTn id="73" dur="1000"/>
                                        <p:tgtEl>
                                          <p:spTgt spid="6">
                                            <p:txEl>
                                              <p:pRg st="2" end="2"/>
                                            </p:txEl>
                                          </p:spTgt>
                                        </p:tgtEl>
                                      </p:cBhvr>
                                    </p:animEffect>
                                    <p:anim calcmode="lin" valueType="num">
                                      <p:cBhvr>
                                        <p:cTn id="74" dur="1000"/>
                                        <p:tgtEl>
                                          <p:spTgt spid="6">
                                            <p:txEl>
                                              <p:pRg st="2" end="2"/>
                                            </p:txEl>
                                          </p:spTgt>
                                        </p:tgtEl>
                                        <p:attrNameLst>
                                          <p:attrName>ppt_x</p:attrName>
                                        </p:attrNameLst>
                                      </p:cBhvr>
                                      <p:tavLst>
                                        <p:tav tm="0">
                                          <p:val>
                                            <p:strVal val="ppt_x"/>
                                          </p:val>
                                        </p:tav>
                                        <p:tav tm="100000">
                                          <p:val>
                                            <p:strVal val="ppt_x"/>
                                          </p:val>
                                        </p:tav>
                                      </p:tavLst>
                                    </p:anim>
                                    <p:anim calcmode="lin" valueType="num">
                                      <p:cBhvr>
                                        <p:cTn id="75" dur="100" decel="100000"/>
                                        <p:tgtEl>
                                          <p:spTgt spid="6">
                                            <p:txEl>
                                              <p:pRg st="2" end="2"/>
                                            </p:txEl>
                                          </p:spTgt>
                                        </p:tgtEl>
                                        <p:attrNameLst>
                                          <p:attrName>ppt_y</p:attrName>
                                        </p:attrNameLst>
                                      </p:cBhvr>
                                      <p:tavLst>
                                        <p:tav tm="0">
                                          <p:val>
                                            <p:strVal val="ppt_y"/>
                                          </p:val>
                                        </p:tav>
                                        <p:tav tm="100000">
                                          <p:val>
                                            <p:strVal val="ppt_y-.03"/>
                                          </p:val>
                                        </p:tav>
                                      </p:tavLst>
                                    </p:anim>
                                    <p:anim calcmode="lin" valueType="num">
                                      <p:cBhvr>
                                        <p:cTn id="76" dur="900" accel="100000">
                                          <p:stCondLst>
                                            <p:cond delay="100"/>
                                          </p:stCondLst>
                                        </p:cTn>
                                        <p:tgtEl>
                                          <p:spTgt spid="6">
                                            <p:txEl>
                                              <p:pRg st="2" end="2"/>
                                            </p:txEl>
                                          </p:spTgt>
                                        </p:tgtEl>
                                        <p:attrNameLst>
                                          <p:attrName>ppt_y</p:attrName>
                                        </p:attrNameLst>
                                      </p:cBhvr>
                                      <p:tavLst>
                                        <p:tav tm="0">
                                          <p:val>
                                            <p:strVal val="ppt_y"/>
                                          </p:val>
                                        </p:tav>
                                        <p:tav tm="100000">
                                          <p:val>
                                            <p:strVal val="ppt_y+1"/>
                                          </p:val>
                                        </p:tav>
                                      </p:tavLst>
                                    </p:anim>
                                    <p:set>
                                      <p:cBhvr>
                                        <p:cTn id="77" dur="1" fill="hold">
                                          <p:stCondLst>
                                            <p:cond delay="999"/>
                                          </p:stCondLst>
                                        </p:cTn>
                                        <p:tgtEl>
                                          <p:spTgt spid="6">
                                            <p:txEl>
                                              <p:pRg st="2" end="2"/>
                                            </p:txEl>
                                          </p:spTgt>
                                        </p:tgtEl>
                                        <p:attrNameLst>
                                          <p:attrName>style.visibility</p:attrName>
                                        </p:attrNameLst>
                                      </p:cBhvr>
                                      <p:to>
                                        <p:strVal val="hidden"/>
                                      </p:to>
                                    </p:set>
                                  </p:childTnLst>
                                </p:cTn>
                              </p:par>
                              <p:par>
                                <p:cTn id="78" presetID="37" presetClass="exit" presetSubtype="0" fill="hold" nodeType="withEffect">
                                  <p:stCondLst>
                                    <p:cond delay="0"/>
                                  </p:stCondLst>
                                  <p:childTnLst>
                                    <p:animEffect transition="out" filter="fade">
                                      <p:cBhvr>
                                        <p:cTn id="79" dur="1000"/>
                                        <p:tgtEl>
                                          <p:spTgt spid="37"/>
                                        </p:tgtEl>
                                      </p:cBhvr>
                                    </p:animEffect>
                                    <p:anim calcmode="lin" valueType="num">
                                      <p:cBhvr>
                                        <p:cTn id="80" dur="1000"/>
                                        <p:tgtEl>
                                          <p:spTgt spid="37"/>
                                        </p:tgtEl>
                                        <p:attrNameLst>
                                          <p:attrName>ppt_x</p:attrName>
                                        </p:attrNameLst>
                                      </p:cBhvr>
                                      <p:tavLst>
                                        <p:tav tm="0">
                                          <p:val>
                                            <p:strVal val="ppt_x"/>
                                          </p:val>
                                        </p:tav>
                                        <p:tav tm="100000">
                                          <p:val>
                                            <p:strVal val="ppt_x"/>
                                          </p:val>
                                        </p:tav>
                                      </p:tavLst>
                                    </p:anim>
                                    <p:anim calcmode="lin" valueType="num">
                                      <p:cBhvr>
                                        <p:cTn id="81" dur="100" decel="100000"/>
                                        <p:tgtEl>
                                          <p:spTgt spid="37"/>
                                        </p:tgtEl>
                                        <p:attrNameLst>
                                          <p:attrName>ppt_y</p:attrName>
                                        </p:attrNameLst>
                                      </p:cBhvr>
                                      <p:tavLst>
                                        <p:tav tm="0">
                                          <p:val>
                                            <p:strVal val="ppt_y"/>
                                          </p:val>
                                        </p:tav>
                                        <p:tav tm="100000">
                                          <p:val>
                                            <p:strVal val="ppt_y-.03"/>
                                          </p:val>
                                        </p:tav>
                                      </p:tavLst>
                                    </p:anim>
                                    <p:anim calcmode="lin" valueType="num">
                                      <p:cBhvr>
                                        <p:cTn id="82" dur="900" accel="100000">
                                          <p:stCondLst>
                                            <p:cond delay="100"/>
                                          </p:stCondLst>
                                        </p:cTn>
                                        <p:tgtEl>
                                          <p:spTgt spid="37"/>
                                        </p:tgtEl>
                                        <p:attrNameLst>
                                          <p:attrName>ppt_y</p:attrName>
                                        </p:attrNameLst>
                                      </p:cBhvr>
                                      <p:tavLst>
                                        <p:tav tm="0">
                                          <p:val>
                                            <p:strVal val="ppt_y"/>
                                          </p:val>
                                        </p:tav>
                                        <p:tav tm="100000">
                                          <p:val>
                                            <p:strVal val="ppt_y+1"/>
                                          </p:val>
                                        </p:tav>
                                      </p:tavLst>
                                    </p:anim>
                                    <p:set>
                                      <p:cBhvr>
                                        <p:cTn id="83" dur="1" fill="hold">
                                          <p:stCondLst>
                                            <p:cond delay="999"/>
                                          </p:stCondLst>
                                        </p:cTn>
                                        <p:tgtEl>
                                          <p:spTgt spid="37"/>
                                        </p:tgtEl>
                                        <p:attrNameLst>
                                          <p:attrName>style.visibility</p:attrName>
                                        </p:attrNameLst>
                                      </p:cBhvr>
                                      <p:to>
                                        <p:strVal val="hidden"/>
                                      </p:to>
                                    </p:set>
                                  </p:childTnLst>
                                </p:cTn>
                              </p:par>
                              <p:par>
                                <p:cTn id="84" presetID="37" presetClass="exit" presetSubtype="0" fill="hold" nodeType="withEffect">
                                  <p:stCondLst>
                                    <p:cond delay="0"/>
                                  </p:stCondLst>
                                  <p:childTnLst>
                                    <p:animEffect transition="out" filter="fade">
                                      <p:cBhvr>
                                        <p:cTn id="85" dur="1000"/>
                                        <p:tgtEl>
                                          <p:spTgt spid="1026"/>
                                        </p:tgtEl>
                                      </p:cBhvr>
                                    </p:animEffect>
                                    <p:anim calcmode="lin" valueType="num">
                                      <p:cBhvr>
                                        <p:cTn id="86" dur="1000"/>
                                        <p:tgtEl>
                                          <p:spTgt spid="1026"/>
                                        </p:tgtEl>
                                        <p:attrNameLst>
                                          <p:attrName>ppt_x</p:attrName>
                                        </p:attrNameLst>
                                      </p:cBhvr>
                                      <p:tavLst>
                                        <p:tav tm="0">
                                          <p:val>
                                            <p:strVal val="ppt_x"/>
                                          </p:val>
                                        </p:tav>
                                        <p:tav tm="100000">
                                          <p:val>
                                            <p:strVal val="ppt_x"/>
                                          </p:val>
                                        </p:tav>
                                      </p:tavLst>
                                    </p:anim>
                                    <p:anim calcmode="lin" valueType="num">
                                      <p:cBhvr>
                                        <p:cTn id="87" dur="100" decel="100000"/>
                                        <p:tgtEl>
                                          <p:spTgt spid="1026"/>
                                        </p:tgtEl>
                                        <p:attrNameLst>
                                          <p:attrName>ppt_y</p:attrName>
                                        </p:attrNameLst>
                                      </p:cBhvr>
                                      <p:tavLst>
                                        <p:tav tm="0">
                                          <p:val>
                                            <p:strVal val="ppt_y"/>
                                          </p:val>
                                        </p:tav>
                                        <p:tav tm="100000">
                                          <p:val>
                                            <p:strVal val="ppt_y-.03"/>
                                          </p:val>
                                        </p:tav>
                                      </p:tavLst>
                                    </p:anim>
                                    <p:anim calcmode="lin" valueType="num">
                                      <p:cBhvr>
                                        <p:cTn id="88" dur="900" accel="100000">
                                          <p:stCondLst>
                                            <p:cond delay="100"/>
                                          </p:stCondLst>
                                        </p:cTn>
                                        <p:tgtEl>
                                          <p:spTgt spid="1026"/>
                                        </p:tgtEl>
                                        <p:attrNameLst>
                                          <p:attrName>ppt_y</p:attrName>
                                        </p:attrNameLst>
                                      </p:cBhvr>
                                      <p:tavLst>
                                        <p:tav tm="0">
                                          <p:val>
                                            <p:strVal val="ppt_y"/>
                                          </p:val>
                                        </p:tav>
                                        <p:tav tm="100000">
                                          <p:val>
                                            <p:strVal val="ppt_y+1"/>
                                          </p:val>
                                        </p:tav>
                                      </p:tavLst>
                                    </p:anim>
                                    <p:set>
                                      <p:cBhvr>
                                        <p:cTn id="89" dur="1" fill="hold">
                                          <p:stCondLst>
                                            <p:cond delay="999"/>
                                          </p:stCondLst>
                                        </p:cTn>
                                        <p:tgtEl>
                                          <p:spTgt spid="1026"/>
                                        </p:tgtEl>
                                        <p:attrNameLst>
                                          <p:attrName>style.visibility</p:attrName>
                                        </p:attrNameLst>
                                      </p:cBhvr>
                                      <p:to>
                                        <p:strVal val="hidden"/>
                                      </p:to>
                                    </p:set>
                                  </p:childTnLst>
                                </p:cTn>
                              </p:par>
                              <p:par>
                                <p:cTn id="90" presetID="37" presetClass="exit" presetSubtype="0" fill="hold" grpId="0" nodeType="withEffect">
                                  <p:stCondLst>
                                    <p:cond delay="0"/>
                                  </p:stCondLst>
                                  <p:childTnLst>
                                    <p:animEffect transition="out" filter="fade">
                                      <p:cBhvr>
                                        <p:cTn id="91" dur="1000"/>
                                        <p:tgtEl>
                                          <p:spTgt spid="19">
                                            <p:txEl>
                                              <p:pRg st="0" end="0"/>
                                            </p:txEl>
                                          </p:spTgt>
                                        </p:tgtEl>
                                      </p:cBhvr>
                                    </p:animEffect>
                                    <p:anim calcmode="lin" valueType="num">
                                      <p:cBhvr>
                                        <p:cTn id="92" dur="1000"/>
                                        <p:tgtEl>
                                          <p:spTgt spid="19">
                                            <p:txEl>
                                              <p:pRg st="0" end="0"/>
                                            </p:txEl>
                                          </p:spTgt>
                                        </p:tgtEl>
                                        <p:attrNameLst>
                                          <p:attrName>ppt_x</p:attrName>
                                        </p:attrNameLst>
                                      </p:cBhvr>
                                      <p:tavLst>
                                        <p:tav tm="0">
                                          <p:val>
                                            <p:strVal val="ppt_x"/>
                                          </p:val>
                                        </p:tav>
                                        <p:tav tm="100000">
                                          <p:val>
                                            <p:strVal val="ppt_x"/>
                                          </p:val>
                                        </p:tav>
                                      </p:tavLst>
                                    </p:anim>
                                    <p:anim calcmode="lin" valueType="num">
                                      <p:cBhvr>
                                        <p:cTn id="93" dur="100" decel="100000"/>
                                        <p:tgtEl>
                                          <p:spTgt spid="19">
                                            <p:txEl>
                                              <p:pRg st="0" end="0"/>
                                            </p:txEl>
                                          </p:spTgt>
                                        </p:tgtEl>
                                        <p:attrNameLst>
                                          <p:attrName>ppt_y</p:attrName>
                                        </p:attrNameLst>
                                      </p:cBhvr>
                                      <p:tavLst>
                                        <p:tav tm="0">
                                          <p:val>
                                            <p:strVal val="ppt_y"/>
                                          </p:val>
                                        </p:tav>
                                        <p:tav tm="100000">
                                          <p:val>
                                            <p:strVal val="ppt_y-.03"/>
                                          </p:val>
                                        </p:tav>
                                      </p:tavLst>
                                    </p:anim>
                                    <p:anim calcmode="lin" valueType="num">
                                      <p:cBhvr>
                                        <p:cTn id="94" dur="900" accel="100000">
                                          <p:stCondLst>
                                            <p:cond delay="100"/>
                                          </p:stCondLst>
                                        </p:cTn>
                                        <p:tgtEl>
                                          <p:spTgt spid="19">
                                            <p:txEl>
                                              <p:pRg st="0" end="0"/>
                                            </p:txEl>
                                          </p:spTgt>
                                        </p:tgtEl>
                                        <p:attrNameLst>
                                          <p:attrName>ppt_y</p:attrName>
                                        </p:attrNameLst>
                                      </p:cBhvr>
                                      <p:tavLst>
                                        <p:tav tm="0">
                                          <p:val>
                                            <p:strVal val="ppt_y"/>
                                          </p:val>
                                        </p:tav>
                                        <p:tav tm="100000">
                                          <p:val>
                                            <p:strVal val="ppt_y+1"/>
                                          </p:val>
                                        </p:tav>
                                      </p:tavLst>
                                    </p:anim>
                                    <p:set>
                                      <p:cBhvr>
                                        <p:cTn id="95" dur="1" fill="hold">
                                          <p:stCondLst>
                                            <p:cond delay="999"/>
                                          </p:stCondLst>
                                        </p:cTn>
                                        <p:tgtEl>
                                          <p:spTgt spid="19">
                                            <p:txEl>
                                              <p:pRg st="0" end="0"/>
                                            </p:txEl>
                                          </p:spTgt>
                                        </p:tgtEl>
                                        <p:attrNameLst>
                                          <p:attrName>style.visibility</p:attrName>
                                        </p:attrNameLst>
                                      </p:cBhvr>
                                      <p:to>
                                        <p:strVal val="hidden"/>
                                      </p:to>
                                    </p:set>
                                  </p:childTnLst>
                                </p:cTn>
                              </p:par>
                              <p:par>
                                <p:cTn id="96" presetID="37" presetClass="exit" presetSubtype="0" fill="hold" grpId="0" nodeType="withEffect">
                                  <p:stCondLst>
                                    <p:cond delay="0"/>
                                  </p:stCondLst>
                                  <p:childTnLst>
                                    <p:animEffect transition="out" filter="fade">
                                      <p:cBhvr>
                                        <p:cTn id="97" dur="1000"/>
                                        <p:tgtEl>
                                          <p:spTgt spid="19">
                                            <p:txEl>
                                              <p:pRg st="1" end="1"/>
                                            </p:txEl>
                                          </p:spTgt>
                                        </p:tgtEl>
                                      </p:cBhvr>
                                    </p:animEffect>
                                    <p:anim calcmode="lin" valueType="num">
                                      <p:cBhvr>
                                        <p:cTn id="98" dur="1000"/>
                                        <p:tgtEl>
                                          <p:spTgt spid="19">
                                            <p:txEl>
                                              <p:pRg st="1" end="1"/>
                                            </p:txEl>
                                          </p:spTgt>
                                        </p:tgtEl>
                                        <p:attrNameLst>
                                          <p:attrName>ppt_x</p:attrName>
                                        </p:attrNameLst>
                                      </p:cBhvr>
                                      <p:tavLst>
                                        <p:tav tm="0">
                                          <p:val>
                                            <p:strVal val="ppt_x"/>
                                          </p:val>
                                        </p:tav>
                                        <p:tav tm="100000">
                                          <p:val>
                                            <p:strVal val="ppt_x"/>
                                          </p:val>
                                        </p:tav>
                                      </p:tavLst>
                                    </p:anim>
                                    <p:anim calcmode="lin" valueType="num">
                                      <p:cBhvr>
                                        <p:cTn id="99" dur="100" decel="100000"/>
                                        <p:tgtEl>
                                          <p:spTgt spid="19">
                                            <p:txEl>
                                              <p:pRg st="1" end="1"/>
                                            </p:txEl>
                                          </p:spTgt>
                                        </p:tgtEl>
                                        <p:attrNameLst>
                                          <p:attrName>ppt_y</p:attrName>
                                        </p:attrNameLst>
                                      </p:cBhvr>
                                      <p:tavLst>
                                        <p:tav tm="0">
                                          <p:val>
                                            <p:strVal val="ppt_y"/>
                                          </p:val>
                                        </p:tav>
                                        <p:tav tm="100000">
                                          <p:val>
                                            <p:strVal val="ppt_y-.03"/>
                                          </p:val>
                                        </p:tav>
                                      </p:tavLst>
                                    </p:anim>
                                    <p:anim calcmode="lin" valueType="num">
                                      <p:cBhvr>
                                        <p:cTn id="100" dur="900" accel="100000">
                                          <p:stCondLst>
                                            <p:cond delay="100"/>
                                          </p:stCondLst>
                                        </p:cTn>
                                        <p:tgtEl>
                                          <p:spTgt spid="19">
                                            <p:txEl>
                                              <p:pRg st="1" end="1"/>
                                            </p:txEl>
                                          </p:spTgt>
                                        </p:tgtEl>
                                        <p:attrNameLst>
                                          <p:attrName>ppt_y</p:attrName>
                                        </p:attrNameLst>
                                      </p:cBhvr>
                                      <p:tavLst>
                                        <p:tav tm="0">
                                          <p:val>
                                            <p:strVal val="ppt_y"/>
                                          </p:val>
                                        </p:tav>
                                        <p:tav tm="100000">
                                          <p:val>
                                            <p:strVal val="ppt_y+1"/>
                                          </p:val>
                                        </p:tav>
                                      </p:tavLst>
                                    </p:anim>
                                    <p:set>
                                      <p:cBhvr>
                                        <p:cTn id="101" dur="1" fill="hold">
                                          <p:stCondLst>
                                            <p:cond delay="999"/>
                                          </p:stCondLst>
                                        </p:cTn>
                                        <p:tgtEl>
                                          <p:spTgt spid="19">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build="allAtOnce"/>
      <p:bldP spid="19"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57200" y="685800"/>
            <a:ext cx="5647572" cy="646331"/>
          </a:xfrm>
          <a:prstGeom prst="rect">
            <a:avLst/>
          </a:prstGeom>
          <a:noFill/>
        </p:spPr>
        <p:txBody>
          <a:bodyPr wrap="none" rtlCol="0">
            <a:spAutoFit/>
          </a:bodyPr>
          <a:lstStyle/>
          <a:p>
            <a:r>
              <a:rPr lang="en-US" sz="3600" b="1" smtClean="0">
                <a:solidFill>
                  <a:srgbClr val="FFFF00"/>
                </a:solidFill>
                <a:effectLst>
                  <a:glow rad="139700">
                    <a:schemeClr val="accent6">
                      <a:satMod val="175000"/>
                      <a:alpha val="40000"/>
                    </a:schemeClr>
                  </a:glow>
                  <a:reflection blurRad="6350" stA="55000" endA="50" endPos="85000" dist="29997" dir="5400000" sy="-100000" algn="bl" rotWithShape="0"/>
                </a:effectLst>
              </a:rPr>
              <a:t>Ứng dụng tổ chức thi (tt)</a:t>
            </a:r>
            <a:endParaRPr lang="en-US" sz="3600" b="1">
              <a:solidFill>
                <a:srgbClr val="FFFF00"/>
              </a:solidFill>
              <a:effectLst>
                <a:glow rad="139700">
                  <a:schemeClr val="accent6">
                    <a:satMod val="175000"/>
                    <a:alpha val="40000"/>
                  </a:schemeClr>
                </a:glow>
                <a:reflection blurRad="6350" stA="55000" endA="50" endPos="85000" dist="29997" dir="5400000" sy="-100000" algn="bl" rotWithShape="0"/>
              </a:effectLst>
            </a:endParaRPr>
          </a:p>
        </p:txBody>
      </p:sp>
      <p:sp>
        <p:nvSpPr>
          <p:cNvPr id="19" name="Rectangle 18"/>
          <p:cNvSpPr/>
          <p:nvPr/>
        </p:nvSpPr>
        <p:spPr>
          <a:xfrm>
            <a:off x="304800" y="1752600"/>
            <a:ext cx="8839200" cy="1815882"/>
          </a:xfrm>
          <a:prstGeom prst="rect">
            <a:avLst/>
          </a:prstGeom>
        </p:spPr>
        <p:txBody>
          <a:bodyPr wrap="square">
            <a:spAutoFit/>
          </a:bodyPr>
          <a:lstStyle/>
          <a:p>
            <a:pPr indent="344488" algn="just">
              <a:buFontTx/>
              <a:buChar char="-"/>
            </a:pPr>
            <a:r>
              <a:rPr lang="en-US" sz="2800" smtClean="0">
                <a:solidFill>
                  <a:prstClr val="white"/>
                </a:solidFill>
              </a:rPr>
              <a:t>Phục hồi trạng thái luồng công việc của phiên làm việc trước.</a:t>
            </a:r>
          </a:p>
          <a:p>
            <a:pPr lvl="0" indent="344488" algn="just">
              <a:buFontTx/>
              <a:buChar char="-"/>
            </a:pPr>
            <a:r>
              <a:rPr lang="en-US" sz="2800" smtClean="0">
                <a:solidFill>
                  <a:prstClr val="white"/>
                </a:solidFill>
              </a:rPr>
              <a:t>Hỗ trợ phát hiện, ngăn ngừa và giải quyết các hiện tượng “thắt cổ chai”.</a:t>
            </a:r>
          </a:p>
        </p:txBody>
      </p:sp>
      <p:grpSp>
        <p:nvGrpSpPr>
          <p:cNvPr id="48" name="Group 47"/>
          <p:cNvGrpSpPr/>
          <p:nvPr/>
        </p:nvGrpSpPr>
        <p:grpSpPr>
          <a:xfrm>
            <a:off x="685800" y="4419600"/>
            <a:ext cx="2362200" cy="1371600"/>
            <a:chOff x="685800" y="4419600"/>
            <a:chExt cx="2362200" cy="1371600"/>
          </a:xfrm>
          <a:effectLst>
            <a:glow rad="101600">
              <a:schemeClr val="accent3">
                <a:satMod val="175000"/>
                <a:alpha val="40000"/>
              </a:schemeClr>
            </a:glow>
          </a:effectLst>
        </p:grpSpPr>
        <p:sp>
          <p:nvSpPr>
            <p:cNvPr id="21" name="Can 20"/>
            <p:cNvSpPr/>
            <p:nvPr/>
          </p:nvSpPr>
          <p:spPr>
            <a:xfrm>
              <a:off x="2330904" y="4850674"/>
              <a:ext cx="717096" cy="587829"/>
            </a:xfrm>
            <a:prstGeom prst="ca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CSDL</a:t>
              </a:r>
              <a:endParaRPr lang="en-US" sz="1200"/>
            </a:p>
          </p:txBody>
        </p:sp>
        <p:sp>
          <p:nvSpPr>
            <p:cNvPr id="22" name="Snip Single Corner Rectangle 21"/>
            <p:cNvSpPr/>
            <p:nvPr/>
          </p:nvSpPr>
          <p:spPr>
            <a:xfrm>
              <a:off x="685800" y="4419600"/>
              <a:ext cx="717096" cy="352697"/>
            </a:xfrm>
            <a:prstGeom prst="snip1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Thứ </a:t>
              </a:r>
              <a:r>
                <a:rPr lang="en-US" smtClean="0"/>
                <a:t>2</a:t>
              </a:r>
            </a:p>
          </p:txBody>
        </p:sp>
        <p:sp>
          <p:nvSpPr>
            <p:cNvPr id="23" name="Snip Single Corner Rectangle 22"/>
            <p:cNvSpPr/>
            <p:nvPr/>
          </p:nvSpPr>
          <p:spPr>
            <a:xfrm>
              <a:off x="685800" y="4929051"/>
              <a:ext cx="717096" cy="352697"/>
            </a:xfrm>
            <a:prstGeom prst="snip1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Thứ 3</a:t>
              </a:r>
              <a:endParaRPr lang="en-US" sz="1200"/>
            </a:p>
          </p:txBody>
        </p:sp>
        <p:sp>
          <p:nvSpPr>
            <p:cNvPr id="37" name="Snip Single Corner Rectangle 36"/>
            <p:cNvSpPr/>
            <p:nvPr/>
          </p:nvSpPr>
          <p:spPr>
            <a:xfrm>
              <a:off x="685800" y="5438503"/>
              <a:ext cx="717096" cy="352697"/>
            </a:xfrm>
            <a:prstGeom prst="snip1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t>
              </a:r>
              <a:endParaRPr lang="en-US"/>
            </a:p>
          </p:txBody>
        </p:sp>
        <p:cxnSp>
          <p:nvCxnSpPr>
            <p:cNvPr id="38" name="Straight Arrow Connector 37"/>
            <p:cNvCxnSpPr/>
            <p:nvPr/>
          </p:nvCxnSpPr>
          <p:spPr>
            <a:xfrm>
              <a:off x="1445079" y="4497977"/>
              <a:ext cx="885825" cy="391886"/>
            </a:xfrm>
            <a:prstGeom prst="straightConnector1">
              <a:avLst/>
            </a:prstGeom>
            <a:solidFill>
              <a:schemeClr val="accent1">
                <a:lumMod val="75000"/>
              </a:schemeClr>
            </a:solidFill>
            <a:ln w="28575">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445079" y="5085806"/>
              <a:ext cx="843643" cy="817"/>
            </a:xfrm>
            <a:prstGeom prst="straightConnector1">
              <a:avLst/>
            </a:prstGeom>
            <a:solidFill>
              <a:schemeClr val="accent1">
                <a:lumMod val="75000"/>
              </a:schemeClr>
            </a:solidFill>
            <a:ln w="28575">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10800000">
              <a:off x="1445079" y="5203371"/>
              <a:ext cx="801461" cy="817"/>
            </a:xfrm>
            <a:prstGeom prst="straightConnector1">
              <a:avLst/>
            </a:prstGeom>
            <a:solidFill>
              <a:schemeClr val="accent1">
                <a:lumMod val="75000"/>
              </a:schemeClr>
            </a:solidFill>
            <a:ln w="28575">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10800000">
              <a:off x="1445079" y="4615543"/>
              <a:ext cx="801461" cy="353514"/>
            </a:xfrm>
            <a:prstGeom prst="straightConnector1">
              <a:avLst/>
            </a:prstGeom>
            <a:solidFill>
              <a:schemeClr val="accent1">
                <a:lumMod val="75000"/>
              </a:schemeClr>
            </a:solidFill>
            <a:ln w="28575">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1487261" y="5320937"/>
              <a:ext cx="801461" cy="313509"/>
            </a:xfrm>
            <a:prstGeom prst="straightConnector1">
              <a:avLst/>
            </a:prstGeom>
            <a:solidFill>
              <a:schemeClr val="accent1">
                <a:lumMod val="75000"/>
              </a:schemeClr>
            </a:solidFill>
            <a:ln w="28575">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0800000" flipV="1">
              <a:off x="1487261" y="5438503"/>
              <a:ext cx="801461" cy="313509"/>
            </a:xfrm>
            <a:prstGeom prst="straightConnector1">
              <a:avLst/>
            </a:prstGeom>
            <a:solidFill>
              <a:schemeClr val="accent1">
                <a:lumMod val="75000"/>
              </a:schemeClr>
            </a:solidFill>
            <a:ln w="28575">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4" name="Group 188"/>
            <p:cNvGrpSpPr/>
            <p:nvPr/>
          </p:nvGrpSpPr>
          <p:grpSpPr>
            <a:xfrm>
              <a:off x="1909082" y="4419600"/>
              <a:ext cx="253093" cy="235131"/>
              <a:chOff x="5943600" y="3810000"/>
              <a:chExt cx="685800" cy="685800"/>
            </a:xfrm>
            <a:solidFill>
              <a:schemeClr val="accent1">
                <a:lumMod val="75000"/>
              </a:schemeClr>
            </a:solidFill>
            <a:effectLst/>
          </p:grpSpPr>
          <p:sp>
            <p:nvSpPr>
              <p:cNvPr id="45" name="Oval 44"/>
              <p:cNvSpPr/>
              <p:nvPr/>
            </p:nvSpPr>
            <p:spPr>
              <a:xfrm>
                <a:off x="5943600" y="3810000"/>
                <a:ext cx="685800" cy="6858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p:nvCxnSpPr>
            <p:spPr>
              <a:xfrm rot="16200000" flipH="1">
                <a:off x="6171945" y="4038855"/>
                <a:ext cx="190500" cy="37590"/>
              </a:xfrm>
              <a:prstGeom prst="line">
                <a:avLst/>
              </a:prstGeom>
              <a:grpFill/>
              <a:ln w="1905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0800000">
                <a:off x="6286501" y="4152901"/>
                <a:ext cx="293914" cy="1020"/>
              </a:xfrm>
              <a:prstGeom prst="line">
                <a:avLst/>
              </a:prstGeom>
              <a:grpFill/>
              <a:ln w="1905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grpSp>
        <p:nvGrpSpPr>
          <p:cNvPr id="98" name="Group 97"/>
          <p:cNvGrpSpPr/>
          <p:nvPr/>
        </p:nvGrpSpPr>
        <p:grpSpPr>
          <a:xfrm>
            <a:off x="4724400" y="3733800"/>
            <a:ext cx="3886200" cy="3048000"/>
            <a:chOff x="4724400" y="3733800"/>
            <a:chExt cx="3886200" cy="3048000"/>
          </a:xfrm>
        </p:grpSpPr>
        <p:sp>
          <p:nvSpPr>
            <p:cNvPr id="77" name="Rounded Rectangle 76"/>
            <p:cNvSpPr/>
            <p:nvPr/>
          </p:nvSpPr>
          <p:spPr>
            <a:xfrm>
              <a:off x="5943600" y="5791200"/>
              <a:ext cx="1371600" cy="45720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w="38100">
              <a:solidFill>
                <a:schemeClr val="tx1"/>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t>In chứng chỉ</a:t>
              </a:r>
              <a:endParaRPr lang="en-US" sz="1600"/>
            </a:p>
          </p:txBody>
        </p:sp>
        <p:cxnSp>
          <p:nvCxnSpPr>
            <p:cNvPr id="79" name="Straight Arrow Connector 78"/>
            <p:cNvCxnSpPr/>
            <p:nvPr/>
          </p:nvCxnSpPr>
          <p:spPr>
            <a:xfrm rot="5400000">
              <a:off x="6394564" y="6514306"/>
              <a:ext cx="533400" cy="1588"/>
            </a:xfrm>
            <a:prstGeom prst="straightConnector1">
              <a:avLst/>
            </a:prstGeom>
            <a:ln w="38100">
              <a:solidFill>
                <a:schemeClr val="tx1"/>
              </a:solidFill>
              <a:headEnd type="none" w="med" len="med"/>
              <a:tailEnd type="triangle" w="med" len="med"/>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grpSp>
          <p:nvGrpSpPr>
            <p:cNvPr id="96" name="Group 95"/>
            <p:cNvGrpSpPr/>
            <p:nvPr/>
          </p:nvGrpSpPr>
          <p:grpSpPr>
            <a:xfrm>
              <a:off x="4724400" y="3733800"/>
              <a:ext cx="1828800" cy="2057400"/>
              <a:chOff x="4800600" y="3733800"/>
              <a:chExt cx="1828800" cy="2057400"/>
            </a:xfrm>
            <a:effectLst>
              <a:glow rad="101600">
                <a:schemeClr val="accent6">
                  <a:satMod val="175000"/>
                  <a:alpha val="40000"/>
                </a:schemeClr>
              </a:glow>
            </a:effectLst>
          </p:grpSpPr>
          <p:cxnSp>
            <p:nvCxnSpPr>
              <p:cNvPr id="75" name="Curved Connector 74"/>
              <p:cNvCxnSpPr/>
              <p:nvPr/>
            </p:nvCxnSpPr>
            <p:spPr>
              <a:xfrm rot="16200000" flipH="1">
                <a:off x="4457700" y="4076700"/>
                <a:ext cx="2057400" cy="1371600"/>
              </a:xfrm>
              <a:prstGeom prst="curvedConnector3">
                <a:avLst>
                  <a:gd name="adj1" fmla="val 50000"/>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83" name="Curved Connector 82"/>
              <p:cNvCxnSpPr/>
              <p:nvPr/>
            </p:nvCxnSpPr>
            <p:spPr>
              <a:xfrm rot="16200000" flipH="1">
                <a:off x="4953000" y="4343400"/>
                <a:ext cx="2057400" cy="838200"/>
              </a:xfrm>
              <a:prstGeom prst="curvedConnector3">
                <a:avLst>
                  <a:gd name="adj1" fmla="val 50000"/>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85" name="Curved Connector 84"/>
              <p:cNvCxnSpPr/>
              <p:nvPr/>
            </p:nvCxnSpPr>
            <p:spPr>
              <a:xfrm rot="16200000" flipH="1">
                <a:off x="5334000" y="4495800"/>
                <a:ext cx="1981200" cy="609600"/>
              </a:xfrm>
              <a:prstGeom prst="curvedConnector3">
                <a:avLst>
                  <a:gd name="adj1" fmla="val 50000"/>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flipH="1">
              <a:off x="6781800" y="3733800"/>
              <a:ext cx="1828800" cy="2057400"/>
              <a:chOff x="7162800" y="3886200"/>
              <a:chExt cx="1828800" cy="2057400"/>
            </a:xfrm>
            <a:effectLst>
              <a:glow rad="101600">
                <a:schemeClr val="accent6">
                  <a:satMod val="175000"/>
                  <a:alpha val="40000"/>
                </a:schemeClr>
              </a:glow>
            </a:effectLst>
          </p:grpSpPr>
          <p:cxnSp>
            <p:nvCxnSpPr>
              <p:cNvPr id="92" name="Curved Connector 91"/>
              <p:cNvCxnSpPr/>
              <p:nvPr/>
            </p:nvCxnSpPr>
            <p:spPr>
              <a:xfrm rot="16200000" flipH="1">
                <a:off x="6819900" y="4229100"/>
                <a:ext cx="2057400" cy="1371600"/>
              </a:xfrm>
              <a:prstGeom prst="curvedConnector3">
                <a:avLst>
                  <a:gd name="adj1" fmla="val 50000"/>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93" name="Curved Connector 92"/>
              <p:cNvCxnSpPr/>
              <p:nvPr/>
            </p:nvCxnSpPr>
            <p:spPr>
              <a:xfrm rot="16200000" flipH="1">
                <a:off x="7315200" y="4495800"/>
                <a:ext cx="2057400" cy="838200"/>
              </a:xfrm>
              <a:prstGeom prst="curvedConnector3">
                <a:avLst>
                  <a:gd name="adj1" fmla="val 50000"/>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94" name="Curved Connector 93"/>
              <p:cNvCxnSpPr/>
              <p:nvPr/>
            </p:nvCxnSpPr>
            <p:spPr>
              <a:xfrm rot="16200000" flipH="1">
                <a:off x="7696200" y="4648200"/>
                <a:ext cx="1981200" cy="609600"/>
              </a:xfrm>
              <a:prstGeom prst="curvedConnector3">
                <a:avLst>
                  <a:gd name="adj1" fmla="val 50000"/>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2" nodeType="withEffect">
                                  <p:stCondLst>
                                    <p:cond delay="0"/>
                                  </p:stCondLst>
                                  <p:childTnLst>
                                    <p:set>
                                      <p:cBhvr>
                                        <p:cTn id="6" dur="1" fill="hold">
                                          <p:stCondLst>
                                            <p:cond delay="0"/>
                                          </p:stCondLst>
                                        </p:cTn>
                                        <p:tgtEl>
                                          <p:spTgt spid="9"/>
                                        </p:tgtEl>
                                        <p:attrNameLst>
                                          <p:attrName>style.visibility</p:attrName>
                                        </p:attrNameLst>
                                      </p:cBhvr>
                                      <p:to>
                                        <p:strVal val="visible"/>
                                      </p:to>
                                    </p:set>
                                    <p:anim to="" calcmode="lin" valueType="num">
                                      <p:cBhvr>
                                        <p:cTn id="7" dur="1" fill="hold"/>
                                        <p:tgtEl>
                                          <p:spTgt spid="9"/>
                                        </p:tgtEl>
                                        <p:attrNameLst>
                                          <p:attrName/>
                                        </p:attrNameLst>
                                      </p:cBhvr>
                                    </p:anim>
                                  </p:childTnLst>
                                </p:cTn>
                              </p:par>
                              <p:par>
                                <p:cTn id="8" presetID="2" presetClass="entr" presetSubtype="8" fill="hold" nodeType="withEffect">
                                  <p:stCondLst>
                                    <p:cond delay="0"/>
                                  </p:stCondLst>
                                  <p:childTnLst>
                                    <p:set>
                                      <p:cBhvr>
                                        <p:cTn id="9" dur="1" fill="hold">
                                          <p:stCondLst>
                                            <p:cond delay="0"/>
                                          </p:stCondLst>
                                        </p:cTn>
                                        <p:tgtEl>
                                          <p:spTgt spid="19">
                                            <p:txEl>
                                              <p:pRg st="0" end="0"/>
                                            </p:txEl>
                                          </p:spTgt>
                                        </p:tgtEl>
                                        <p:attrNameLst>
                                          <p:attrName>style.visibility</p:attrName>
                                        </p:attrNameLst>
                                      </p:cBhvr>
                                      <p:to>
                                        <p:strVal val="visible"/>
                                      </p:to>
                                    </p:set>
                                    <p:anim calcmode="lin" valueType="num">
                                      <p:cBhvr additive="base">
                                        <p:cTn id="10"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1" dur="500" fill="hold"/>
                                        <p:tgtEl>
                                          <p:spTgt spid="19">
                                            <p:txEl>
                                              <p:pRg st="0" end="0"/>
                                            </p:txEl>
                                          </p:spTgt>
                                        </p:tgtEl>
                                        <p:attrNameLst>
                                          <p:attrName>ppt_y</p:attrName>
                                        </p:attrNameLst>
                                      </p:cBhvr>
                                      <p:tavLst>
                                        <p:tav tm="0">
                                          <p:val>
                                            <p:strVal val="#ppt_y"/>
                                          </p:val>
                                        </p:tav>
                                        <p:tav tm="100000">
                                          <p:val>
                                            <p:strVal val="#ppt_y"/>
                                          </p:val>
                                        </p:tav>
                                      </p:tavLst>
                                    </p:anim>
                                  </p:childTnLst>
                                </p:cTn>
                              </p:par>
                              <p:par>
                                <p:cTn id="12" presetID="14" presetClass="entr" presetSubtype="10" fill="hold" nodeType="with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randombar(horizontal)">
                                      <p:cBhvr>
                                        <p:cTn id="14" dur="500"/>
                                        <p:tgtEl>
                                          <p:spTgt spid="48"/>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9">
                                            <p:txEl>
                                              <p:pRg st="1" end="1"/>
                                            </p:txEl>
                                          </p:spTgt>
                                        </p:tgtEl>
                                        <p:attrNameLst>
                                          <p:attrName>style.visibility</p:attrName>
                                        </p:attrNameLst>
                                      </p:cBhvr>
                                      <p:to>
                                        <p:strVal val="visible"/>
                                      </p:to>
                                    </p:set>
                                    <p:anim calcmode="lin" valueType="num">
                                      <p:cBhvr additive="base">
                                        <p:cTn id="19" dur="500" fill="hold"/>
                                        <p:tgtEl>
                                          <p:spTgt spid="1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
                                            <p:txEl>
                                              <p:pRg st="1" end="1"/>
                                            </p:txEl>
                                          </p:spTgt>
                                        </p:tgtEl>
                                        <p:attrNameLst>
                                          <p:attrName>ppt_y</p:attrName>
                                        </p:attrNameLst>
                                      </p:cBhvr>
                                      <p:tavLst>
                                        <p:tav tm="0">
                                          <p:val>
                                            <p:strVal val="#ppt_y"/>
                                          </p:val>
                                        </p:tav>
                                        <p:tav tm="100000">
                                          <p:val>
                                            <p:strVal val="#ppt_y"/>
                                          </p:val>
                                        </p:tav>
                                      </p:tavLst>
                                    </p:anim>
                                  </p:childTnLst>
                                </p:cTn>
                              </p:par>
                              <p:par>
                                <p:cTn id="21" presetID="9" presetClass="emph" presetSubtype="0" nodeType="withEffect">
                                  <p:stCondLst>
                                    <p:cond delay="0"/>
                                  </p:stCondLst>
                                  <p:childTnLst>
                                    <p:set>
                                      <p:cBhvr rctx="PPT">
                                        <p:cTn id="22" dur="indefinite"/>
                                        <p:tgtEl>
                                          <p:spTgt spid="19">
                                            <p:txEl>
                                              <p:pRg st="0" end="0"/>
                                            </p:txEl>
                                          </p:spTgt>
                                        </p:tgtEl>
                                        <p:attrNameLst>
                                          <p:attrName>style.opacity</p:attrName>
                                        </p:attrNameLst>
                                      </p:cBhvr>
                                      <p:to>
                                        <p:strVal val="0.5"/>
                                      </p:to>
                                    </p:set>
                                    <p:animEffect filter="image" prLst="opacity: 0.5">
                                      <p:cBhvr rctx="IE">
                                        <p:cTn id="23" dur="indefinite"/>
                                        <p:tgtEl>
                                          <p:spTgt spid="19">
                                            <p:txEl>
                                              <p:pRg st="0" end="0"/>
                                            </p:txEl>
                                          </p:spTgt>
                                        </p:tgtEl>
                                      </p:cBhvr>
                                    </p:animEffect>
                                  </p:childTnLst>
                                </p:cTn>
                              </p:par>
                              <p:par>
                                <p:cTn id="24" presetID="14" presetClass="exit" presetSubtype="10" fill="hold" nodeType="withEffect">
                                  <p:stCondLst>
                                    <p:cond delay="0"/>
                                  </p:stCondLst>
                                  <p:childTnLst>
                                    <p:animEffect transition="out" filter="randombar(horizontal)">
                                      <p:cBhvr>
                                        <p:cTn id="25" dur="500"/>
                                        <p:tgtEl>
                                          <p:spTgt spid="48"/>
                                        </p:tgtEl>
                                      </p:cBhvr>
                                    </p:animEffect>
                                    <p:set>
                                      <p:cBhvr>
                                        <p:cTn id="26" dur="1" fill="hold">
                                          <p:stCondLst>
                                            <p:cond delay="499"/>
                                          </p:stCondLst>
                                        </p:cTn>
                                        <p:tgtEl>
                                          <p:spTgt spid="48"/>
                                        </p:tgtEl>
                                        <p:attrNameLst>
                                          <p:attrName>style.visibility</p:attrName>
                                        </p:attrNameLst>
                                      </p:cBhvr>
                                      <p:to>
                                        <p:strVal val="hidden"/>
                                      </p:to>
                                    </p:set>
                                  </p:childTnLst>
                                </p:cTn>
                              </p:par>
                              <p:par>
                                <p:cTn id="27" presetID="20" presetClass="entr" presetSubtype="0" fill="hold" nodeType="withEffect">
                                  <p:stCondLst>
                                    <p:cond delay="0"/>
                                  </p:stCondLst>
                                  <p:childTnLst>
                                    <p:set>
                                      <p:cBhvr>
                                        <p:cTn id="28" dur="1" fill="hold">
                                          <p:stCondLst>
                                            <p:cond delay="0"/>
                                          </p:stCondLst>
                                        </p:cTn>
                                        <p:tgtEl>
                                          <p:spTgt spid="98"/>
                                        </p:tgtEl>
                                        <p:attrNameLst>
                                          <p:attrName>style.visibility</p:attrName>
                                        </p:attrNameLst>
                                      </p:cBhvr>
                                      <p:to>
                                        <p:strVal val="visible"/>
                                      </p:to>
                                    </p:set>
                                    <p:animEffect transition="in" filter="wedge">
                                      <p:cBhvr>
                                        <p:cTn id="29" dur="500"/>
                                        <p:tgtEl>
                                          <p:spTgt spid="98"/>
                                        </p:tgtEl>
                                      </p:cBhvr>
                                    </p:animEffect>
                                  </p:childTnLst>
                                </p:cTn>
                              </p:par>
                            </p:childTnLst>
                          </p:cTn>
                        </p:par>
                      </p:childTnLst>
                    </p:cTn>
                  </p:par>
                  <p:par>
                    <p:cTn id="30" fill="hold">
                      <p:stCondLst>
                        <p:cond delay="indefinite"/>
                      </p:stCondLst>
                      <p:childTnLst>
                        <p:par>
                          <p:cTn id="31" fill="hold">
                            <p:stCondLst>
                              <p:cond delay="0"/>
                            </p:stCondLst>
                            <p:childTnLst>
                              <p:par>
                                <p:cTn id="32" presetID="37" presetClass="exit" presetSubtype="0" fill="hold" grpId="1" nodeType="clickEffect">
                                  <p:stCondLst>
                                    <p:cond delay="0"/>
                                  </p:stCondLst>
                                  <p:childTnLst>
                                    <p:animEffect transition="out" filter="fade">
                                      <p:cBhvr>
                                        <p:cTn id="33" dur="1000"/>
                                        <p:tgtEl>
                                          <p:spTgt spid="9"/>
                                        </p:tgtEl>
                                      </p:cBhvr>
                                    </p:animEffect>
                                    <p:anim calcmode="lin" valueType="num">
                                      <p:cBhvr>
                                        <p:cTn id="34" dur="1000"/>
                                        <p:tgtEl>
                                          <p:spTgt spid="9"/>
                                        </p:tgtEl>
                                        <p:attrNameLst>
                                          <p:attrName>ppt_x</p:attrName>
                                        </p:attrNameLst>
                                      </p:cBhvr>
                                      <p:tavLst>
                                        <p:tav tm="0">
                                          <p:val>
                                            <p:strVal val="ppt_x"/>
                                          </p:val>
                                        </p:tav>
                                        <p:tav tm="100000">
                                          <p:val>
                                            <p:strVal val="ppt_x"/>
                                          </p:val>
                                        </p:tav>
                                      </p:tavLst>
                                    </p:anim>
                                    <p:anim calcmode="lin" valueType="num">
                                      <p:cBhvr>
                                        <p:cTn id="35" dur="100" decel="100000"/>
                                        <p:tgtEl>
                                          <p:spTgt spid="9"/>
                                        </p:tgtEl>
                                        <p:attrNameLst>
                                          <p:attrName>ppt_y</p:attrName>
                                        </p:attrNameLst>
                                      </p:cBhvr>
                                      <p:tavLst>
                                        <p:tav tm="0">
                                          <p:val>
                                            <p:strVal val="ppt_y"/>
                                          </p:val>
                                        </p:tav>
                                        <p:tav tm="100000">
                                          <p:val>
                                            <p:strVal val="ppt_y-.03"/>
                                          </p:val>
                                        </p:tav>
                                      </p:tavLst>
                                    </p:anim>
                                    <p:anim calcmode="lin" valueType="num">
                                      <p:cBhvr>
                                        <p:cTn id="36" dur="900" accel="100000">
                                          <p:stCondLst>
                                            <p:cond delay="100"/>
                                          </p:stCondLst>
                                        </p:cTn>
                                        <p:tgtEl>
                                          <p:spTgt spid="9"/>
                                        </p:tgtEl>
                                        <p:attrNameLst>
                                          <p:attrName>ppt_y</p:attrName>
                                        </p:attrNameLst>
                                      </p:cBhvr>
                                      <p:tavLst>
                                        <p:tav tm="0">
                                          <p:val>
                                            <p:strVal val="ppt_y"/>
                                          </p:val>
                                        </p:tav>
                                        <p:tav tm="100000">
                                          <p:val>
                                            <p:strVal val="ppt_y+1"/>
                                          </p:val>
                                        </p:tav>
                                      </p:tavLst>
                                    </p:anim>
                                    <p:set>
                                      <p:cBhvr>
                                        <p:cTn id="37" dur="1" fill="hold">
                                          <p:stCondLst>
                                            <p:cond delay="999"/>
                                          </p:stCondLst>
                                        </p:cTn>
                                        <p:tgtEl>
                                          <p:spTgt spid="9"/>
                                        </p:tgtEl>
                                        <p:attrNameLst>
                                          <p:attrName>style.visibility</p:attrName>
                                        </p:attrNameLst>
                                      </p:cBhvr>
                                      <p:to>
                                        <p:strVal val="hidden"/>
                                      </p:to>
                                    </p:set>
                                  </p:childTnLst>
                                </p:cTn>
                              </p:par>
                              <p:par>
                                <p:cTn id="38" presetID="37" presetClass="exit" presetSubtype="0" fill="hold" grpId="0" nodeType="withEffect">
                                  <p:stCondLst>
                                    <p:cond delay="0"/>
                                  </p:stCondLst>
                                  <p:childTnLst>
                                    <p:animEffect transition="out" filter="fade">
                                      <p:cBhvr>
                                        <p:cTn id="39" dur="1000"/>
                                        <p:tgtEl>
                                          <p:spTgt spid="19">
                                            <p:txEl>
                                              <p:pRg st="0" end="0"/>
                                            </p:txEl>
                                          </p:spTgt>
                                        </p:tgtEl>
                                      </p:cBhvr>
                                    </p:animEffect>
                                    <p:anim calcmode="lin" valueType="num">
                                      <p:cBhvr>
                                        <p:cTn id="40" dur="1000"/>
                                        <p:tgtEl>
                                          <p:spTgt spid="19">
                                            <p:txEl>
                                              <p:pRg st="0" end="0"/>
                                            </p:txEl>
                                          </p:spTgt>
                                        </p:tgtEl>
                                        <p:attrNameLst>
                                          <p:attrName>ppt_x</p:attrName>
                                        </p:attrNameLst>
                                      </p:cBhvr>
                                      <p:tavLst>
                                        <p:tav tm="0">
                                          <p:val>
                                            <p:strVal val="ppt_x"/>
                                          </p:val>
                                        </p:tav>
                                        <p:tav tm="100000">
                                          <p:val>
                                            <p:strVal val="ppt_x"/>
                                          </p:val>
                                        </p:tav>
                                      </p:tavLst>
                                    </p:anim>
                                    <p:anim calcmode="lin" valueType="num">
                                      <p:cBhvr>
                                        <p:cTn id="41" dur="100" decel="100000"/>
                                        <p:tgtEl>
                                          <p:spTgt spid="19">
                                            <p:txEl>
                                              <p:pRg st="0" end="0"/>
                                            </p:txEl>
                                          </p:spTgt>
                                        </p:tgtEl>
                                        <p:attrNameLst>
                                          <p:attrName>ppt_y</p:attrName>
                                        </p:attrNameLst>
                                      </p:cBhvr>
                                      <p:tavLst>
                                        <p:tav tm="0">
                                          <p:val>
                                            <p:strVal val="ppt_y"/>
                                          </p:val>
                                        </p:tav>
                                        <p:tav tm="100000">
                                          <p:val>
                                            <p:strVal val="ppt_y-.03"/>
                                          </p:val>
                                        </p:tav>
                                      </p:tavLst>
                                    </p:anim>
                                    <p:anim calcmode="lin" valueType="num">
                                      <p:cBhvr>
                                        <p:cTn id="42" dur="900" accel="100000">
                                          <p:stCondLst>
                                            <p:cond delay="100"/>
                                          </p:stCondLst>
                                        </p:cTn>
                                        <p:tgtEl>
                                          <p:spTgt spid="19">
                                            <p:txEl>
                                              <p:pRg st="0" end="0"/>
                                            </p:txEl>
                                          </p:spTgt>
                                        </p:tgtEl>
                                        <p:attrNameLst>
                                          <p:attrName>ppt_y</p:attrName>
                                        </p:attrNameLst>
                                      </p:cBhvr>
                                      <p:tavLst>
                                        <p:tav tm="0">
                                          <p:val>
                                            <p:strVal val="ppt_y"/>
                                          </p:val>
                                        </p:tav>
                                        <p:tav tm="100000">
                                          <p:val>
                                            <p:strVal val="ppt_y+1"/>
                                          </p:val>
                                        </p:tav>
                                      </p:tavLst>
                                    </p:anim>
                                    <p:set>
                                      <p:cBhvr>
                                        <p:cTn id="43" dur="1" fill="hold">
                                          <p:stCondLst>
                                            <p:cond delay="999"/>
                                          </p:stCondLst>
                                        </p:cTn>
                                        <p:tgtEl>
                                          <p:spTgt spid="19">
                                            <p:txEl>
                                              <p:pRg st="0" end="0"/>
                                            </p:txEl>
                                          </p:spTgt>
                                        </p:tgtEl>
                                        <p:attrNameLst>
                                          <p:attrName>style.visibility</p:attrName>
                                        </p:attrNameLst>
                                      </p:cBhvr>
                                      <p:to>
                                        <p:strVal val="hidden"/>
                                      </p:to>
                                    </p:set>
                                  </p:childTnLst>
                                </p:cTn>
                              </p:par>
                              <p:par>
                                <p:cTn id="44" presetID="37" presetClass="exit" presetSubtype="0" fill="hold" grpId="0" nodeType="withEffect">
                                  <p:stCondLst>
                                    <p:cond delay="0"/>
                                  </p:stCondLst>
                                  <p:childTnLst>
                                    <p:animEffect transition="out" filter="fade">
                                      <p:cBhvr>
                                        <p:cTn id="45" dur="1000"/>
                                        <p:tgtEl>
                                          <p:spTgt spid="19">
                                            <p:txEl>
                                              <p:pRg st="1" end="1"/>
                                            </p:txEl>
                                          </p:spTgt>
                                        </p:tgtEl>
                                      </p:cBhvr>
                                    </p:animEffect>
                                    <p:anim calcmode="lin" valueType="num">
                                      <p:cBhvr>
                                        <p:cTn id="46" dur="1000"/>
                                        <p:tgtEl>
                                          <p:spTgt spid="19">
                                            <p:txEl>
                                              <p:pRg st="1" end="1"/>
                                            </p:txEl>
                                          </p:spTgt>
                                        </p:tgtEl>
                                        <p:attrNameLst>
                                          <p:attrName>ppt_x</p:attrName>
                                        </p:attrNameLst>
                                      </p:cBhvr>
                                      <p:tavLst>
                                        <p:tav tm="0">
                                          <p:val>
                                            <p:strVal val="ppt_x"/>
                                          </p:val>
                                        </p:tav>
                                        <p:tav tm="100000">
                                          <p:val>
                                            <p:strVal val="ppt_x"/>
                                          </p:val>
                                        </p:tav>
                                      </p:tavLst>
                                    </p:anim>
                                    <p:anim calcmode="lin" valueType="num">
                                      <p:cBhvr>
                                        <p:cTn id="47" dur="100" decel="100000"/>
                                        <p:tgtEl>
                                          <p:spTgt spid="19">
                                            <p:txEl>
                                              <p:pRg st="1" end="1"/>
                                            </p:txEl>
                                          </p:spTgt>
                                        </p:tgtEl>
                                        <p:attrNameLst>
                                          <p:attrName>ppt_y</p:attrName>
                                        </p:attrNameLst>
                                      </p:cBhvr>
                                      <p:tavLst>
                                        <p:tav tm="0">
                                          <p:val>
                                            <p:strVal val="ppt_y"/>
                                          </p:val>
                                        </p:tav>
                                        <p:tav tm="100000">
                                          <p:val>
                                            <p:strVal val="ppt_y-.03"/>
                                          </p:val>
                                        </p:tav>
                                      </p:tavLst>
                                    </p:anim>
                                    <p:anim calcmode="lin" valueType="num">
                                      <p:cBhvr>
                                        <p:cTn id="48" dur="900" accel="100000">
                                          <p:stCondLst>
                                            <p:cond delay="100"/>
                                          </p:stCondLst>
                                        </p:cTn>
                                        <p:tgtEl>
                                          <p:spTgt spid="19">
                                            <p:txEl>
                                              <p:pRg st="1" end="1"/>
                                            </p:txEl>
                                          </p:spTgt>
                                        </p:tgtEl>
                                        <p:attrNameLst>
                                          <p:attrName>ppt_y</p:attrName>
                                        </p:attrNameLst>
                                      </p:cBhvr>
                                      <p:tavLst>
                                        <p:tav tm="0">
                                          <p:val>
                                            <p:strVal val="ppt_y"/>
                                          </p:val>
                                        </p:tav>
                                        <p:tav tm="100000">
                                          <p:val>
                                            <p:strVal val="ppt_y+1"/>
                                          </p:val>
                                        </p:tav>
                                      </p:tavLst>
                                    </p:anim>
                                    <p:set>
                                      <p:cBhvr>
                                        <p:cTn id="49" dur="1" fill="hold">
                                          <p:stCondLst>
                                            <p:cond delay="999"/>
                                          </p:stCondLst>
                                        </p:cTn>
                                        <p:tgtEl>
                                          <p:spTgt spid="19">
                                            <p:txEl>
                                              <p:pRg st="1" end="1"/>
                                            </p:txEl>
                                          </p:spTgt>
                                        </p:tgtEl>
                                        <p:attrNameLst>
                                          <p:attrName>style.visibility</p:attrName>
                                        </p:attrNameLst>
                                      </p:cBhvr>
                                      <p:to>
                                        <p:strVal val="hidden"/>
                                      </p:to>
                                    </p:set>
                                  </p:childTnLst>
                                </p:cTn>
                              </p:par>
                              <p:par>
                                <p:cTn id="50" presetID="37" presetClass="exit" presetSubtype="0" fill="hold" nodeType="withEffect">
                                  <p:stCondLst>
                                    <p:cond delay="0"/>
                                  </p:stCondLst>
                                  <p:childTnLst>
                                    <p:animEffect transition="out" filter="fade">
                                      <p:cBhvr>
                                        <p:cTn id="51" dur="1000"/>
                                        <p:tgtEl>
                                          <p:spTgt spid="48"/>
                                        </p:tgtEl>
                                      </p:cBhvr>
                                    </p:animEffect>
                                    <p:anim calcmode="lin" valueType="num">
                                      <p:cBhvr>
                                        <p:cTn id="52" dur="1000"/>
                                        <p:tgtEl>
                                          <p:spTgt spid="48"/>
                                        </p:tgtEl>
                                        <p:attrNameLst>
                                          <p:attrName>ppt_x</p:attrName>
                                        </p:attrNameLst>
                                      </p:cBhvr>
                                      <p:tavLst>
                                        <p:tav tm="0">
                                          <p:val>
                                            <p:strVal val="ppt_x"/>
                                          </p:val>
                                        </p:tav>
                                        <p:tav tm="100000">
                                          <p:val>
                                            <p:strVal val="ppt_x"/>
                                          </p:val>
                                        </p:tav>
                                      </p:tavLst>
                                    </p:anim>
                                    <p:anim calcmode="lin" valueType="num">
                                      <p:cBhvr>
                                        <p:cTn id="53" dur="100" decel="100000"/>
                                        <p:tgtEl>
                                          <p:spTgt spid="48"/>
                                        </p:tgtEl>
                                        <p:attrNameLst>
                                          <p:attrName>ppt_y</p:attrName>
                                        </p:attrNameLst>
                                      </p:cBhvr>
                                      <p:tavLst>
                                        <p:tav tm="0">
                                          <p:val>
                                            <p:strVal val="ppt_y"/>
                                          </p:val>
                                        </p:tav>
                                        <p:tav tm="100000">
                                          <p:val>
                                            <p:strVal val="ppt_y-.03"/>
                                          </p:val>
                                        </p:tav>
                                      </p:tavLst>
                                    </p:anim>
                                    <p:anim calcmode="lin" valueType="num">
                                      <p:cBhvr>
                                        <p:cTn id="54" dur="900" accel="100000">
                                          <p:stCondLst>
                                            <p:cond delay="100"/>
                                          </p:stCondLst>
                                        </p:cTn>
                                        <p:tgtEl>
                                          <p:spTgt spid="48"/>
                                        </p:tgtEl>
                                        <p:attrNameLst>
                                          <p:attrName>ppt_y</p:attrName>
                                        </p:attrNameLst>
                                      </p:cBhvr>
                                      <p:tavLst>
                                        <p:tav tm="0">
                                          <p:val>
                                            <p:strVal val="ppt_y"/>
                                          </p:val>
                                        </p:tav>
                                        <p:tav tm="100000">
                                          <p:val>
                                            <p:strVal val="ppt_y+1"/>
                                          </p:val>
                                        </p:tav>
                                      </p:tavLst>
                                    </p:anim>
                                    <p:set>
                                      <p:cBhvr>
                                        <p:cTn id="55" dur="1" fill="hold">
                                          <p:stCondLst>
                                            <p:cond delay="999"/>
                                          </p:stCondLst>
                                        </p:cTn>
                                        <p:tgtEl>
                                          <p:spTgt spid="48"/>
                                        </p:tgtEl>
                                        <p:attrNameLst>
                                          <p:attrName>style.visibility</p:attrName>
                                        </p:attrNameLst>
                                      </p:cBhvr>
                                      <p:to>
                                        <p:strVal val="hidden"/>
                                      </p:to>
                                    </p:set>
                                  </p:childTnLst>
                                </p:cTn>
                              </p:par>
                              <p:par>
                                <p:cTn id="56" presetID="37" presetClass="exit" presetSubtype="0" fill="hold" nodeType="withEffect">
                                  <p:stCondLst>
                                    <p:cond delay="0"/>
                                  </p:stCondLst>
                                  <p:childTnLst>
                                    <p:animEffect transition="out" filter="fade">
                                      <p:cBhvr>
                                        <p:cTn id="57" dur="1000"/>
                                        <p:tgtEl>
                                          <p:spTgt spid="98"/>
                                        </p:tgtEl>
                                      </p:cBhvr>
                                    </p:animEffect>
                                    <p:anim calcmode="lin" valueType="num">
                                      <p:cBhvr>
                                        <p:cTn id="58" dur="1000"/>
                                        <p:tgtEl>
                                          <p:spTgt spid="98"/>
                                        </p:tgtEl>
                                        <p:attrNameLst>
                                          <p:attrName>ppt_x</p:attrName>
                                        </p:attrNameLst>
                                      </p:cBhvr>
                                      <p:tavLst>
                                        <p:tav tm="0">
                                          <p:val>
                                            <p:strVal val="ppt_x"/>
                                          </p:val>
                                        </p:tav>
                                        <p:tav tm="100000">
                                          <p:val>
                                            <p:strVal val="ppt_x"/>
                                          </p:val>
                                        </p:tav>
                                      </p:tavLst>
                                    </p:anim>
                                    <p:anim calcmode="lin" valueType="num">
                                      <p:cBhvr>
                                        <p:cTn id="59" dur="100" decel="100000"/>
                                        <p:tgtEl>
                                          <p:spTgt spid="98"/>
                                        </p:tgtEl>
                                        <p:attrNameLst>
                                          <p:attrName>ppt_y</p:attrName>
                                        </p:attrNameLst>
                                      </p:cBhvr>
                                      <p:tavLst>
                                        <p:tav tm="0">
                                          <p:val>
                                            <p:strVal val="ppt_y"/>
                                          </p:val>
                                        </p:tav>
                                        <p:tav tm="100000">
                                          <p:val>
                                            <p:strVal val="ppt_y-.03"/>
                                          </p:val>
                                        </p:tav>
                                      </p:tavLst>
                                    </p:anim>
                                    <p:anim calcmode="lin" valueType="num">
                                      <p:cBhvr>
                                        <p:cTn id="60" dur="900" accel="100000">
                                          <p:stCondLst>
                                            <p:cond delay="100"/>
                                          </p:stCondLst>
                                        </p:cTn>
                                        <p:tgtEl>
                                          <p:spTgt spid="98"/>
                                        </p:tgtEl>
                                        <p:attrNameLst>
                                          <p:attrName>ppt_y</p:attrName>
                                        </p:attrNameLst>
                                      </p:cBhvr>
                                      <p:tavLst>
                                        <p:tav tm="0">
                                          <p:val>
                                            <p:strVal val="ppt_y"/>
                                          </p:val>
                                        </p:tav>
                                        <p:tav tm="100000">
                                          <p:val>
                                            <p:strVal val="ppt_y+1"/>
                                          </p:val>
                                        </p:tav>
                                      </p:tavLst>
                                    </p:anim>
                                    <p:set>
                                      <p:cBhvr>
                                        <p:cTn id="61" dur="1" fill="hold">
                                          <p:stCondLst>
                                            <p:cond delay="999"/>
                                          </p:stCondLst>
                                        </p:cTn>
                                        <p:tgtEl>
                                          <p:spTgt spid="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p:bldP spid="9" grpId="2"/>
      <p:bldP spid="19" grpId="0"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blackWhite">
          <a:xfrm>
            <a:off x="1447800" y="2514600"/>
            <a:ext cx="1828800" cy="1676400"/>
          </a:xfrm>
          <a:prstGeom prst="roundRect">
            <a:avLst>
              <a:gd name="adj" fmla="val 9106"/>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headEnd/>
            <a:tailEnd/>
          </a:ln>
          <a:effectLst>
            <a:glow rad="139700">
              <a:schemeClr val="accent5">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r>
              <a:rPr lang="en-US" sz="2400" b="1" dirty="0" smtClean="0">
                <a:solidFill>
                  <a:srgbClr val="FFFFFF"/>
                </a:solidFill>
              </a:rPr>
              <a:t>Mô </a:t>
            </a:r>
            <a:r>
              <a:rPr lang="en-US" sz="2400" b="1" dirty="0" err="1" smtClean="0">
                <a:solidFill>
                  <a:srgbClr val="FFFFFF"/>
                </a:solidFill>
              </a:rPr>
              <a:t>hình</a:t>
            </a:r>
            <a:r>
              <a:rPr lang="en-US" sz="2400" b="1" dirty="0" smtClean="0">
                <a:solidFill>
                  <a:srgbClr val="FFFFFF"/>
                </a:solidFill>
              </a:rPr>
              <a:t> </a:t>
            </a:r>
          </a:p>
          <a:p>
            <a:pPr algn="ctr"/>
            <a:r>
              <a:rPr lang="en-US" sz="2400" b="1" dirty="0" err="1" smtClean="0">
                <a:solidFill>
                  <a:srgbClr val="FFFFFF"/>
                </a:solidFill>
              </a:rPr>
              <a:t>luồng</a:t>
            </a:r>
            <a:endParaRPr lang="en-US" sz="2400" b="1" dirty="0" smtClean="0">
              <a:solidFill>
                <a:srgbClr val="FFFFFF"/>
              </a:solidFill>
            </a:endParaRPr>
          </a:p>
          <a:p>
            <a:pPr algn="ctr"/>
            <a:r>
              <a:rPr lang="en-US" sz="2400" b="1" dirty="0" smtClean="0">
                <a:solidFill>
                  <a:srgbClr val="FFFFFF"/>
                </a:solidFill>
              </a:rPr>
              <a:t> công việc</a:t>
            </a:r>
            <a:endParaRPr lang="en-US" sz="2400" b="1" dirty="0">
              <a:solidFill>
                <a:srgbClr val="FFFFFF"/>
              </a:solidFill>
            </a:endParaRPr>
          </a:p>
        </p:txBody>
      </p:sp>
      <p:sp>
        <p:nvSpPr>
          <p:cNvPr id="23" name="AutoShape 7"/>
          <p:cNvSpPr>
            <a:spLocks noChangeArrowheads="1"/>
          </p:cNvSpPr>
          <p:nvPr/>
        </p:nvSpPr>
        <p:spPr bwMode="blackWhite">
          <a:xfrm>
            <a:off x="6019800" y="2514600"/>
            <a:ext cx="1828800" cy="1676400"/>
          </a:xfrm>
          <a:prstGeom prst="roundRect">
            <a:avLst>
              <a:gd name="adj" fmla="val 9106"/>
            </a:avLst>
          </a:prstGeom>
          <a:gradFill flip="none" rotWithShape="1">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path path="circle">
              <a:fillToRect l="50000" t="50000" r="50000" b="50000"/>
            </a:path>
            <a:tileRect/>
          </a:gradFill>
          <a:ln>
            <a:headEnd/>
            <a:tailEnd/>
          </a:ln>
          <a:effectLst>
            <a:glow rad="139700">
              <a:schemeClr val="accent5">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a:r>
              <a:rPr lang="en-US" sz="2400" b="1" dirty="0" smtClean="0">
                <a:solidFill>
                  <a:srgbClr val="FFFFFF"/>
                </a:solidFill>
              </a:rPr>
              <a:t>Xây </a:t>
            </a:r>
            <a:r>
              <a:rPr lang="en-US" sz="2400" b="1" dirty="0" err="1" smtClean="0">
                <a:solidFill>
                  <a:srgbClr val="FFFFFF"/>
                </a:solidFill>
              </a:rPr>
              <a:t>dựng</a:t>
            </a:r>
            <a:r>
              <a:rPr lang="en-US" sz="2400" b="1" dirty="0" smtClean="0">
                <a:solidFill>
                  <a:srgbClr val="FFFFFF"/>
                </a:solidFill>
              </a:rPr>
              <a:t> </a:t>
            </a:r>
          </a:p>
          <a:p>
            <a:pPr algn="ctr"/>
            <a:r>
              <a:rPr lang="en-US" sz="2400" b="1" dirty="0" smtClean="0">
                <a:solidFill>
                  <a:srgbClr val="FFFFFF"/>
                </a:solidFill>
              </a:rPr>
              <a:t>ứng dụng </a:t>
            </a:r>
          </a:p>
          <a:p>
            <a:pPr algn="ctr"/>
            <a:r>
              <a:rPr lang="en-US" sz="2400" b="1" dirty="0" smtClean="0">
                <a:solidFill>
                  <a:srgbClr val="FFFFFF"/>
                </a:solidFill>
              </a:rPr>
              <a:t>thử </a:t>
            </a:r>
            <a:r>
              <a:rPr lang="en-US" sz="2400" b="1" dirty="0" err="1" smtClean="0">
                <a:solidFill>
                  <a:srgbClr val="FFFFFF"/>
                </a:solidFill>
              </a:rPr>
              <a:t>nghiệm</a:t>
            </a:r>
            <a:r>
              <a:rPr lang="en-US" sz="2400" b="1" dirty="0" smtClean="0">
                <a:solidFill>
                  <a:srgbClr val="FFFFFF"/>
                </a:solidFill>
              </a:rPr>
              <a:t> </a:t>
            </a:r>
          </a:p>
          <a:p>
            <a:pPr algn="ctr"/>
            <a:r>
              <a:rPr lang="en-US" sz="2400" b="1" dirty="0" smtClean="0">
                <a:solidFill>
                  <a:srgbClr val="FFFFFF"/>
                </a:solidFill>
              </a:rPr>
              <a:t>thực </a:t>
            </a:r>
            <a:r>
              <a:rPr lang="en-US" sz="2400" b="1" dirty="0" err="1" smtClean="0">
                <a:solidFill>
                  <a:srgbClr val="FFFFFF"/>
                </a:solidFill>
              </a:rPr>
              <a:t>tế</a:t>
            </a:r>
            <a:endParaRPr lang="en-US" sz="2400" b="1" dirty="0">
              <a:solidFill>
                <a:srgbClr val="FFFFFF"/>
              </a:solidFill>
            </a:endParaRPr>
          </a:p>
        </p:txBody>
      </p:sp>
      <p:sp>
        <p:nvSpPr>
          <p:cNvPr id="24" name="AutoShape 6"/>
          <p:cNvSpPr>
            <a:spLocks noChangeArrowheads="1"/>
          </p:cNvSpPr>
          <p:nvPr/>
        </p:nvSpPr>
        <p:spPr bwMode="blackWhite">
          <a:xfrm>
            <a:off x="3657600" y="2514600"/>
            <a:ext cx="1828800" cy="1676400"/>
          </a:xfrm>
          <a:prstGeom prst="roundRect">
            <a:avLst>
              <a:gd name="adj" fmla="val 9106"/>
            </a:avLst>
          </a:prstGeom>
          <a:gradFill flip="none" rotWithShape="1">
            <a:gsLst>
              <a:gs pos="0">
                <a:schemeClr val="tx2">
                  <a:lumMod val="50000"/>
                  <a:shade val="30000"/>
                  <a:satMod val="115000"/>
                </a:schemeClr>
              </a:gs>
              <a:gs pos="50000">
                <a:schemeClr val="tx2">
                  <a:lumMod val="50000"/>
                  <a:shade val="67500"/>
                  <a:satMod val="115000"/>
                </a:schemeClr>
              </a:gs>
              <a:gs pos="100000">
                <a:schemeClr val="tx2">
                  <a:lumMod val="50000"/>
                  <a:shade val="100000"/>
                  <a:satMod val="115000"/>
                </a:schemeClr>
              </a:gs>
            </a:gsLst>
            <a:path path="circle">
              <a:fillToRect l="50000" t="50000" r="50000" b="50000"/>
            </a:path>
            <a:tileRect/>
          </a:gradFill>
          <a:ln>
            <a:headEnd/>
            <a:tailEnd/>
          </a:ln>
          <a:effectLst>
            <a:glow rad="139700">
              <a:schemeClr val="accent5">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r>
              <a:rPr lang="en-US" sz="2400" b="1" dirty="0" err="1" smtClean="0">
                <a:solidFill>
                  <a:srgbClr val="FFFFFF"/>
                </a:solidFill>
              </a:rPr>
              <a:t>Môi</a:t>
            </a:r>
            <a:r>
              <a:rPr lang="en-US" sz="2400" b="1" dirty="0" smtClean="0">
                <a:solidFill>
                  <a:srgbClr val="FFFFFF"/>
                </a:solidFill>
              </a:rPr>
              <a:t> trường </a:t>
            </a:r>
          </a:p>
          <a:p>
            <a:pPr algn="ctr"/>
            <a:r>
              <a:rPr lang="en-US" sz="2400" b="1" dirty="0" smtClean="0">
                <a:solidFill>
                  <a:srgbClr val="FFFFFF"/>
                </a:solidFill>
              </a:rPr>
              <a:t>công </a:t>
            </a:r>
            <a:r>
              <a:rPr lang="en-US" sz="2400" b="1" dirty="0" err="1" smtClean="0">
                <a:solidFill>
                  <a:srgbClr val="FFFFFF"/>
                </a:solidFill>
              </a:rPr>
              <a:t>nghệ</a:t>
            </a:r>
            <a:endParaRPr lang="en-US" sz="2400" b="1" dirty="0" smtClean="0">
              <a:solidFill>
                <a:srgbClr val="FFFFFF"/>
              </a:solidFill>
            </a:endParaRPr>
          </a:p>
          <a:p>
            <a:pPr algn="ctr"/>
            <a:r>
              <a:rPr lang="en-US" sz="2400" b="1" dirty="0" smtClean="0">
                <a:solidFill>
                  <a:srgbClr val="FFFFFF"/>
                </a:solidFill>
              </a:rPr>
              <a:t> </a:t>
            </a:r>
            <a:r>
              <a:rPr lang="en-US" sz="2400" b="1" dirty="0" err="1" smtClean="0">
                <a:solidFill>
                  <a:srgbClr val="FFFFFF"/>
                </a:solidFill>
              </a:rPr>
              <a:t>hỗ</a:t>
            </a:r>
            <a:r>
              <a:rPr lang="en-US" sz="2400" b="1" dirty="0" smtClean="0">
                <a:solidFill>
                  <a:srgbClr val="FFFFFF"/>
                </a:solidFill>
              </a:rPr>
              <a:t> </a:t>
            </a:r>
            <a:r>
              <a:rPr lang="en-US" sz="2400" b="1" dirty="0" err="1" smtClean="0">
                <a:solidFill>
                  <a:srgbClr val="FFFFFF"/>
                </a:solidFill>
              </a:rPr>
              <a:t>trợ</a:t>
            </a:r>
            <a:endParaRPr lang="en-US" sz="2400" b="1" dirty="0">
              <a:solidFill>
                <a:srgbClr val="FFFFFF"/>
              </a:solidFill>
            </a:endParaRPr>
          </a:p>
        </p:txBody>
      </p:sp>
      <p:sp>
        <p:nvSpPr>
          <p:cNvPr id="8" name="AutoShape 8"/>
          <p:cNvSpPr>
            <a:spLocks noChangeArrowheads="1"/>
          </p:cNvSpPr>
          <p:nvPr/>
        </p:nvSpPr>
        <p:spPr bwMode="gray">
          <a:xfrm>
            <a:off x="2667000" y="1219200"/>
            <a:ext cx="3581400" cy="685800"/>
          </a:xfrm>
          <a:prstGeom prst="roundRect">
            <a:avLst>
              <a:gd name="adj" fmla="val 9106"/>
            </a:avLst>
          </a:prstGeom>
          <a:gradFill rotWithShape="1">
            <a:gsLst>
              <a:gs pos="0">
                <a:srgbClr val="CCFFFF"/>
              </a:gs>
              <a:gs pos="100000">
                <a:srgbClr val="CCFFFF">
                  <a:gamma/>
                  <a:tint val="0"/>
                  <a:invGamma/>
                </a:srgbClr>
              </a:gs>
            </a:gsLst>
            <a:lin ang="5400000" scaled="1"/>
          </a:gradFill>
          <a:ln w="25400">
            <a:noFill/>
            <a:round/>
            <a:headEnd/>
            <a:tailEnd/>
          </a:ln>
          <a:effectLst>
            <a:outerShdw dist="107763" dir="2700000" algn="ctr" rotWithShape="0">
              <a:srgbClr val="000000">
                <a:alpha val="50000"/>
              </a:srgbClr>
            </a:outerShdw>
          </a:effectLst>
        </p:spPr>
        <p:txBody>
          <a:bodyPr anchor="ctr"/>
          <a:lstStyle/>
          <a:p>
            <a:pPr algn="ctr"/>
            <a:r>
              <a:rPr lang="en-US" sz="3200" b="1" dirty="0" smtClean="0">
                <a:solidFill>
                  <a:schemeClr val="tx2">
                    <a:lumMod val="25000"/>
                  </a:schemeClr>
                </a:solidFill>
              </a:rPr>
              <a:t>YÊU CẦU ĐỀ TÀI</a:t>
            </a:r>
            <a:endParaRPr lang="en-US" sz="2400" dirty="0">
              <a:solidFill>
                <a:schemeClr val="tx2">
                  <a:lumMod val="25000"/>
                </a:schemeClr>
              </a:solidFill>
            </a:endParaRPr>
          </a:p>
        </p:txBody>
      </p:sp>
      <p:sp>
        <p:nvSpPr>
          <p:cNvPr id="4" name="AutoShape 4"/>
          <p:cNvSpPr>
            <a:spLocks noChangeArrowheads="1"/>
          </p:cNvSpPr>
          <p:nvPr/>
        </p:nvSpPr>
        <p:spPr bwMode="invGray">
          <a:xfrm rot="16200000" flipH="1">
            <a:off x="4229100" y="1866900"/>
            <a:ext cx="533400" cy="609600"/>
          </a:xfrm>
          <a:prstGeom prst="rightArrow">
            <a:avLst>
              <a:gd name="adj1" fmla="val 43208"/>
              <a:gd name="adj2" fmla="val 82286"/>
            </a:avLst>
          </a:prstGeom>
          <a:solidFill>
            <a:schemeClr val="accent2"/>
          </a:solidFill>
          <a:ln>
            <a:headEnd/>
            <a:tailEnd/>
          </a:ln>
        </p:spPr>
        <p:style>
          <a:lnRef idx="3">
            <a:schemeClr val="lt1"/>
          </a:lnRef>
          <a:fillRef idx="1">
            <a:schemeClr val="dk1"/>
          </a:fillRef>
          <a:effectRef idx="1">
            <a:schemeClr val="dk1"/>
          </a:effectRef>
          <a:fontRef idx="minor">
            <a:schemeClr val="lt1"/>
          </a:fontRef>
        </p:style>
        <p:txBody>
          <a:bodyPr wrap="none" anchor="ctr"/>
          <a:lstStyle/>
          <a:p>
            <a:endParaRPr lang="en-US"/>
          </a:p>
        </p:txBody>
      </p:sp>
      <p:sp>
        <p:nvSpPr>
          <p:cNvPr id="10" name="AutoShape 5"/>
          <p:cNvSpPr>
            <a:spLocks noChangeArrowheads="1"/>
          </p:cNvSpPr>
          <p:nvPr/>
        </p:nvSpPr>
        <p:spPr bwMode="blackWhite">
          <a:xfrm>
            <a:off x="304800" y="4343400"/>
            <a:ext cx="1143000" cy="2286000"/>
          </a:xfrm>
          <a:prstGeom prst="roundRect">
            <a:avLst>
              <a:gd name="adj" fmla="val 9106"/>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path path="circle">
              <a:fillToRect l="50000" t="50000" r="50000" b="50000"/>
            </a:path>
            <a:tileRect/>
          </a:gra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r>
              <a:rPr lang="en-US" sz="2000" b="1" dirty="0" smtClean="0">
                <a:solidFill>
                  <a:srgbClr val="FFFFFF"/>
                </a:solidFill>
              </a:rPr>
              <a:t>1.Mô </a:t>
            </a:r>
          </a:p>
          <a:p>
            <a:pPr algn="ctr"/>
            <a:r>
              <a:rPr lang="en-US" sz="2000" b="1" dirty="0" err="1" smtClean="0">
                <a:solidFill>
                  <a:srgbClr val="FFFFFF"/>
                </a:solidFill>
              </a:rPr>
              <a:t>hình</a:t>
            </a:r>
            <a:r>
              <a:rPr lang="en-US" sz="2000" b="1" dirty="0" smtClean="0">
                <a:solidFill>
                  <a:srgbClr val="FFFFFF"/>
                </a:solidFill>
              </a:rPr>
              <a:t> </a:t>
            </a:r>
          </a:p>
          <a:p>
            <a:pPr algn="ctr"/>
            <a:r>
              <a:rPr lang="en-US" sz="2000" b="1" dirty="0" err="1" smtClean="0">
                <a:solidFill>
                  <a:srgbClr val="FFFFFF"/>
                </a:solidFill>
              </a:rPr>
              <a:t>luồng</a:t>
            </a:r>
            <a:endParaRPr lang="en-US" sz="2000" b="1" dirty="0" smtClean="0">
              <a:solidFill>
                <a:srgbClr val="FFFFFF"/>
              </a:solidFill>
            </a:endParaRPr>
          </a:p>
          <a:p>
            <a:pPr algn="ctr"/>
            <a:r>
              <a:rPr lang="en-US" sz="2000" b="1" dirty="0" smtClean="0">
                <a:solidFill>
                  <a:srgbClr val="FFFFFF"/>
                </a:solidFill>
              </a:rPr>
              <a:t> công </a:t>
            </a:r>
          </a:p>
          <a:p>
            <a:pPr algn="ctr"/>
            <a:r>
              <a:rPr lang="en-US" sz="2000" b="1" dirty="0" smtClean="0">
                <a:solidFill>
                  <a:srgbClr val="FFFFFF"/>
                </a:solidFill>
              </a:rPr>
              <a:t>việc</a:t>
            </a:r>
            <a:endParaRPr lang="en-US" sz="2000" b="1" dirty="0">
              <a:solidFill>
                <a:srgbClr val="FFFFFF"/>
              </a:solidFill>
            </a:endParaRPr>
          </a:p>
        </p:txBody>
      </p:sp>
      <p:sp>
        <p:nvSpPr>
          <p:cNvPr id="11" name="AutoShape 7"/>
          <p:cNvSpPr>
            <a:spLocks noChangeArrowheads="1"/>
          </p:cNvSpPr>
          <p:nvPr/>
        </p:nvSpPr>
        <p:spPr bwMode="blackWhite">
          <a:xfrm>
            <a:off x="1524000" y="4343400"/>
            <a:ext cx="1143000" cy="2286000"/>
          </a:xfrm>
          <a:prstGeom prst="roundRect">
            <a:avLst>
              <a:gd name="adj" fmla="val 9106"/>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path path="circle">
              <a:fillToRect l="50000" t="50000" r="50000" b="50000"/>
            </a:path>
            <a:tileRect/>
          </a:gradFill>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sz="2000" b="1" dirty="0" smtClean="0">
                <a:solidFill>
                  <a:srgbClr val="FFFFFF"/>
                </a:solidFill>
              </a:rPr>
              <a:t>2.Luồng </a:t>
            </a:r>
          </a:p>
          <a:p>
            <a:pPr algn="ctr"/>
            <a:r>
              <a:rPr lang="en-US" sz="2000" b="1" dirty="0" smtClean="0">
                <a:solidFill>
                  <a:srgbClr val="FFFFFF"/>
                </a:solidFill>
              </a:rPr>
              <a:t>Công</a:t>
            </a:r>
          </a:p>
          <a:p>
            <a:pPr algn="ctr"/>
            <a:r>
              <a:rPr lang="en-US" sz="2000" b="1" dirty="0" smtClean="0">
                <a:solidFill>
                  <a:srgbClr val="FFFFFF"/>
                </a:solidFill>
              </a:rPr>
              <a:t>Việc</a:t>
            </a:r>
          </a:p>
          <a:p>
            <a:pPr algn="ctr"/>
            <a:r>
              <a:rPr lang="en-US" sz="2000" b="1" dirty="0" smtClean="0">
                <a:solidFill>
                  <a:srgbClr val="FFFFFF"/>
                </a:solidFill>
              </a:rPr>
              <a:t>Tổ</a:t>
            </a:r>
          </a:p>
          <a:p>
            <a:pPr algn="ctr"/>
            <a:r>
              <a:rPr lang="en-US" sz="2000" b="1" dirty="0" smtClean="0">
                <a:solidFill>
                  <a:srgbClr val="FFFFFF"/>
                </a:solidFill>
              </a:rPr>
              <a:t>Chức</a:t>
            </a:r>
          </a:p>
          <a:p>
            <a:pPr algn="ctr"/>
            <a:r>
              <a:rPr lang="en-US" sz="2000" b="1" dirty="0" smtClean="0">
                <a:solidFill>
                  <a:srgbClr val="FFFFFF"/>
                </a:solidFill>
              </a:rPr>
              <a:t>thi</a:t>
            </a:r>
            <a:endParaRPr lang="en-US" sz="2000" b="1" dirty="0">
              <a:solidFill>
                <a:srgbClr val="FFFFFF"/>
              </a:solidFill>
            </a:endParaRPr>
          </a:p>
        </p:txBody>
      </p:sp>
      <p:sp>
        <p:nvSpPr>
          <p:cNvPr id="15" name="AutoShape 7"/>
          <p:cNvSpPr>
            <a:spLocks noChangeArrowheads="1"/>
          </p:cNvSpPr>
          <p:nvPr/>
        </p:nvSpPr>
        <p:spPr bwMode="blackWhite">
          <a:xfrm>
            <a:off x="2743200" y="4343400"/>
            <a:ext cx="1143000" cy="2286000"/>
          </a:xfrm>
          <a:prstGeom prst="roundRect">
            <a:avLst>
              <a:gd name="adj" fmla="val 9106"/>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path path="circle">
              <a:fillToRect l="50000" t="50000" r="50000" b="50000"/>
            </a:path>
            <a:tileRect/>
          </a:gradFill>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sz="2000" b="1" dirty="0" smtClean="0">
                <a:solidFill>
                  <a:srgbClr val="FFFFFF"/>
                </a:solidFill>
              </a:rPr>
              <a:t>3.Ứng </a:t>
            </a:r>
          </a:p>
          <a:p>
            <a:pPr algn="ctr"/>
            <a:r>
              <a:rPr lang="en-US" sz="2000" b="1" dirty="0" smtClean="0">
                <a:solidFill>
                  <a:srgbClr val="FFFFFF"/>
                </a:solidFill>
              </a:rPr>
              <a:t>Dụng </a:t>
            </a:r>
          </a:p>
          <a:p>
            <a:pPr algn="ctr"/>
            <a:r>
              <a:rPr lang="en-US" sz="2000" b="1" dirty="0" smtClean="0">
                <a:solidFill>
                  <a:srgbClr val="FFFFFF"/>
                </a:solidFill>
              </a:rPr>
              <a:t>Tổ</a:t>
            </a:r>
          </a:p>
          <a:p>
            <a:pPr algn="ctr"/>
            <a:r>
              <a:rPr lang="en-US" sz="2000" b="1" dirty="0" smtClean="0">
                <a:solidFill>
                  <a:srgbClr val="FFFFFF"/>
                </a:solidFill>
              </a:rPr>
              <a:t>Chức</a:t>
            </a:r>
          </a:p>
          <a:p>
            <a:pPr algn="ctr"/>
            <a:r>
              <a:rPr lang="en-US" sz="2000" b="1" dirty="0" smtClean="0">
                <a:solidFill>
                  <a:srgbClr val="FFFFFF"/>
                </a:solidFill>
              </a:rPr>
              <a:t>Thi </a:t>
            </a:r>
          </a:p>
          <a:p>
            <a:pPr algn="ctr"/>
            <a:r>
              <a:rPr lang="en-US" sz="2000" b="1" dirty="0" err="1" smtClean="0">
                <a:solidFill>
                  <a:srgbClr val="FFFFFF"/>
                </a:solidFill>
              </a:rPr>
              <a:t>Tổng</a:t>
            </a:r>
            <a:endParaRPr lang="en-US" sz="2000" b="1" dirty="0" smtClean="0">
              <a:solidFill>
                <a:srgbClr val="FFFFFF"/>
              </a:solidFill>
            </a:endParaRPr>
          </a:p>
          <a:p>
            <a:pPr algn="ctr"/>
            <a:r>
              <a:rPr lang="en-US" sz="2000" b="1" dirty="0" err="1" smtClean="0">
                <a:solidFill>
                  <a:srgbClr val="FFFFFF"/>
                </a:solidFill>
              </a:rPr>
              <a:t>quát</a:t>
            </a:r>
            <a:endParaRPr lang="en-US" sz="2000" b="1" dirty="0">
              <a:solidFill>
                <a:srgbClr val="FFFFFF"/>
              </a:solidFill>
            </a:endParaRPr>
          </a:p>
        </p:txBody>
      </p:sp>
      <p:sp>
        <p:nvSpPr>
          <p:cNvPr id="16" name="AutoShape 7"/>
          <p:cNvSpPr>
            <a:spLocks noChangeArrowheads="1"/>
          </p:cNvSpPr>
          <p:nvPr/>
        </p:nvSpPr>
        <p:spPr bwMode="blackWhite">
          <a:xfrm>
            <a:off x="5181600" y="4343400"/>
            <a:ext cx="1143000" cy="2286000"/>
          </a:xfrm>
          <a:prstGeom prst="roundRect">
            <a:avLst>
              <a:gd name="adj" fmla="val 9106"/>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path path="circle">
              <a:fillToRect l="50000" t="50000" r="50000" b="50000"/>
            </a:path>
            <a:tileRect/>
          </a:gradFill>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sz="2000" b="1" dirty="0" smtClean="0">
                <a:solidFill>
                  <a:srgbClr val="FFFFFF"/>
                </a:solidFill>
              </a:rPr>
              <a:t>5.Hiện </a:t>
            </a:r>
          </a:p>
          <a:p>
            <a:pPr algn="ctr"/>
            <a:r>
              <a:rPr lang="en-US" sz="2000" b="1" dirty="0" smtClean="0">
                <a:solidFill>
                  <a:srgbClr val="FFFFFF"/>
                </a:solidFill>
              </a:rPr>
              <a:t>Thực</a:t>
            </a:r>
          </a:p>
          <a:p>
            <a:pPr algn="ctr"/>
            <a:r>
              <a:rPr lang="en-US" sz="2000" b="1" dirty="0" smtClean="0">
                <a:solidFill>
                  <a:srgbClr val="FFFFFF"/>
                </a:solidFill>
              </a:rPr>
              <a:t>Ứng</a:t>
            </a:r>
          </a:p>
          <a:p>
            <a:pPr algn="ctr"/>
            <a:r>
              <a:rPr lang="en-US" sz="2000" b="1" dirty="0" smtClean="0">
                <a:solidFill>
                  <a:srgbClr val="FFFFFF"/>
                </a:solidFill>
              </a:rPr>
              <a:t>Dụng</a:t>
            </a:r>
          </a:p>
        </p:txBody>
      </p:sp>
      <p:sp>
        <p:nvSpPr>
          <p:cNvPr id="17" name="AutoShape 7"/>
          <p:cNvSpPr>
            <a:spLocks noChangeArrowheads="1"/>
          </p:cNvSpPr>
          <p:nvPr/>
        </p:nvSpPr>
        <p:spPr bwMode="blackWhite">
          <a:xfrm>
            <a:off x="6400800" y="4343400"/>
            <a:ext cx="1143000" cy="2286000"/>
          </a:xfrm>
          <a:prstGeom prst="roundRect">
            <a:avLst>
              <a:gd name="adj" fmla="val 9106"/>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path path="circle">
              <a:fillToRect l="50000" t="50000" r="50000" b="50000"/>
            </a:path>
            <a:tileRect/>
          </a:gradFill>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sz="2000" b="1" dirty="0" smtClean="0">
                <a:solidFill>
                  <a:srgbClr val="FFFFFF"/>
                </a:solidFill>
              </a:rPr>
              <a:t>6.Thử</a:t>
            </a:r>
          </a:p>
          <a:p>
            <a:pPr algn="ctr"/>
            <a:r>
              <a:rPr lang="en-US" sz="2000" b="1" dirty="0" err="1" smtClean="0">
                <a:solidFill>
                  <a:srgbClr val="FFFFFF"/>
                </a:solidFill>
              </a:rPr>
              <a:t>Nghiệm</a:t>
            </a:r>
            <a:endParaRPr lang="en-US" sz="2000" b="1" dirty="0">
              <a:solidFill>
                <a:srgbClr val="FFFFFF"/>
              </a:solidFill>
            </a:endParaRPr>
          </a:p>
        </p:txBody>
      </p:sp>
      <p:sp>
        <p:nvSpPr>
          <p:cNvPr id="18" name="AutoShape 7"/>
          <p:cNvSpPr>
            <a:spLocks noChangeArrowheads="1"/>
          </p:cNvSpPr>
          <p:nvPr/>
        </p:nvSpPr>
        <p:spPr bwMode="blackWhite">
          <a:xfrm>
            <a:off x="7620000" y="4343400"/>
            <a:ext cx="1143000" cy="2286000"/>
          </a:xfrm>
          <a:prstGeom prst="roundRect">
            <a:avLst>
              <a:gd name="adj" fmla="val 9106"/>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path path="circle">
              <a:fillToRect l="50000" t="50000" r="50000" b="50000"/>
            </a:path>
            <a:tileRect/>
          </a:gradFill>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sz="2000" b="1" dirty="0" smtClean="0">
                <a:solidFill>
                  <a:srgbClr val="FFFFFF"/>
                </a:solidFill>
              </a:rPr>
              <a:t>7.Hướng </a:t>
            </a:r>
          </a:p>
          <a:p>
            <a:pPr algn="ctr"/>
            <a:r>
              <a:rPr lang="en-US" sz="2000" b="1" dirty="0" smtClean="0">
                <a:solidFill>
                  <a:srgbClr val="FFFFFF"/>
                </a:solidFill>
              </a:rPr>
              <a:t>Phát</a:t>
            </a:r>
          </a:p>
          <a:p>
            <a:pPr algn="ctr"/>
            <a:r>
              <a:rPr lang="en-US" sz="2000" b="1" dirty="0" err="1" smtClean="0">
                <a:solidFill>
                  <a:srgbClr val="FFFFFF"/>
                </a:solidFill>
              </a:rPr>
              <a:t>Triển</a:t>
            </a:r>
            <a:endParaRPr lang="en-US" sz="2000" b="1" dirty="0" smtClean="0">
              <a:solidFill>
                <a:srgbClr val="FFFFFF"/>
              </a:solidFill>
            </a:endParaRPr>
          </a:p>
          <a:p>
            <a:pPr algn="ctr"/>
            <a:r>
              <a:rPr lang="en-US" sz="2000" b="1" dirty="0" smtClean="0">
                <a:solidFill>
                  <a:srgbClr val="FFFFFF"/>
                </a:solidFill>
              </a:rPr>
              <a:t>Ứng</a:t>
            </a:r>
          </a:p>
          <a:p>
            <a:pPr algn="ctr"/>
            <a:r>
              <a:rPr lang="en-US" sz="2000" b="1" dirty="0" smtClean="0">
                <a:solidFill>
                  <a:srgbClr val="FFFFFF"/>
                </a:solidFill>
              </a:rPr>
              <a:t>Dụng</a:t>
            </a:r>
          </a:p>
        </p:txBody>
      </p:sp>
      <p:sp>
        <p:nvSpPr>
          <p:cNvPr id="19" name="TextBox 18"/>
          <p:cNvSpPr txBox="1"/>
          <p:nvPr/>
        </p:nvSpPr>
        <p:spPr>
          <a:xfrm>
            <a:off x="457200" y="304800"/>
            <a:ext cx="3539559" cy="646331"/>
          </a:xfrm>
          <a:prstGeom prst="rect">
            <a:avLst/>
          </a:prstGeom>
          <a:noFill/>
        </p:spPr>
        <p:txBody>
          <a:bodyPr wrap="none" rtlCol="0">
            <a:spAutoFit/>
          </a:bodyPr>
          <a:lstStyle/>
          <a:p>
            <a:r>
              <a:rPr lang="en-US" sz="3600" b="1" dirty="0" smtClean="0">
                <a:solidFill>
                  <a:srgbClr val="FFFF00"/>
                </a:solidFill>
                <a:effectLst>
                  <a:glow rad="139700">
                    <a:schemeClr val="accent6">
                      <a:satMod val="175000"/>
                      <a:alpha val="40000"/>
                    </a:schemeClr>
                  </a:glow>
                  <a:reflection blurRad="6350" stA="55000" endA="50" endPos="85000" dist="29997" dir="5400000" sy="-100000" algn="bl" rotWithShape="0"/>
                </a:effectLst>
              </a:rPr>
              <a:t>Nội dung chính</a:t>
            </a:r>
            <a:endParaRPr lang="en-US" sz="3600" b="1" dirty="0">
              <a:solidFill>
                <a:srgbClr val="FFFF00"/>
              </a:solidFill>
              <a:effectLst>
                <a:glow rad="139700">
                  <a:schemeClr val="accent6">
                    <a:satMod val="175000"/>
                    <a:alpha val="40000"/>
                  </a:schemeClr>
                </a:glow>
                <a:reflection blurRad="6350" stA="55000" endA="50" endPos="85000" dist="29997" dir="5400000" sy="-100000" algn="bl" rotWithShape="0"/>
              </a:effectLst>
            </a:endParaRPr>
          </a:p>
        </p:txBody>
      </p:sp>
      <p:sp>
        <p:nvSpPr>
          <p:cNvPr id="25" name="AutoShape 6"/>
          <p:cNvSpPr>
            <a:spLocks noChangeArrowheads="1"/>
          </p:cNvSpPr>
          <p:nvPr/>
        </p:nvSpPr>
        <p:spPr bwMode="blackWhite">
          <a:xfrm>
            <a:off x="3962400" y="4343400"/>
            <a:ext cx="1143000" cy="2286000"/>
          </a:xfrm>
          <a:prstGeom prst="roundRect">
            <a:avLst>
              <a:gd name="adj" fmla="val 9106"/>
            </a:avLst>
          </a:prstGeom>
          <a:gradFill flip="none" rotWithShape="1">
            <a:gsLst>
              <a:gs pos="0">
                <a:schemeClr val="tx2">
                  <a:lumMod val="50000"/>
                  <a:shade val="30000"/>
                  <a:satMod val="115000"/>
                </a:schemeClr>
              </a:gs>
              <a:gs pos="50000">
                <a:schemeClr val="tx2">
                  <a:lumMod val="50000"/>
                  <a:shade val="67500"/>
                  <a:satMod val="115000"/>
                </a:schemeClr>
              </a:gs>
              <a:gs pos="100000">
                <a:schemeClr val="tx2">
                  <a:lumMod val="50000"/>
                  <a:shade val="100000"/>
                  <a:satMod val="115000"/>
                </a:schemeClr>
              </a:gs>
            </a:gsLst>
            <a:path path="circle">
              <a:fillToRect l="50000" t="50000" r="50000" b="50000"/>
            </a:path>
            <a:tileRect/>
          </a:gradFill>
          <a:ln>
            <a:solidFill>
              <a:schemeClr val="tx1"/>
            </a:solidFill>
            <a:headEnd/>
            <a:tailEnd/>
          </a:ln>
          <a:effectLst>
            <a:glow rad="139700">
              <a:schemeClr val="accent5">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r>
              <a:rPr lang="en-US" sz="2000" b="1" smtClean="0">
                <a:solidFill>
                  <a:srgbClr val="FFFFFF"/>
                </a:solidFill>
              </a:rPr>
              <a:t>4.Khảo </a:t>
            </a:r>
          </a:p>
          <a:p>
            <a:pPr algn="ctr"/>
            <a:r>
              <a:rPr lang="en-US" sz="2000" b="1" smtClean="0">
                <a:solidFill>
                  <a:srgbClr val="FFFFFF"/>
                </a:solidFill>
              </a:rPr>
              <a:t>Sát</a:t>
            </a:r>
          </a:p>
          <a:p>
            <a:pPr algn="ctr"/>
            <a:r>
              <a:rPr lang="en-US" sz="2000" b="1" smtClean="0">
                <a:solidFill>
                  <a:srgbClr val="FFFFFF"/>
                </a:solidFill>
              </a:rPr>
              <a:t>Môi </a:t>
            </a:r>
          </a:p>
          <a:p>
            <a:pPr algn="ctr"/>
            <a:r>
              <a:rPr lang="en-US" sz="2000" b="1" smtClean="0">
                <a:solidFill>
                  <a:srgbClr val="FFFFFF"/>
                </a:solidFill>
              </a:rPr>
              <a:t>Trường</a:t>
            </a:r>
          </a:p>
          <a:p>
            <a:pPr algn="ctr"/>
            <a:r>
              <a:rPr lang="en-US" sz="2000" b="1" smtClean="0">
                <a:solidFill>
                  <a:srgbClr val="FFFFFF"/>
                </a:solidFill>
              </a:rPr>
              <a:t>Công </a:t>
            </a:r>
          </a:p>
          <a:p>
            <a:pPr algn="ctr"/>
            <a:r>
              <a:rPr lang="en-US" sz="2000" b="1" smtClean="0">
                <a:solidFill>
                  <a:srgbClr val="FFFFFF"/>
                </a:solidFill>
              </a:rPr>
              <a:t>Nghệ</a:t>
            </a:r>
            <a:endParaRPr lang="en-US" sz="2000" b="1"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ppt_x"/>
                                          </p:val>
                                        </p:tav>
                                        <p:tav tm="100000">
                                          <p:val>
                                            <p:strVal val="#ppt_x"/>
                                          </p:val>
                                        </p:tav>
                                      </p:tavLst>
                                    </p:anim>
                                    <p:anim calcmode="lin" valueType="num">
                                      <p:cBhvr additive="base">
                                        <p:cTn id="52" dur="500" fill="hold"/>
                                        <p:tgtEl>
                                          <p:spTgt spid="19"/>
                                        </p:tgtEl>
                                        <p:attrNameLst>
                                          <p:attrName>ppt_y</p:attrName>
                                        </p:attrNameLst>
                                      </p:cBhvr>
                                      <p:tavLst>
                                        <p:tav tm="0">
                                          <p:val>
                                            <p:strVal val="0-#ppt_h/2"/>
                                          </p:val>
                                        </p:tav>
                                        <p:tav tm="100000">
                                          <p:val>
                                            <p:strVal val="#ppt_y"/>
                                          </p:val>
                                        </p:tav>
                                      </p:tavLst>
                                    </p:anim>
                                  </p:childTnLst>
                                </p:cTn>
                              </p:par>
                              <p:par>
                                <p:cTn id="53" presetID="2" presetClass="entr" presetSubtype="1"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additive="base">
                                        <p:cTn id="55" dur="500" fill="hold"/>
                                        <p:tgtEl>
                                          <p:spTgt spid="25"/>
                                        </p:tgtEl>
                                        <p:attrNameLst>
                                          <p:attrName>ppt_x</p:attrName>
                                        </p:attrNameLst>
                                      </p:cBhvr>
                                      <p:tavLst>
                                        <p:tav tm="0">
                                          <p:val>
                                            <p:strVal val="#ppt_x"/>
                                          </p:val>
                                        </p:tav>
                                        <p:tav tm="100000">
                                          <p:val>
                                            <p:strVal val="#ppt_x"/>
                                          </p:val>
                                        </p:tav>
                                      </p:tavLst>
                                    </p:anim>
                                    <p:anim calcmode="lin" valueType="num">
                                      <p:cBhvr additive="base">
                                        <p:cTn id="56"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9" presetClass="emph" presetSubtype="0" grpId="1" nodeType="clickEffect">
                                  <p:stCondLst>
                                    <p:cond delay="0"/>
                                  </p:stCondLst>
                                  <p:childTnLst>
                                    <p:set>
                                      <p:cBhvr rctx="PPT">
                                        <p:cTn id="60" dur="indefinite"/>
                                        <p:tgtEl>
                                          <p:spTgt spid="10"/>
                                        </p:tgtEl>
                                        <p:attrNameLst>
                                          <p:attrName>style.opacity</p:attrName>
                                        </p:attrNameLst>
                                      </p:cBhvr>
                                      <p:to>
                                        <p:strVal val="0.2"/>
                                      </p:to>
                                    </p:set>
                                    <p:animEffect filter="image" prLst="opacity: 0.2">
                                      <p:cBhvr rctx="IE">
                                        <p:cTn id="61" dur="indefinite"/>
                                        <p:tgtEl>
                                          <p:spTgt spid="10"/>
                                        </p:tgtEl>
                                      </p:cBhvr>
                                    </p:animEffect>
                                  </p:childTnLst>
                                </p:cTn>
                              </p:par>
                              <p:par>
                                <p:cTn id="62" presetID="9" presetClass="emph" presetSubtype="0" grpId="1" nodeType="withEffect">
                                  <p:stCondLst>
                                    <p:cond delay="0"/>
                                  </p:stCondLst>
                                  <p:childTnLst>
                                    <p:set>
                                      <p:cBhvr rctx="PPT">
                                        <p:cTn id="63" dur="indefinite"/>
                                        <p:tgtEl>
                                          <p:spTgt spid="15"/>
                                        </p:tgtEl>
                                        <p:attrNameLst>
                                          <p:attrName>style.opacity</p:attrName>
                                        </p:attrNameLst>
                                      </p:cBhvr>
                                      <p:to>
                                        <p:strVal val="0.2"/>
                                      </p:to>
                                    </p:set>
                                    <p:animEffect filter="image" prLst="opacity: 0.2">
                                      <p:cBhvr rctx="IE">
                                        <p:cTn id="64" dur="indefinite"/>
                                        <p:tgtEl>
                                          <p:spTgt spid="15"/>
                                        </p:tgtEl>
                                      </p:cBhvr>
                                    </p:animEffect>
                                  </p:childTnLst>
                                </p:cTn>
                              </p:par>
                              <p:par>
                                <p:cTn id="65" presetID="9" presetClass="emph" presetSubtype="0" grpId="1" nodeType="withEffect">
                                  <p:stCondLst>
                                    <p:cond delay="0"/>
                                  </p:stCondLst>
                                  <p:childTnLst>
                                    <p:set>
                                      <p:cBhvr rctx="PPT">
                                        <p:cTn id="66" dur="indefinite"/>
                                        <p:tgtEl>
                                          <p:spTgt spid="25"/>
                                        </p:tgtEl>
                                        <p:attrNameLst>
                                          <p:attrName>style.opacity</p:attrName>
                                        </p:attrNameLst>
                                      </p:cBhvr>
                                      <p:to>
                                        <p:strVal val="1"/>
                                      </p:to>
                                    </p:set>
                                    <p:animEffect filter="image" prLst="opacity: 1">
                                      <p:cBhvr rctx="IE">
                                        <p:cTn id="67" dur="indefinite"/>
                                        <p:tgtEl>
                                          <p:spTgt spid="25"/>
                                        </p:tgtEl>
                                      </p:cBhvr>
                                    </p:animEffect>
                                  </p:childTnLst>
                                </p:cTn>
                              </p:par>
                              <p:par>
                                <p:cTn id="68" presetID="9" presetClass="emph" presetSubtype="0" grpId="1" nodeType="withEffect">
                                  <p:stCondLst>
                                    <p:cond delay="0"/>
                                  </p:stCondLst>
                                  <p:childTnLst>
                                    <p:set>
                                      <p:cBhvr rctx="PPT">
                                        <p:cTn id="69" dur="indefinite"/>
                                        <p:tgtEl>
                                          <p:spTgt spid="16"/>
                                        </p:tgtEl>
                                        <p:attrNameLst>
                                          <p:attrName>style.opacity</p:attrName>
                                        </p:attrNameLst>
                                      </p:cBhvr>
                                      <p:to>
                                        <p:strVal val="0.2"/>
                                      </p:to>
                                    </p:set>
                                    <p:animEffect filter="image" prLst="opacity: 0.2">
                                      <p:cBhvr rctx="IE">
                                        <p:cTn id="70" dur="indefinite"/>
                                        <p:tgtEl>
                                          <p:spTgt spid="16"/>
                                        </p:tgtEl>
                                      </p:cBhvr>
                                    </p:animEffect>
                                  </p:childTnLst>
                                </p:cTn>
                              </p:par>
                              <p:par>
                                <p:cTn id="71" presetID="9" presetClass="emph" presetSubtype="0" grpId="1" nodeType="withEffect">
                                  <p:stCondLst>
                                    <p:cond delay="0"/>
                                  </p:stCondLst>
                                  <p:childTnLst>
                                    <p:set>
                                      <p:cBhvr rctx="PPT">
                                        <p:cTn id="72" dur="indefinite"/>
                                        <p:tgtEl>
                                          <p:spTgt spid="17"/>
                                        </p:tgtEl>
                                        <p:attrNameLst>
                                          <p:attrName>style.opacity</p:attrName>
                                        </p:attrNameLst>
                                      </p:cBhvr>
                                      <p:to>
                                        <p:strVal val="0.2"/>
                                      </p:to>
                                    </p:set>
                                    <p:animEffect filter="image" prLst="opacity: 0.2">
                                      <p:cBhvr rctx="IE">
                                        <p:cTn id="73" dur="indefinite"/>
                                        <p:tgtEl>
                                          <p:spTgt spid="17"/>
                                        </p:tgtEl>
                                      </p:cBhvr>
                                    </p:animEffect>
                                  </p:childTnLst>
                                </p:cTn>
                              </p:par>
                              <p:par>
                                <p:cTn id="74" presetID="9" presetClass="emph" presetSubtype="0" grpId="1" nodeType="withEffect">
                                  <p:stCondLst>
                                    <p:cond delay="0"/>
                                  </p:stCondLst>
                                  <p:childTnLst>
                                    <p:set>
                                      <p:cBhvr rctx="PPT">
                                        <p:cTn id="75" dur="indefinite"/>
                                        <p:tgtEl>
                                          <p:spTgt spid="18"/>
                                        </p:tgtEl>
                                        <p:attrNameLst>
                                          <p:attrName>style.opacity</p:attrName>
                                        </p:attrNameLst>
                                      </p:cBhvr>
                                      <p:to>
                                        <p:strVal val="0.2"/>
                                      </p:to>
                                    </p:set>
                                    <p:animEffect filter="image" prLst="opacity: 0.2">
                                      <p:cBhvr rctx="IE">
                                        <p:cTn id="76" dur="indefinite"/>
                                        <p:tgtEl>
                                          <p:spTgt spid="18"/>
                                        </p:tgtEl>
                                      </p:cBhvr>
                                    </p:animEffect>
                                  </p:childTnLst>
                                </p:cTn>
                              </p:par>
                              <p:par>
                                <p:cTn id="77" presetID="9" presetClass="emph" presetSubtype="0" grpId="1" nodeType="withEffect">
                                  <p:stCondLst>
                                    <p:cond delay="0"/>
                                  </p:stCondLst>
                                  <p:childTnLst>
                                    <p:set>
                                      <p:cBhvr rctx="PPT">
                                        <p:cTn id="78" dur="indefinite"/>
                                        <p:tgtEl>
                                          <p:spTgt spid="11"/>
                                        </p:tgtEl>
                                        <p:attrNameLst>
                                          <p:attrName>style.opacity</p:attrName>
                                        </p:attrNameLst>
                                      </p:cBhvr>
                                      <p:to>
                                        <p:strVal val="0.2"/>
                                      </p:to>
                                    </p:set>
                                    <p:animEffect filter="image" prLst="opacity: 0.2">
                                      <p:cBhvr rctx="IE">
                                        <p:cTn id="79" dur="indefinite"/>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8" grpId="0" animBg="1"/>
      <p:bldP spid="4" grpId="0" animBg="1"/>
      <p:bldP spid="10" grpId="0" animBg="1"/>
      <p:bldP spid="10" grpId="1" animBg="1"/>
      <p:bldP spid="11" grpId="0" animBg="1"/>
      <p:bldP spid="11" grpId="1" animBg="1"/>
      <p:bldP spid="15" grpId="0" animBg="1"/>
      <p:bldP spid="15" grpId="1" animBg="1"/>
      <p:bldP spid="16" grpId="0" animBg="1"/>
      <p:bldP spid="16" grpId="1" animBg="1"/>
      <p:bldP spid="17" grpId="0" animBg="1"/>
      <p:bldP spid="17" grpId="1" animBg="1"/>
      <p:bldP spid="18" grpId="0" animBg="1"/>
      <p:bldP spid="18" grpId="1" animBg="1"/>
      <p:bldP spid="19" grpId="0"/>
      <p:bldP spid="25" grpId="0" animBg="1"/>
      <p:bldP spid="25"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57200" y="685800"/>
            <a:ext cx="7217425" cy="646331"/>
          </a:xfrm>
          <a:prstGeom prst="rect">
            <a:avLst/>
          </a:prstGeom>
          <a:noFill/>
        </p:spPr>
        <p:txBody>
          <a:bodyPr wrap="none" rtlCol="0">
            <a:spAutoFit/>
          </a:bodyPr>
          <a:lstStyle/>
          <a:p>
            <a:r>
              <a:rPr lang="en-US" sz="3600" b="1" smtClean="0">
                <a:solidFill>
                  <a:srgbClr val="FFFF00"/>
                </a:solidFill>
                <a:effectLst>
                  <a:glow rad="139700">
                    <a:schemeClr val="accent6">
                      <a:satMod val="175000"/>
                      <a:alpha val="40000"/>
                    </a:schemeClr>
                  </a:glow>
                  <a:reflection blurRad="6350" stA="55000" endA="50" endPos="85000" dist="29997" dir="5400000" sy="-100000" algn="bl" rotWithShape="0"/>
                </a:effectLst>
              </a:rPr>
              <a:t>Khảo sát môi trường công nghệ.</a:t>
            </a:r>
            <a:endParaRPr lang="en-US" sz="3600" b="1">
              <a:solidFill>
                <a:srgbClr val="FFFF00"/>
              </a:solidFill>
              <a:effectLst>
                <a:glow rad="139700">
                  <a:schemeClr val="accent6">
                    <a:satMod val="175000"/>
                    <a:alpha val="40000"/>
                  </a:schemeClr>
                </a:glow>
                <a:reflection blurRad="6350" stA="55000" endA="50" endPos="85000" dist="29997" dir="5400000" sy="-100000" algn="bl" rotWithShape="0"/>
              </a:effectLst>
            </a:endParaRPr>
          </a:p>
        </p:txBody>
      </p:sp>
      <p:sp>
        <p:nvSpPr>
          <p:cNvPr id="19" name="Rectangle 18"/>
          <p:cNvSpPr/>
          <p:nvPr/>
        </p:nvSpPr>
        <p:spPr>
          <a:xfrm>
            <a:off x="304800" y="1752600"/>
            <a:ext cx="8458200" cy="2246769"/>
          </a:xfrm>
          <a:prstGeom prst="rect">
            <a:avLst/>
          </a:prstGeom>
        </p:spPr>
        <p:txBody>
          <a:bodyPr wrap="square">
            <a:spAutoFit/>
          </a:bodyPr>
          <a:lstStyle/>
          <a:p>
            <a:pPr indent="344488" algn="just">
              <a:buFontTx/>
              <a:buChar char="-"/>
            </a:pPr>
            <a:r>
              <a:rPr lang="en-US" sz="2800" smtClean="0">
                <a:solidFill>
                  <a:prstClr val="white"/>
                </a:solidFill>
              </a:rPr>
              <a:t>Yêu cầu về công nghệ: Sử dụng Windows Workflow Foundation (WF) trong .Net Framework 3.0 </a:t>
            </a:r>
            <a:r>
              <a:rPr lang="en-US" sz="2800" smtClean="0"/>
              <a:t>làm môi trường thiết kế và triển khai các mô hình dòng công việc.</a:t>
            </a:r>
          </a:p>
          <a:p>
            <a:pPr indent="344488" algn="just">
              <a:buFontTx/>
              <a:buChar char="-"/>
            </a:pPr>
            <a:r>
              <a:rPr lang="en-US" sz="2800" smtClean="0">
                <a:solidFill>
                  <a:prstClr val="white"/>
                </a:solidFill>
              </a:rPr>
              <a:t>Không sử dụng công nghệ SharePoint.</a:t>
            </a:r>
          </a:p>
        </p:txBody>
      </p:sp>
      <p:pic>
        <p:nvPicPr>
          <p:cNvPr id="23" name="Picture 2" descr="Windows Sharepoint"/>
          <p:cNvPicPr>
            <a:picLocks noChangeAspect="1" noChangeArrowheads="1"/>
          </p:cNvPicPr>
          <p:nvPr/>
        </p:nvPicPr>
        <p:blipFill>
          <a:blip r:embed="rId3"/>
          <a:srcRect/>
          <a:stretch>
            <a:fillRect/>
          </a:stretch>
        </p:blipFill>
        <p:spPr bwMode="auto">
          <a:xfrm>
            <a:off x="4876800" y="4419600"/>
            <a:ext cx="2324100" cy="2169160"/>
          </a:xfrm>
          <a:prstGeom prst="rect">
            <a:avLst/>
          </a:prstGeom>
          <a:ln>
            <a:noFill/>
          </a:ln>
          <a:effectLst>
            <a:softEdge rad="112500"/>
          </a:effectLst>
        </p:spPr>
      </p:pic>
      <p:sp>
        <p:nvSpPr>
          <p:cNvPr id="38" name="&quot;No&quot; Symbol 37"/>
          <p:cNvSpPr/>
          <p:nvPr/>
        </p:nvSpPr>
        <p:spPr>
          <a:xfrm>
            <a:off x="4953000" y="4495800"/>
            <a:ext cx="2209800" cy="2209800"/>
          </a:xfrm>
          <a:prstGeom prst="noSmoking">
            <a:avLst/>
          </a:prstGeom>
          <a:solidFill>
            <a:srgbClr val="FF4747"/>
          </a:solidFill>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TextBox 38"/>
          <p:cNvSpPr txBox="1"/>
          <p:nvPr/>
        </p:nvSpPr>
        <p:spPr>
          <a:xfrm>
            <a:off x="2743200" y="4724400"/>
            <a:ext cx="2103461" cy="1569660"/>
          </a:xfrm>
          <a:prstGeom prst="rect">
            <a:avLst/>
          </a:prstGeom>
          <a:noFill/>
        </p:spPr>
        <p:txBody>
          <a:bodyPr wrap="non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96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glow rad="139700">
                    <a:schemeClr val="accent5">
                      <a:satMod val="175000"/>
                      <a:alpha val="40000"/>
                    </a:schemeClr>
                  </a:glow>
                  <a:innerShdw blurRad="69850" dist="43180" dir="5400000">
                    <a:srgbClr val="000000">
                      <a:alpha val="65000"/>
                    </a:srgbClr>
                  </a:innerShdw>
                  <a:reflection blurRad="6350" stA="60000" endA="900" endPos="60000" dist="29997" dir="5400000" sy="-100000" algn="bl" rotWithShape="0"/>
                </a:effectLst>
              </a:rPr>
              <a:t>WF</a:t>
            </a:r>
            <a:endParaRPr lang="en-US" sz="9600" b="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glow rad="139700">
                  <a:schemeClr val="accent5">
                    <a:satMod val="175000"/>
                    <a:alpha val="40000"/>
                  </a:schemeClr>
                </a:glow>
                <a:innerShdw blurRad="69850" dist="43180" dir="5400000">
                  <a:srgbClr val="000000">
                    <a:alpha val="65000"/>
                  </a:srgbClr>
                </a:innerShdw>
                <a:reflection blurRad="6350" stA="60000" endA="900" endPos="60000" dist="29997" dir="5400000" sy="-100000" algn="bl" rotWithShape="0"/>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53" presetClass="entr" presetSubtype="0" fill="hold" nodeType="afterEffect">
                                  <p:stCondLst>
                                    <p:cond delay="0"/>
                                  </p:stCondLst>
                                  <p:childTnLst>
                                    <p:set>
                                      <p:cBhvr>
                                        <p:cTn id="12" dur="1" fill="hold">
                                          <p:stCondLst>
                                            <p:cond delay="0"/>
                                          </p:stCondLst>
                                        </p:cTn>
                                        <p:tgtEl>
                                          <p:spTgt spid="19">
                                            <p:txEl>
                                              <p:pRg st="0" end="0"/>
                                            </p:txEl>
                                          </p:spTgt>
                                        </p:tgtEl>
                                        <p:attrNameLst>
                                          <p:attrName>style.visibility</p:attrName>
                                        </p:attrNameLst>
                                      </p:cBhvr>
                                      <p:to>
                                        <p:strVal val="visible"/>
                                      </p:to>
                                    </p:set>
                                    <p:anim calcmode="lin" valueType="num">
                                      <p:cBhvr>
                                        <p:cTn id="13" dur="500" fill="hold"/>
                                        <p:tgtEl>
                                          <p:spTgt spid="19">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19">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19">
                                            <p:txEl>
                                              <p:pRg st="0" end="0"/>
                                            </p:txEl>
                                          </p:spTgt>
                                        </p:tgtEl>
                                      </p:cBhvr>
                                    </p:animEffect>
                                  </p:childTnLst>
                                </p:cTn>
                              </p:par>
                            </p:childTnLst>
                          </p:cTn>
                        </p:par>
                        <p:par>
                          <p:cTn id="16" fill="hold">
                            <p:stCondLst>
                              <p:cond delay="1000"/>
                            </p:stCondLst>
                            <p:childTnLst>
                              <p:par>
                                <p:cTn id="17" presetID="53" presetClass="entr" presetSubtype="0"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p:cTn id="19" dur="500" fill="hold"/>
                                        <p:tgtEl>
                                          <p:spTgt spid="39"/>
                                        </p:tgtEl>
                                        <p:attrNameLst>
                                          <p:attrName>ppt_w</p:attrName>
                                        </p:attrNameLst>
                                      </p:cBhvr>
                                      <p:tavLst>
                                        <p:tav tm="0">
                                          <p:val>
                                            <p:fltVal val="0"/>
                                          </p:val>
                                        </p:tav>
                                        <p:tav tm="100000">
                                          <p:val>
                                            <p:strVal val="#ppt_w"/>
                                          </p:val>
                                        </p:tav>
                                      </p:tavLst>
                                    </p:anim>
                                    <p:anim calcmode="lin" valueType="num">
                                      <p:cBhvr>
                                        <p:cTn id="20" dur="500" fill="hold"/>
                                        <p:tgtEl>
                                          <p:spTgt spid="39"/>
                                        </p:tgtEl>
                                        <p:attrNameLst>
                                          <p:attrName>ppt_h</p:attrName>
                                        </p:attrNameLst>
                                      </p:cBhvr>
                                      <p:tavLst>
                                        <p:tav tm="0">
                                          <p:val>
                                            <p:fltVal val="0"/>
                                          </p:val>
                                        </p:tav>
                                        <p:tav tm="100000">
                                          <p:val>
                                            <p:strVal val="#ppt_h"/>
                                          </p:val>
                                        </p:tav>
                                      </p:tavLst>
                                    </p:anim>
                                    <p:animEffect transition="in" filter="fade">
                                      <p:cBhvr>
                                        <p:cTn id="21" dur="500"/>
                                        <p:tgtEl>
                                          <p:spTgt spid="39"/>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nodeType="clickEffect">
                                  <p:stCondLst>
                                    <p:cond delay="0"/>
                                  </p:stCondLst>
                                  <p:childTnLst>
                                    <p:set>
                                      <p:cBhvr>
                                        <p:cTn id="25" dur="1" fill="hold">
                                          <p:stCondLst>
                                            <p:cond delay="0"/>
                                          </p:stCondLst>
                                        </p:cTn>
                                        <p:tgtEl>
                                          <p:spTgt spid="19">
                                            <p:txEl>
                                              <p:pRg st="1" end="1"/>
                                            </p:txEl>
                                          </p:spTgt>
                                        </p:tgtEl>
                                        <p:attrNameLst>
                                          <p:attrName>style.visibility</p:attrName>
                                        </p:attrNameLst>
                                      </p:cBhvr>
                                      <p:to>
                                        <p:strVal val="visible"/>
                                      </p:to>
                                    </p:set>
                                    <p:anim calcmode="lin" valueType="num">
                                      <p:cBhvr>
                                        <p:cTn id="26" dur="500" fill="hold"/>
                                        <p:tgtEl>
                                          <p:spTgt spid="19">
                                            <p:txEl>
                                              <p:pRg st="1" end="1"/>
                                            </p:txEl>
                                          </p:spTgt>
                                        </p:tgtEl>
                                        <p:attrNameLst>
                                          <p:attrName>ppt_w</p:attrName>
                                        </p:attrNameLst>
                                      </p:cBhvr>
                                      <p:tavLst>
                                        <p:tav tm="0">
                                          <p:val>
                                            <p:fltVal val="0"/>
                                          </p:val>
                                        </p:tav>
                                        <p:tav tm="100000">
                                          <p:val>
                                            <p:strVal val="#ppt_w"/>
                                          </p:val>
                                        </p:tav>
                                      </p:tavLst>
                                    </p:anim>
                                    <p:anim calcmode="lin" valueType="num">
                                      <p:cBhvr>
                                        <p:cTn id="27" dur="500" fill="hold"/>
                                        <p:tgtEl>
                                          <p:spTgt spid="19">
                                            <p:txEl>
                                              <p:pRg st="1" end="1"/>
                                            </p:txEl>
                                          </p:spTgt>
                                        </p:tgtEl>
                                        <p:attrNameLst>
                                          <p:attrName>ppt_h</p:attrName>
                                        </p:attrNameLst>
                                      </p:cBhvr>
                                      <p:tavLst>
                                        <p:tav tm="0">
                                          <p:val>
                                            <p:fltVal val="0"/>
                                          </p:val>
                                        </p:tav>
                                        <p:tav tm="100000">
                                          <p:val>
                                            <p:strVal val="#ppt_h"/>
                                          </p:val>
                                        </p:tav>
                                      </p:tavLst>
                                    </p:anim>
                                    <p:animEffect transition="in" filter="fade">
                                      <p:cBhvr>
                                        <p:cTn id="28" dur="500"/>
                                        <p:tgtEl>
                                          <p:spTgt spid="19">
                                            <p:txEl>
                                              <p:pRg st="1" end="1"/>
                                            </p:txEl>
                                          </p:spTgt>
                                        </p:tgtEl>
                                      </p:cBhvr>
                                    </p:animEffect>
                                  </p:childTnLst>
                                </p:cTn>
                              </p:par>
                              <p:par>
                                <p:cTn id="29" presetID="58" presetClass="entr" presetSubtype="0" accel="10000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500" fill="hold"/>
                                        <p:tgtEl>
                                          <p:spTgt spid="23"/>
                                        </p:tgtEl>
                                        <p:attrNameLst>
                                          <p:attrName>ppt_w</p:attrName>
                                        </p:attrNameLst>
                                      </p:cBhvr>
                                      <p:tavLst>
                                        <p:tav tm="0">
                                          <p:val>
                                            <p:strVal val="#ppt_w*2.5"/>
                                          </p:val>
                                        </p:tav>
                                        <p:tav tm="100000">
                                          <p:val>
                                            <p:strVal val="#ppt_w"/>
                                          </p:val>
                                        </p:tav>
                                      </p:tavLst>
                                    </p:anim>
                                    <p:anim calcmode="lin" valueType="num">
                                      <p:cBhvr>
                                        <p:cTn id="32" dur="500" fill="hold"/>
                                        <p:tgtEl>
                                          <p:spTgt spid="23"/>
                                        </p:tgtEl>
                                        <p:attrNameLst>
                                          <p:attrName>ppt_h</p:attrName>
                                        </p:attrNameLst>
                                      </p:cBhvr>
                                      <p:tavLst>
                                        <p:tav tm="0">
                                          <p:val>
                                            <p:strVal val="#ppt_h*0.01"/>
                                          </p:val>
                                        </p:tav>
                                        <p:tav tm="100000">
                                          <p:val>
                                            <p:strVal val="#ppt_h"/>
                                          </p:val>
                                        </p:tav>
                                      </p:tavLst>
                                    </p:anim>
                                    <p:anim calcmode="lin" valueType="num">
                                      <p:cBhvr>
                                        <p:cTn id="33" dur="500" fill="hold"/>
                                        <p:tgtEl>
                                          <p:spTgt spid="23"/>
                                        </p:tgtEl>
                                        <p:attrNameLst>
                                          <p:attrName>ppt_x</p:attrName>
                                        </p:attrNameLst>
                                      </p:cBhvr>
                                      <p:tavLst>
                                        <p:tav tm="0">
                                          <p:val>
                                            <p:strVal val="#ppt_x"/>
                                          </p:val>
                                        </p:tav>
                                        <p:tav tm="100000">
                                          <p:val>
                                            <p:strVal val="#ppt_x"/>
                                          </p:val>
                                        </p:tav>
                                      </p:tavLst>
                                    </p:anim>
                                    <p:anim calcmode="lin" valueType="num">
                                      <p:cBhvr>
                                        <p:cTn id="34" dur="500" fill="hold"/>
                                        <p:tgtEl>
                                          <p:spTgt spid="23"/>
                                        </p:tgtEl>
                                        <p:attrNameLst>
                                          <p:attrName>ppt_y</p:attrName>
                                        </p:attrNameLst>
                                      </p:cBhvr>
                                      <p:tavLst>
                                        <p:tav tm="0">
                                          <p:val>
                                            <p:strVal val="#ppt_h+1"/>
                                          </p:val>
                                        </p:tav>
                                        <p:tav tm="100000">
                                          <p:val>
                                            <p:strVal val="#ppt_y"/>
                                          </p:val>
                                        </p:tav>
                                      </p:tavLst>
                                    </p:anim>
                                    <p:animEffect transition="in" filter="fade">
                                      <p:cBhvr>
                                        <p:cTn id="35" dur="500"/>
                                        <p:tgtEl>
                                          <p:spTgt spid="23"/>
                                        </p:tgtEl>
                                      </p:cBhvr>
                                    </p:animEffect>
                                  </p:childTnLst>
                                </p:cTn>
                              </p:par>
                            </p:childTnLst>
                          </p:cTn>
                        </p:par>
                        <p:par>
                          <p:cTn id="36" fill="hold">
                            <p:stCondLst>
                              <p:cond delay="500"/>
                            </p:stCondLst>
                            <p:childTnLst>
                              <p:par>
                                <p:cTn id="37" presetID="58" presetClass="entr" presetSubtype="0" accel="100000" fill="hold" grpId="0" nodeType="afterEffect">
                                  <p:stCondLst>
                                    <p:cond delay="0"/>
                                  </p:stCondLst>
                                  <p:childTnLst>
                                    <p:set>
                                      <p:cBhvr>
                                        <p:cTn id="38" dur="1" fill="hold">
                                          <p:stCondLst>
                                            <p:cond delay="0"/>
                                          </p:stCondLst>
                                        </p:cTn>
                                        <p:tgtEl>
                                          <p:spTgt spid="38"/>
                                        </p:tgtEl>
                                        <p:attrNameLst>
                                          <p:attrName>style.visibility</p:attrName>
                                        </p:attrNameLst>
                                      </p:cBhvr>
                                      <p:to>
                                        <p:strVal val="visible"/>
                                      </p:to>
                                    </p:set>
                                    <p:anim calcmode="lin" valueType="num">
                                      <p:cBhvr>
                                        <p:cTn id="39" dur="500" fill="hold"/>
                                        <p:tgtEl>
                                          <p:spTgt spid="38"/>
                                        </p:tgtEl>
                                        <p:attrNameLst>
                                          <p:attrName>ppt_w</p:attrName>
                                        </p:attrNameLst>
                                      </p:cBhvr>
                                      <p:tavLst>
                                        <p:tav tm="0">
                                          <p:val>
                                            <p:strVal val="#ppt_w*2.5"/>
                                          </p:val>
                                        </p:tav>
                                        <p:tav tm="100000">
                                          <p:val>
                                            <p:strVal val="#ppt_w"/>
                                          </p:val>
                                        </p:tav>
                                      </p:tavLst>
                                    </p:anim>
                                    <p:anim calcmode="lin" valueType="num">
                                      <p:cBhvr>
                                        <p:cTn id="40" dur="500" fill="hold"/>
                                        <p:tgtEl>
                                          <p:spTgt spid="38"/>
                                        </p:tgtEl>
                                        <p:attrNameLst>
                                          <p:attrName>ppt_h</p:attrName>
                                        </p:attrNameLst>
                                      </p:cBhvr>
                                      <p:tavLst>
                                        <p:tav tm="0">
                                          <p:val>
                                            <p:strVal val="#ppt_h*0.01"/>
                                          </p:val>
                                        </p:tav>
                                        <p:tav tm="100000">
                                          <p:val>
                                            <p:strVal val="#ppt_h"/>
                                          </p:val>
                                        </p:tav>
                                      </p:tavLst>
                                    </p:anim>
                                    <p:anim calcmode="lin" valueType="num">
                                      <p:cBhvr>
                                        <p:cTn id="41" dur="500" fill="hold"/>
                                        <p:tgtEl>
                                          <p:spTgt spid="38"/>
                                        </p:tgtEl>
                                        <p:attrNameLst>
                                          <p:attrName>ppt_x</p:attrName>
                                        </p:attrNameLst>
                                      </p:cBhvr>
                                      <p:tavLst>
                                        <p:tav tm="0">
                                          <p:val>
                                            <p:strVal val="#ppt_x"/>
                                          </p:val>
                                        </p:tav>
                                        <p:tav tm="100000">
                                          <p:val>
                                            <p:strVal val="#ppt_x"/>
                                          </p:val>
                                        </p:tav>
                                      </p:tavLst>
                                    </p:anim>
                                    <p:anim calcmode="lin" valueType="num">
                                      <p:cBhvr>
                                        <p:cTn id="42" dur="500" fill="hold"/>
                                        <p:tgtEl>
                                          <p:spTgt spid="38"/>
                                        </p:tgtEl>
                                        <p:attrNameLst>
                                          <p:attrName>ppt_y</p:attrName>
                                        </p:attrNameLst>
                                      </p:cBhvr>
                                      <p:tavLst>
                                        <p:tav tm="0">
                                          <p:val>
                                            <p:strVal val="#ppt_h+1"/>
                                          </p:val>
                                        </p:tav>
                                        <p:tav tm="100000">
                                          <p:val>
                                            <p:strVal val="#ppt_y"/>
                                          </p:val>
                                        </p:tav>
                                      </p:tavLst>
                                    </p:anim>
                                    <p:animEffect transition="in" filter="fade">
                                      <p:cBhvr>
                                        <p:cTn id="43" dur="500"/>
                                        <p:tgtEl>
                                          <p:spTgt spid="38"/>
                                        </p:tgtEl>
                                      </p:cBhvr>
                                    </p:animEffect>
                                  </p:childTnLst>
                                </p:cTn>
                              </p:par>
                              <p:par>
                                <p:cTn id="44" presetID="9" presetClass="emph" presetSubtype="0" grpId="1" nodeType="withEffect">
                                  <p:stCondLst>
                                    <p:cond delay="0"/>
                                  </p:stCondLst>
                                  <p:childTnLst>
                                    <p:set>
                                      <p:cBhvr rctx="PPT">
                                        <p:cTn id="45" dur="indefinite"/>
                                        <p:tgtEl>
                                          <p:spTgt spid="38"/>
                                        </p:tgtEl>
                                        <p:attrNameLst>
                                          <p:attrName>style.opacity</p:attrName>
                                        </p:attrNameLst>
                                      </p:cBhvr>
                                      <p:to>
                                        <p:strVal val="0.5"/>
                                      </p:to>
                                    </p:set>
                                    <p:animEffect filter="image" prLst="opacity: 0.5">
                                      <p:cBhvr rctx="IE">
                                        <p:cTn id="46" dur="indefinite"/>
                                        <p:tgtEl>
                                          <p:spTgt spid="38"/>
                                        </p:tgtEl>
                                      </p:cBhvr>
                                    </p:animEffect>
                                  </p:childTnLst>
                                </p:cTn>
                              </p:par>
                            </p:childTnLst>
                          </p:cTn>
                        </p:par>
                      </p:childTnLst>
                    </p:cTn>
                  </p:par>
                  <p:par>
                    <p:cTn id="47" fill="hold">
                      <p:stCondLst>
                        <p:cond delay="indefinite"/>
                      </p:stCondLst>
                      <p:childTnLst>
                        <p:par>
                          <p:cTn id="48" fill="hold">
                            <p:stCondLst>
                              <p:cond delay="0"/>
                            </p:stCondLst>
                            <p:childTnLst>
                              <p:par>
                                <p:cTn id="49" presetID="37" presetClass="exit" presetSubtype="0" fill="hold" grpId="1" nodeType="clickEffect">
                                  <p:stCondLst>
                                    <p:cond delay="0"/>
                                  </p:stCondLst>
                                  <p:childTnLst>
                                    <p:animEffect transition="out" filter="fade">
                                      <p:cBhvr>
                                        <p:cTn id="50" dur="1000"/>
                                        <p:tgtEl>
                                          <p:spTgt spid="9"/>
                                        </p:tgtEl>
                                      </p:cBhvr>
                                    </p:animEffect>
                                    <p:anim calcmode="lin" valueType="num">
                                      <p:cBhvr>
                                        <p:cTn id="51" dur="1000"/>
                                        <p:tgtEl>
                                          <p:spTgt spid="9"/>
                                        </p:tgtEl>
                                        <p:attrNameLst>
                                          <p:attrName>ppt_x</p:attrName>
                                        </p:attrNameLst>
                                      </p:cBhvr>
                                      <p:tavLst>
                                        <p:tav tm="0">
                                          <p:val>
                                            <p:strVal val="ppt_x"/>
                                          </p:val>
                                        </p:tav>
                                        <p:tav tm="100000">
                                          <p:val>
                                            <p:strVal val="ppt_x"/>
                                          </p:val>
                                        </p:tav>
                                      </p:tavLst>
                                    </p:anim>
                                    <p:anim calcmode="lin" valueType="num">
                                      <p:cBhvr>
                                        <p:cTn id="52" dur="100" decel="100000"/>
                                        <p:tgtEl>
                                          <p:spTgt spid="9"/>
                                        </p:tgtEl>
                                        <p:attrNameLst>
                                          <p:attrName>ppt_y</p:attrName>
                                        </p:attrNameLst>
                                      </p:cBhvr>
                                      <p:tavLst>
                                        <p:tav tm="0">
                                          <p:val>
                                            <p:strVal val="ppt_y"/>
                                          </p:val>
                                        </p:tav>
                                        <p:tav tm="100000">
                                          <p:val>
                                            <p:strVal val="ppt_y-.03"/>
                                          </p:val>
                                        </p:tav>
                                      </p:tavLst>
                                    </p:anim>
                                    <p:anim calcmode="lin" valueType="num">
                                      <p:cBhvr>
                                        <p:cTn id="53" dur="900" accel="100000">
                                          <p:stCondLst>
                                            <p:cond delay="100"/>
                                          </p:stCondLst>
                                        </p:cTn>
                                        <p:tgtEl>
                                          <p:spTgt spid="9"/>
                                        </p:tgtEl>
                                        <p:attrNameLst>
                                          <p:attrName>ppt_y</p:attrName>
                                        </p:attrNameLst>
                                      </p:cBhvr>
                                      <p:tavLst>
                                        <p:tav tm="0">
                                          <p:val>
                                            <p:strVal val="ppt_y"/>
                                          </p:val>
                                        </p:tav>
                                        <p:tav tm="100000">
                                          <p:val>
                                            <p:strVal val="ppt_y+1"/>
                                          </p:val>
                                        </p:tav>
                                      </p:tavLst>
                                    </p:anim>
                                    <p:set>
                                      <p:cBhvr>
                                        <p:cTn id="54" dur="1" fill="hold">
                                          <p:stCondLst>
                                            <p:cond delay="999"/>
                                          </p:stCondLst>
                                        </p:cTn>
                                        <p:tgtEl>
                                          <p:spTgt spid="9"/>
                                        </p:tgtEl>
                                        <p:attrNameLst>
                                          <p:attrName>style.visibility</p:attrName>
                                        </p:attrNameLst>
                                      </p:cBhvr>
                                      <p:to>
                                        <p:strVal val="hidden"/>
                                      </p:to>
                                    </p:set>
                                  </p:childTnLst>
                                </p:cTn>
                              </p:par>
                              <p:par>
                                <p:cTn id="55" presetID="37" presetClass="exit" presetSubtype="0" fill="hold" grpId="0" nodeType="withEffect">
                                  <p:stCondLst>
                                    <p:cond delay="0"/>
                                  </p:stCondLst>
                                  <p:childTnLst>
                                    <p:animEffect transition="out" filter="fade">
                                      <p:cBhvr>
                                        <p:cTn id="56" dur="1000"/>
                                        <p:tgtEl>
                                          <p:spTgt spid="19">
                                            <p:txEl>
                                              <p:pRg st="0" end="0"/>
                                            </p:txEl>
                                          </p:spTgt>
                                        </p:tgtEl>
                                      </p:cBhvr>
                                    </p:animEffect>
                                    <p:anim calcmode="lin" valueType="num">
                                      <p:cBhvr>
                                        <p:cTn id="57" dur="1000"/>
                                        <p:tgtEl>
                                          <p:spTgt spid="19">
                                            <p:txEl>
                                              <p:pRg st="0" end="0"/>
                                            </p:txEl>
                                          </p:spTgt>
                                        </p:tgtEl>
                                        <p:attrNameLst>
                                          <p:attrName>ppt_x</p:attrName>
                                        </p:attrNameLst>
                                      </p:cBhvr>
                                      <p:tavLst>
                                        <p:tav tm="0">
                                          <p:val>
                                            <p:strVal val="ppt_x"/>
                                          </p:val>
                                        </p:tav>
                                        <p:tav tm="100000">
                                          <p:val>
                                            <p:strVal val="ppt_x"/>
                                          </p:val>
                                        </p:tav>
                                      </p:tavLst>
                                    </p:anim>
                                    <p:anim calcmode="lin" valueType="num">
                                      <p:cBhvr>
                                        <p:cTn id="58" dur="100" decel="100000"/>
                                        <p:tgtEl>
                                          <p:spTgt spid="19">
                                            <p:txEl>
                                              <p:pRg st="0" end="0"/>
                                            </p:txEl>
                                          </p:spTgt>
                                        </p:tgtEl>
                                        <p:attrNameLst>
                                          <p:attrName>ppt_y</p:attrName>
                                        </p:attrNameLst>
                                      </p:cBhvr>
                                      <p:tavLst>
                                        <p:tav tm="0">
                                          <p:val>
                                            <p:strVal val="ppt_y"/>
                                          </p:val>
                                        </p:tav>
                                        <p:tav tm="100000">
                                          <p:val>
                                            <p:strVal val="ppt_y-.03"/>
                                          </p:val>
                                        </p:tav>
                                      </p:tavLst>
                                    </p:anim>
                                    <p:anim calcmode="lin" valueType="num">
                                      <p:cBhvr>
                                        <p:cTn id="59" dur="900" accel="100000">
                                          <p:stCondLst>
                                            <p:cond delay="100"/>
                                          </p:stCondLst>
                                        </p:cTn>
                                        <p:tgtEl>
                                          <p:spTgt spid="19">
                                            <p:txEl>
                                              <p:pRg st="0" end="0"/>
                                            </p:txEl>
                                          </p:spTgt>
                                        </p:tgtEl>
                                        <p:attrNameLst>
                                          <p:attrName>ppt_y</p:attrName>
                                        </p:attrNameLst>
                                      </p:cBhvr>
                                      <p:tavLst>
                                        <p:tav tm="0">
                                          <p:val>
                                            <p:strVal val="ppt_y"/>
                                          </p:val>
                                        </p:tav>
                                        <p:tav tm="100000">
                                          <p:val>
                                            <p:strVal val="ppt_y+1"/>
                                          </p:val>
                                        </p:tav>
                                      </p:tavLst>
                                    </p:anim>
                                    <p:set>
                                      <p:cBhvr>
                                        <p:cTn id="60" dur="1" fill="hold">
                                          <p:stCondLst>
                                            <p:cond delay="999"/>
                                          </p:stCondLst>
                                        </p:cTn>
                                        <p:tgtEl>
                                          <p:spTgt spid="19">
                                            <p:txEl>
                                              <p:pRg st="0" end="0"/>
                                            </p:txEl>
                                          </p:spTgt>
                                        </p:tgtEl>
                                        <p:attrNameLst>
                                          <p:attrName>style.visibility</p:attrName>
                                        </p:attrNameLst>
                                      </p:cBhvr>
                                      <p:to>
                                        <p:strVal val="hidden"/>
                                      </p:to>
                                    </p:set>
                                  </p:childTnLst>
                                </p:cTn>
                              </p:par>
                              <p:par>
                                <p:cTn id="61" presetID="37" presetClass="exit" presetSubtype="0" fill="hold" grpId="0" nodeType="withEffect">
                                  <p:stCondLst>
                                    <p:cond delay="0"/>
                                  </p:stCondLst>
                                  <p:childTnLst>
                                    <p:animEffect transition="out" filter="fade">
                                      <p:cBhvr>
                                        <p:cTn id="62" dur="1000"/>
                                        <p:tgtEl>
                                          <p:spTgt spid="19">
                                            <p:txEl>
                                              <p:pRg st="1" end="1"/>
                                            </p:txEl>
                                          </p:spTgt>
                                        </p:tgtEl>
                                      </p:cBhvr>
                                    </p:animEffect>
                                    <p:anim calcmode="lin" valueType="num">
                                      <p:cBhvr>
                                        <p:cTn id="63" dur="1000"/>
                                        <p:tgtEl>
                                          <p:spTgt spid="19">
                                            <p:txEl>
                                              <p:pRg st="1" end="1"/>
                                            </p:txEl>
                                          </p:spTgt>
                                        </p:tgtEl>
                                        <p:attrNameLst>
                                          <p:attrName>ppt_x</p:attrName>
                                        </p:attrNameLst>
                                      </p:cBhvr>
                                      <p:tavLst>
                                        <p:tav tm="0">
                                          <p:val>
                                            <p:strVal val="ppt_x"/>
                                          </p:val>
                                        </p:tav>
                                        <p:tav tm="100000">
                                          <p:val>
                                            <p:strVal val="ppt_x"/>
                                          </p:val>
                                        </p:tav>
                                      </p:tavLst>
                                    </p:anim>
                                    <p:anim calcmode="lin" valueType="num">
                                      <p:cBhvr>
                                        <p:cTn id="64" dur="100" decel="100000"/>
                                        <p:tgtEl>
                                          <p:spTgt spid="19">
                                            <p:txEl>
                                              <p:pRg st="1" end="1"/>
                                            </p:txEl>
                                          </p:spTgt>
                                        </p:tgtEl>
                                        <p:attrNameLst>
                                          <p:attrName>ppt_y</p:attrName>
                                        </p:attrNameLst>
                                      </p:cBhvr>
                                      <p:tavLst>
                                        <p:tav tm="0">
                                          <p:val>
                                            <p:strVal val="ppt_y"/>
                                          </p:val>
                                        </p:tav>
                                        <p:tav tm="100000">
                                          <p:val>
                                            <p:strVal val="ppt_y-.03"/>
                                          </p:val>
                                        </p:tav>
                                      </p:tavLst>
                                    </p:anim>
                                    <p:anim calcmode="lin" valueType="num">
                                      <p:cBhvr>
                                        <p:cTn id="65" dur="900" accel="100000">
                                          <p:stCondLst>
                                            <p:cond delay="100"/>
                                          </p:stCondLst>
                                        </p:cTn>
                                        <p:tgtEl>
                                          <p:spTgt spid="19">
                                            <p:txEl>
                                              <p:pRg st="1" end="1"/>
                                            </p:txEl>
                                          </p:spTgt>
                                        </p:tgtEl>
                                        <p:attrNameLst>
                                          <p:attrName>ppt_y</p:attrName>
                                        </p:attrNameLst>
                                      </p:cBhvr>
                                      <p:tavLst>
                                        <p:tav tm="0">
                                          <p:val>
                                            <p:strVal val="ppt_y"/>
                                          </p:val>
                                        </p:tav>
                                        <p:tav tm="100000">
                                          <p:val>
                                            <p:strVal val="ppt_y+1"/>
                                          </p:val>
                                        </p:tav>
                                      </p:tavLst>
                                    </p:anim>
                                    <p:set>
                                      <p:cBhvr>
                                        <p:cTn id="66" dur="1" fill="hold">
                                          <p:stCondLst>
                                            <p:cond delay="999"/>
                                          </p:stCondLst>
                                        </p:cTn>
                                        <p:tgtEl>
                                          <p:spTgt spid="19">
                                            <p:txEl>
                                              <p:pRg st="1" end="1"/>
                                            </p:txEl>
                                          </p:spTgt>
                                        </p:tgtEl>
                                        <p:attrNameLst>
                                          <p:attrName>style.visibility</p:attrName>
                                        </p:attrNameLst>
                                      </p:cBhvr>
                                      <p:to>
                                        <p:strVal val="hidden"/>
                                      </p:to>
                                    </p:set>
                                  </p:childTnLst>
                                </p:cTn>
                              </p:par>
                              <p:par>
                                <p:cTn id="67" presetID="37" presetClass="exit" presetSubtype="0" fill="hold" nodeType="withEffect">
                                  <p:stCondLst>
                                    <p:cond delay="0"/>
                                  </p:stCondLst>
                                  <p:childTnLst>
                                    <p:animEffect transition="out" filter="fade">
                                      <p:cBhvr>
                                        <p:cTn id="68" dur="1000"/>
                                        <p:tgtEl>
                                          <p:spTgt spid="23"/>
                                        </p:tgtEl>
                                      </p:cBhvr>
                                    </p:animEffect>
                                    <p:anim calcmode="lin" valueType="num">
                                      <p:cBhvr>
                                        <p:cTn id="69" dur="1000"/>
                                        <p:tgtEl>
                                          <p:spTgt spid="23"/>
                                        </p:tgtEl>
                                        <p:attrNameLst>
                                          <p:attrName>ppt_x</p:attrName>
                                        </p:attrNameLst>
                                      </p:cBhvr>
                                      <p:tavLst>
                                        <p:tav tm="0">
                                          <p:val>
                                            <p:strVal val="ppt_x"/>
                                          </p:val>
                                        </p:tav>
                                        <p:tav tm="100000">
                                          <p:val>
                                            <p:strVal val="ppt_x"/>
                                          </p:val>
                                        </p:tav>
                                      </p:tavLst>
                                    </p:anim>
                                    <p:anim calcmode="lin" valueType="num">
                                      <p:cBhvr>
                                        <p:cTn id="70" dur="100" decel="100000"/>
                                        <p:tgtEl>
                                          <p:spTgt spid="23"/>
                                        </p:tgtEl>
                                        <p:attrNameLst>
                                          <p:attrName>ppt_y</p:attrName>
                                        </p:attrNameLst>
                                      </p:cBhvr>
                                      <p:tavLst>
                                        <p:tav tm="0">
                                          <p:val>
                                            <p:strVal val="ppt_y"/>
                                          </p:val>
                                        </p:tav>
                                        <p:tav tm="100000">
                                          <p:val>
                                            <p:strVal val="ppt_y-.03"/>
                                          </p:val>
                                        </p:tav>
                                      </p:tavLst>
                                    </p:anim>
                                    <p:anim calcmode="lin" valueType="num">
                                      <p:cBhvr>
                                        <p:cTn id="71" dur="900" accel="100000">
                                          <p:stCondLst>
                                            <p:cond delay="100"/>
                                          </p:stCondLst>
                                        </p:cTn>
                                        <p:tgtEl>
                                          <p:spTgt spid="23"/>
                                        </p:tgtEl>
                                        <p:attrNameLst>
                                          <p:attrName>ppt_y</p:attrName>
                                        </p:attrNameLst>
                                      </p:cBhvr>
                                      <p:tavLst>
                                        <p:tav tm="0">
                                          <p:val>
                                            <p:strVal val="ppt_y"/>
                                          </p:val>
                                        </p:tav>
                                        <p:tav tm="100000">
                                          <p:val>
                                            <p:strVal val="ppt_y+1"/>
                                          </p:val>
                                        </p:tav>
                                      </p:tavLst>
                                    </p:anim>
                                    <p:set>
                                      <p:cBhvr>
                                        <p:cTn id="72" dur="1" fill="hold">
                                          <p:stCondLst>
                                            <p:cond delay="999"/>
                                          </p:stCondLst>
                                        </p:cTn>
                                        <p:tgtEl>
                                          <p:spTgt spid="23"/>
                                        </p:tgtEl>
                                        <p:attrNameLst>
                                          <p:attrName>style.visibility</p:attrName>
                                        </p:attrNameLst>
                                      </p:cBhvr>
                                      <p:to>
                                        <p:strVal val="hidden"/>
                                      </p:to>
                                    </p:set>
                                  </p:childTnLst>
                                </p:cTn>
                              </p:par>
                              <p:par>
                                <p:cTn id="73" presetID="37" presetClass="exit" presetSubtype="0" fill="hold" grpId="2" nodeType="withEffect">
                                  <p:stCondLst>
                                    <p:cond delay="0"/>
                                  </p:stCondLst>
                                  <p:childTnLst>
                                    <p:animEffect transition="out" filter="fade">
                                      <p:cBhvr>
                                        <p:cTn id="74" dur="1000"/>
                                        <p:tgtEl>
                                          <p:spTgt spid="38"/>
                                        </p:tgtEl>
                                      </p:cBhvr>
                                    </p:animEffect>
                                    <p:anim calcmode="lin" valueType="num">
                                      <p:cBhvr>
                                        <p:cTn id="75" dur="1000"/>
                                        <p:tgtEl>
                                          <p:spTgt spid="38"/>
                                        </p:tgtEl>
                                        <p:attrNameLst>
                                          <p:attrName>ppt_x</p:attrName>
                                        </p:attrNameLst>
                                      </p:cBhvr>
                                      <p:tavLst>
                                        <p:tav tm="0">
                                          <p:val>
                                            <p:strVal val="ppt_x"/>
                                          </p:val>
                                        </p:tav>
                                        <p:tav tm="100000">
                                          <p:val>
                                            <p:strVal val="ppt_x"/>
                                          </p:val>
                                        </p:tav>
                                      </p:tavLst>
                                    </p:anim>
                                    <p:anim calcmode="lin" valueType="num">
                                      <p:cBhvr>
                                        <p:cTn id="76" dur="100" decel="100000"/>
                                        <p:tgtEl>
                                          <p:spTgt spid="38"/>
                                        </p:tgtEl>
                                        <p:attrNameLst>
                                          <p:attrName>ppt_y</p:attrName>
                                        </p:attrNameLst>
                                      </p:cBhvr>
                                      <p:tavLst>
                                        <p:tav tm="0">
                                          <p:val>
                                            <p:strVal val="ppt_y"/>
                                          </p:val>
                                        </p:tav>
                                        <p:tav tm="100000">
                                          <p:val>
                                            <p:strVal val="ppt_y-.03"/>
                                          </p:val>
                                        </p:tav>
                                      </p:tavLst>
                                    </p:anim>
                                    <p:anim calcmode="lin" valueType="num">
                                      <p:cBhvr>
                                        <p:cTn id="77" dur="900" accel="100000">
                                          <p:stCondLst>
                                            <p:cond delay="100"/>
                                          </p:stCondLst>
                                        </p:cTn>
                                        <p:tgtEl>
                                          <p:spTgt spid="38"/>
                                        </p:tgtEl>
                                        <p:attrNameLst>
                                          <p:attrName>ppt_y</p:attrName>
                                        </p:attrNameLst>
                                      </p:cBhvr>
                                      <p:tavLst>
                                        <p:tav tm="0">
                                          <p:val>
                                            <p:strVal val="ppt_y"/>
                                          </p:val>
                                        </p:tav>
                                        <p:tav tm="100000">
                                          <p:val>
                                            <p:strVal val="ppt_y+1"/>
                                          </p:val>
                                        </p:tav>
                                      </p:tavLst>
                                    </p:anim>
                                    <p:set>
                                      <p:cBhvr>
                                        <p:cTn id="78" dur="1" fill="hold">
                                          <p:stCondLst>
                                            <p:cond delay="999"/>
                                          </p:stCondLst>
                                        </p:cTn>
                                        <p:tgtEl>
                                          <p:spTgt spid="38"/>
                                        </p:tgtEl>
                                        <p:attrNameLst>
                                          <p:attrName>style.visibility</p:attrName>
                                        </p:attrNameLst>
                                      </p:cBhvr>
                                      <p:to>
                                        <p:strVal val="hidden"/>
                                      </p:to>
                                    </p:set>
                                  </p:childTnLst>
                                </p:cTn>
                              </p:par>
                              <p:par>
                                <p:cTn id="79" presetID="37" presetClass="exit" presetSubtype="0" fill="hold" grpId="1" nodeType="withEffect">
                                  <p:stCondLst>
                                    <p:cond delay="0"/>
                                  </p:stCondLst>
                                  <p:childTnLst>
                                    <p:animEffect transition="out" filter="fade">
                                      <p:cBhvr>
                                        <p:cTn id="80" dur="1000"/>
                                        <p:tgtEl>
                                          <p:spTgt spid="39"/>
                                        </p:tgtEl>
                                      </p:cBhvr>
                                    </p:animEffect>
                                    <p:anim calcmode="lin" valueType="num">
                                      <p:cBhvr>
                                        <p:cTn id="81" dur="1000"/>
                                        <p:tgtEl>
                                          <p:spTgt spid="39"/>
                                        </p:tgtEl>
                                        <p:attrNameLst>
                                          <p:attrName>ppt_x</p:attrName>
                                        </p:attrNameLst>
                                      </p:cBhvr>
                                      <p:tavLst>
                                        <p:tav tm="0">
                                          <p:val>
                                            <p:strVal val="ppt_x"/>
                                          </p:val>
                                        </p:tav>
                                        <p:tav tm="100000">
                                          <p:val>
                                            <p:strVal val="ppt_x"/>
                                          </p:val>
                                        </p:tav>
                                      </p:tavLst>
                                    </p:anim>
                                    <p:anim calcmode="lin" valueType="num">
                                      <p:cBhvr>
                                        <p:cTn id="82" dur="100" decel="100000"/>
                                        <p:tgtEl>
                                          <p:spTgt spid="39"/>
                                        </p:tgtEl>
                                        <p:attrNameLst>
                                          <p:attrName>ppt_y</p:attrName>
                                        </p:attrNameLst>
                                      </p:cBhvr>
                                      <p:tavLst>
                                        <p:tav tm="0">
                                          <p:val>
                                            <p:strVal val="ppt_y"/>
                                          </p:val>
                                        </p:tav>
                                        <p:tav tm="100000">
                                          <p:val>
                                            <p:strVal val="ppt_y-.03"/>
                                          </p:val>
                                        </p:tav>
                                      </p:tavLst>
                                    </p:anim>
                                    <p:anim calcmode="lin" valueType="num">
                                      <p:cBhvr>
                                        <p:cTn id="83" dur="900" accel="100000">
                                          <p:stCondLst>
                                            <p:cond delay="100"/>
                                          </p:stCondLst>
                                        </p:cTn>
                                        <p:tgtEl>
                                          <p:spTgt spid="39"/>
                                        </p:tgtEl>
                                        <p:attrNameLst>
                                          <p:attrName>ppt_y</p:attrName>
                                        </p:attrNameLst>
                                      </p:cBhvr>
                                      <p:tavLst>
                                        <p:tav tm="0">
                                          <p:val>
                                            <p:strVal val="ppt_y"/>
                                          </p:val>
                                        </p:tav>
                                        <p:tav tm="100000">
                                          <p:val>
                                            <p:strVal val="ppt_y+1"/>
                                          </p:val>
                                        </p:tav>
                                      </p:tavLst>
                                    </p:anim>
                                    <p:set>
                                      <p:cBhvr>
                                        <p:cTn id="84" dur="1" fill="hold">
                                          <p:stCondLst>
                                            <p:cond delay="9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9" grpId="0" build="allAtOnce"/>
      <p:bldP spid="38" grpId="0" animBg="1"/>
      <p:bldP spid="38" grpId="1" animBg="1"/>
      <p:bldP spid="38" grpId="2" animBg="1"/>
      <p:bldP spid="39" grpId="0"/>
      <p:bldP spid="39"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57200" y="685800"/>
            <a:ext cx="8035982" cy="646331"/>
          </a:xfrm>
          <a:prstGeom prst="rect">
            <a:avLst/>
          </a:prstGeom>
          <a:noFill/>
        </p:spPr>
        <p:txBody>
          <a:bodyPr wrap="none" rtlCol="0">
            <a:spAutoFit/>
          </a:bodyPr>
          <a:lstStyle/>
          <a:p>
            <a:r>
              <a:rPr lang="en-US" sz="3600" b="1" smtClean="0">
                <a:solidFill>
                  <a:srgbClr val="FFFF00"/>
                </a:solidFill>
                <a:effectLst>
                  <a:glow rad="139700">
                    <a:schemeClr val="accent6">
                      <a:satMod val="175000"/>
                      <a:alpha val="40000"/>
                    </a:schemeClr>
                  </a:glow>
                  <a:reflection blurRad="6350" stA="55000" endA="50" endPos="85000" dist="29997" dir="5400000" sy="-100000" algn="bl" rotWithShape="0"/>
                </a:effectLst>
              </a:rPr>
              <a:t>Khảo sát môi trường công nghệ. (tt)</a:t>
            </a:r>
            <a:endParaRPr lang="en-US" sz="3600" b="1">
              <a:solidFill>
                <a:srgbClr val="FFFF00"/>
              </a:solidFill>
              <a:effectLst>
                <a:glow rad="139700">
                  <a:schemeClr val="accent6">
                    <a:satMod val="175000"/>
                    <a:alpha val="40000"/>
                  </a:schemeClr>
                </a:glow>
                <a:reflection blurRad="6350" stA="55000" endA="50" endPos="85000" dist="29997" dir="5400000" sy="-100000" algn="bl" rotWithShape="0"/>
              </a:effectLst>
            </a:endParaRPr>
          </a:p>
        </p:txBody>
      </p:sp>
      <p:sp>
        <p:nvSpPr>
          <p:cNvPr id="19" name="Rectangle 18"/>
          <p:cNvSpPr/>
          <p:nvPr/>
        </p:nvSpPr>
        <p:spPr>
          <a:xfrm>
            <a:off x="304800" y="1752600"/>
            <a:ext cx="8839200" cy="2677656"/>
          </a:xfrm>
          <a:prstGeom prst="rect">
            <a:avLst/>
          </a:prstGeom>
        </p:spPr>
        <p:txBody>
          <a:bodyPr wrap="square">
            <a:spAutoFit/>
          </a:bodyPr>
          <a:lstStyle/>
          <a:p>
            <a:pPr indent="344488" algn="just">
              <a:buFontTx/>
              <a:buChar char="-"/>
            </a:pPr>
            <a:r>
              <a:rPr lang="en-US" sz="2800" smtClean="0">
                <a:solidFill>
                  <a:prstClr val="white"/>
                </a:solidFill>
              </a:rPr>
              <a:t>Ứng dụng WF không phải ứng dụng chạy độc lập mà cần lưu trú trên một ứng dụng chủ khác trên môi trường windows, web, webservice…</a:t>
            </a:r>
          </a:p>
          <a:p>
            <a:pPr indent="344488" algn="just">
              <a:buFontTx/>
              <a:buChar char="-"/>
            </a:pPr>
            <a:r>
              <a:rPr lang="en-US" sz="2800" smtClean="0">
                <a:solidFill>
                  <a:prstClr val="white"/>
                </a:solidFill>
              </a:rPr>
              <a:t>Môi trường được lựa chọn: mạng LAN với công nghệ Windows Presentation Foundation (WPF), đóng gói trong .Net Framework 3.0.</a:t>
            </a:r>
          </a:p>
        </p:txBody>
      </p:sp>
      <p:sp>
        <p:nvSpPr>
          <p:cNvPr id="7" name="TextBox 6"/>
          <p:cNvSpPr txBox="1"/>
          <p:nvPr/>
        </p:nvSpPr>
        <p:spPr>
          <a:xfrm>
            <a:off x="6019800" y="4724400"/>
            <a:ext cx="3581400" cy="156966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9600" b="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glow rad="139700">
                    <a:schemeClr val="accent6">
                      <a:satMod val="175000"/>
                      <a:alpha val="40000"/>
                    </a:schemeClr>
                  </a:glow>
                  <a:outerShdw blurRad="80000" dist="40000" dir="5040000" algn="tl">
                    <a:srgbClr val="000000">
                      <a:alpha val="30000"/>
                    </a:srgbClr>
                  </a:outerShdw>
                  <a:reflection blurRad="6350" stA="60000" endA="900" endPos="60000" dist="29997" dir="5400000" sy="-100000" algn="bl" rotWithShape="0"/>
                </a:effectLst>
              </a:rPr>
              <a:t>WEB</a:t>
            </a:r>
            <a:endParaRPr lang="en-US" sz="9600" b="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glow rad="139700">
                  <a:schemeClr val="accent6">
                    <a:satMod val="175000"/>
                    <a:alpha val="40000"/>
                  </a:schemeClr>
                </a:glow>
                <a:outerShdw blurRad="80000" dist="40000" dir="5040000" algn="tl">
                  <a:srgbClr val="000000">
                    <a:alpha val="30000"/>
                  </a:srgbClr>
                </a:outerShdw>
                <a:reflection blurRad="6350" stA="60000" endA="900" endPos="60000" dist="29997" dir="5400000" sy="-100000" algn="bl" rotWithShape="0"/>
              </a:effectLst>
            </a:endParaRPr>
          </a:p>
        </p:txBody>
      </p:sp>
      <p:sp>
        <p:nvSpPr>
          <p:cNvPr id="38" name="&quot;No&quot; Symbol 37"/>
          <p:cNvSpPr/>
          <p:nvPr/>
        </p:nvSpPr>
        <p:spPr>
          <a:xfrm>
            <a:off x="6400800" y="4572000"/>
            <a:ext cx="2286000" cy="2057400"/>
          </a:xfrm>
          <a:prstGeom prst="noSmoking">
            <a:avLst/>
          </a:prstGeom>
          <a:solidFill>
            <a:srgbClr val="FF4747"/>
          </a:solidFill>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304800" y="4724400"/>
            <a:ext cx="1828800" cy="52322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2800" b="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glow rad="139700">
                    <a:schemeClr val="accent6">
                      <a:satMod val="175000"/>
                      <a:alpha val="40000"/>
                    </a:schemeClr>
                  </a:glow>
                  <a:outerShdw blurRad="80000" dist="40000" dir="5040000" algn="tl">
                    <a:srgbClr val="000000">
                      <a:alpha val="30000"/>
                    </a:srgbClr>
                  </a:outerShdw>
                  <a:reflection blurRad="6350" stA="60000" endA="900" endPos="60000" dist="29997" dir="5400000" sy="-100000" algn="bl" rotWithShape="0"/>
                </a:effectLst>
              </a:rPr>
              <a:t>ASP.NET</a:t>
            </a:r>
            <a:endParaRPr lang="en-US" sz="2800" b="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glow rad="139700">
                  <a:schemeClr val="accent6">
                    <a:satMod val="175000"/>
                    <a:alpha val="40000"/>
                  </a:schemeClr>
                </a:glow>
                <a:outerShdw blurRad="80000" dist="40000" dir="5040000" algn="tl">
                  <a:srgbClr val="000000">
                    <a:alpha val="30000"/>
                  </a:srgbClr>
                </a:outerShdw>
                <a:reflection blurRad="6350" stA="60000" endA="900" endPos="60000" dist="29997" dir="5400000" sy="-100000" algn="bl" rotWithShape="0"/>
              </a:effectLst>
            </a:endParaRPr>
          </a:p>
        </p:txBody>
      </p:sp>
      <p:sp>
        <p:nvSpPr>
          <p:cNvPr id="10" name="TextBox 9"/>
          <p:cNvSpPr txBox="1"/>
          <p:nvPr/>
        </p:nvSpPr>
        <p:spPr>
          <a:xfrm>
            <a:off x="2667000" y="4724400"/>
            <a:ext cx="2362200" cy="52322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2800" b="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glow rad="139700">
                    <a:schemeClr val="accent6">
                      <a:satMod val="175000"/>
                      <a:alpha val="40000"/>
                    </a:schemeClr>
                  </a:glow>
                  <a:outerShdw blurRad="80000" dist="40000" dir="5040000" algn="tl">
                    <a:srgbClr val="000000">
                      <a:alpha val="30000"/>
                    </a:srgbClr>
                  </a:outerShdw>
                  <a:reflection blurRad="6350" stA="60000" endA="900" endPos="60000" dist="29997" dir="5400000" sy="-100000" algn="bl" rotWithShape="0"/>
                </a:effectLst>
              </a:rPr>
              <a:t>Silverlight</a:t>
            </a:r>
            <a:endParaRPr lang="en-US" sz="2800" b="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glow rad="139700">
                  <a:schemeClr val="accent6">
                    <a:satMod val="175000"/>
                    <a:alpha val="40000"/>
                  </a:schemeClr>
                </a:glow>
                <a:outerShdw blurRad="80000" dist="40000" dir="5040000" algn="tl">
                  <a:srgbClr val="000000">
                    <a:alpha val="30000"/>
                  </a:srgbClr>
                </a:outerShdw>
                <a:reflection blurRad="6350" stA="60000" endA="900" endPos="60000" dist="29997" dir="5400000" sy="-100000" algn="bl" rotWithShape="0"/>
              </a:effectLst>
            </a:endParaRPr>
          </a:p>
        </p:txBody>
      </p:sp>
      <p:sp>
        <p:nvSpPr>
          <p:cNvPr id="11" name="TextBox 10"/>
          <p:cNvSpPr txBox="1"/>
          <p:nvPr/>
        </p:nvSpPr>
        <p:spPr>
          <a:xfrm>
            <a:off x="1143000" y="6019800"/>
            <a:ext cx="1219200" cy="830997"/>
          </a:xfrm>
          <a:prstGeom prst="rect">
            <a:avLst/>
          </a:prstGeom>
          <a:noFill/>
          <a:ln>
            <a:noFill/>
          </a:ln>
          <a:effectLst>
            <a:glow rad="139700">
              <a:schemeClr val="accent4">
                <a:satMod val="175000"/>
                <a:alpha val="40000"/>
              </a:schemeClr>
            </a:glow>
          </a:effectLst>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4800" b="1" smtClean="0">
                <a:ln w="11430"/>
                <a:effectLst>
                  <a:glow rad="139700">
                    <a:schemeClr val="accent6">
                      <a:satMod val="175000"/>
                      <a:alpha val="40000"/>
                    </a:schemeClr>
                  </a:glow>
                  <a:outerShdw blurRad="80000" dist="40000" dir="5040000" algn="tl">
                    <a:srgbClr val="000000">
                      <a:alpha val="30000"/>
                    </a:srgbClr>
                  </a:outerShdw>
                  <a:reflection blurRad="6350" stA="60000" endA="900" endPos="60000" dist="29997" dir="5400000" sy="-100000" algn="bl" rotWithShape="0"/>
                </a:effectLst>
              </a:rPr>
              <a:t>WF</a:t>
            </a:r>
            <a:endParaRPr lang="en-US" sz="4800" b="1">
              <a:ln w="11430"/>
              <a:effectLst>
                <a:glow rad="139700">
                  <a:schemeClr val="accent6">
                    <a:satMod val="175000"/>
                    <a:alpha val="40000"/>
                  </a:schemeClr>
                </a:glow>
                <a:outerShdw blurRad="80000" dist="40000" dir="5040000" algn="tl">
                  <a:srgbClr val="000000">
                    <a:alpha val="30000"/>
                  </a:srgbClr>
                </a:outerShdw>
                <a:reflection blurRad="6350" stA="60000" endA="900" endPos="60000" dist="29997" dir="5400000" sy="-100000" algn="bl" rotWithShape="0"/>
              </a:effectLst>
            </a:endParaRPr>
          </a:p>
        </p:txBody>
      </p:sp>
      <p:grpSp>
        <p:nvGrpSpPr>
          <p:cNvPr id="42" name="Group 41"/>
          <p:cNvGrpSpPr/>
          <p:nvPr/>
        </p:nvGrpSpPr>
        <p:grpSpPr>
          <a:xfrm>
            <a:off x="722086" y="4713514"/>
            <a:ext cx="725714" cy="772886"/>
            <a:chOff x="722086" y="4713514"/>
            <a:chExt cx="725714" cy="772886"/>
          </a:xfrm>
        </p:grpSpPr>
        <p:sp>
          <p:nvSpPr>
            <p:cNvPr id="16" name="Freeform 15"/>
            <p:cNvSpPr/>
            <p:nvPr/>
          </p:nvSpPr>
          <p:spPr>
            <a:xfrm>
              <a:off x="722086" y="4713514"/>
              <a:ext cx="725714" cy="772886"/>
            </a:xfrm>
            <a:custGeom>
              <a:avLst/>
              <a:gdLst>
                <a:gd name="connsiteX0" fmla="*/ 0 w 1277257"/>
                <a:gd name="connsiteY0" fmla="*/ 0 h 1161143"/>
                <a:gd name="connsiteX1" fmla="*/ 43543 w 1277257"/>
                <a:gd name="connsiteY1" fmla="*/ 29029 h 1161143"/>
                <a:gd name="connsiteX2" fmla="*/ 275771 w 1277257"/>
                <a:gd name="connsiteY2" fmla="*/ 130629 h 1161143"/>
                <a:gd name="connsiteX3" fmla="*/ 377371 w 1277257"/>
                <a:gd name="connsiteY3" fmla="*/ 188686 h 1161143"/>
                <a:gd name="connsiteX4" fmla="*/ 449943 w 1277257"/>
                <a:gd name="connsiteY4" fmla="*/ 290286 h 1161143"/>
                <a:gd name="connsiteX5" fmla="*/ 638628 w 1277257"/>
                <a:gd name="connsiteY5" fmla="*/ 464457 h 1161143"/>
                <a:gd name="connsiteX6" fmla="*/ 725714 w 1277257"/>
                <a:gd name="connsiteY6" fmla="*/ 566057 h 1161143"/>
                <a:gd name="connsiteX7" fmla="*/ 812800 w 1277257"/>
                <a:gd name="connsiteY7" fmla="*/ 653143 h 1161143"/>
                <a:gd name="connsiteX8" fmla="*/ 928914 w 1277257"/>
                <a:gd name="connsiteY8" fmla="*/ 783772 h 1161143"/>
                <a:gd name="connsiteX9" fmla="*/ 1088571 w 1277257"/>
                <a:gd name="connsiteY9" fmla="*/ 928915 h 1161143"/>
                <a:gd name="connsiteX10" fmla="*/ 1146628 w 1277257"/>
                <a:gd name="connsiteY10" fmla="*/ 986972 h 1161143"/>
                <a:gd name="connsiteX11" fmla="*/ 1190171 w 1277257"/>
                <a:gd name="connsiteY11" fmla="*/ 1030515 h 1161143"/>
                <a:gd name="connsiteX12" fmla="*/ 1277257 w 1277257"/>
                <a:gd name="connsiteY12" fmla="*/ 1146629 h 1161143"/>
                <a:gd name="connsiteX13" fmla="*/ 1204685 w 1277257"/>
                <a:gd name="connsiteY13" fmla="*/ 1161143 h 1161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77257" h="1161143">
                  <a:moveTo>
                    <a:pt x="0" y="0"/>
                  </a:moveTo>
                  <a:cubicBezTo>
                    <a:pt x="14514" y="9676"/>
                    <a:pt x="27778" y="21561"/>
                    <a:pt x="43543" y="29029"/>
                  </a:cubicBezTo>
                  <a:cubicBezTo>
                    <a:pt x="119903" y="65200"/>
                    <a:pt x="202410" y="88709"/>
                    <a:pt x="275771" y="130629"/>
                  </a:cubicBezTo>
                  <a:lnTo>
                    <a:pt x="377371" y="188686"/>
                  </a:lnTo>
                  <a:cubicBezTo>
                    <a:pt x="401562" y="222553"/>
                    <a:pt x="423060" y="258515"/>
                    <a:pt x="449943" y="290286"/>
                  </a:cubicBezTo>
                  <a:cubicBezTo>
                    <a:pt x="545962" y="403763"/>
                    <a:pt x="530421" y="356251"/>
                    <a:pt x="638628" y="464457"/>
                  </a:cubicBezTo>
                  <a:cubicBezTo>
                    <a:pt x="670169" y="495997"/>
                    <a:pt x="695459" y="533281"/>
                    <a:pt x="725714" y="566057"/>
                  </a:cubicBezTo>
                  <a:cubicBezTo>
                    <a:pt x="753559" y="596223"/>
                    <a:pt x="785185" y="622766"/>
                    <a:pt x="812800" y="653143"/>
                  </a:cubicBezTo>
                  <a:cubicBezTo>
                    <a:pt x="893718" y="742153"/>
                    <a:pt x="843859" y="708167"/>
                    <a:pt x="928914" y="783772"/>
                  </a:cubicBezTo>
                  <a:cubicBezTo>
                    <a:pt x="1117244" y="951177"/>
                    <a:pt x="868658" y="709002"/>
                    <a:pt x="1088571" y="928915"/>
                  </a:cubicBezTo>
                  <a:lnTo>
                    <a:pt x="1146628" y="986972"/>
                  </a:lnTo>
                  <a:cubicBezTo>
                    <a:pt x="1161142" y="1001486"/>
                    <a:pt x="1180991" y="1012156"/>
                    <a:pt x="1190171" y="1030515"/>
                  </a:cubicBezTo>
                  <a:cubicBezTo>
                    <a:pt x="1231440" y="1113051"/>
                    <a:pt x="1203901" y="1073273"/>
                    <a:pt x="1277257" y="1146629"/>
                  </a:cubicBezTo>
                  <a:lnTo>
                    <a:pt x="1204685" y="1161143"/>
                  </a:lnTo>
                </a:path>
              </a:pathLst>
            </a:cu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reeform 16"/>
            <p:cNvSpPr/>
            <p:nvPr/>
          </p:nvSpPr>
          <p:spPr>
            <a:xfrm rot="19652849">
              <a:off x="757747" y="4724400"/>
              <a:ext cx="613853" cy="590349"/>
            </a:xfrm>
            <a:custGeom>
              <a:avLst/>
              <a:gdLst>
                <a:gd name="connsiteX0" fmla="*/ 65939 w 1198053"/>
                <a:gd name="connsiteY0" fmla="*/ 1059543 h 1091092"/>
                <a:gd name="connsiteX1" fmla="*/ 225596 w 1198053"/>
                <a:gd name="connsiteY1" fmla="*/ 986972 h 1091092"/>
                <a:gd name="connsiteX2" fmla="*/ 312682 w 1198053"/>
                <a:gd name="connsiteY2" fmla="*/ 943429 h 1091092"/>
                <a:gd name="connsiteX3" fmla="*/ 501367 w 1198053"/>
                <a:gd name="connsiteY3" fmla="*/ 769257 h 1091092"/>
                <a:gd name="connsiteX4" fmla="*/ 631996 w 1198053"/>
                <a:gd name="connsiteY4" fmla="*/ 653143 h 1091092"/>
                <a:gd name="connsiteX5" fmla="*/ 733596 w 1198053"/>
                <a:gd name="connsiteY5" fmla="*/ 551543 h 1091092"/>
                <a:gd name="connsiteX6" fmla="*/ 835196 w 1198053"/>
                <a:gd name="connsiteY6" fmla="*/ 478972 h 1091092"/>
                <a:gd name="connsiteX7" fmla="*/ 951310 w 1198053"/>
                <a:gd name="connsiteY7" fmla="*/ 348343 h 1091092"/>
                <a:gd name="connsiteX8" fmla="*/ 1023882 w 1198053"/>
                <a:gd name="connsiteY8" fmla="*/ 261257 h 1091092"/>
                <a:gd name="connsiteX9" fmla="*/ 1052910 w 1198053"/>
                <a:gd name="connsiteY9" fmla="*/ 174172 h 1091092"/>
                <a:gd name="connsiteX10" fmla="*/ 1067424 w 1198053"/>
                <a:gd name="connsiteY10" fmla="*/ 130629 h 1091092"/>
                <a:gd name="connsiteX11" fmla="*/ 1154510 w 1198053"/>
                <a:gd name="connsiteY11" fmla="*/ 43543 h 1091092"/>
                <a:gd name="connsiteX12" fmla="*/ 1198053 w 1198053"/>
                <a:gd name="connsiteY12" fmla="*/ 0 h 1091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98053" h="1091092">
                  <a:moveTo>
                    <a:pt x="65939" y="1059543"/>
                  </a:moveTo>
                  <a:cubicBezTo>
                    <a:pt x="218087" y="983468"/>
                    <a:pt x="0" y="1091092"/>
                    <a:pt x="225596" y="986972"/>
                  </a:cubicBezTo>
                  <a:cubicBezTo>
                    <a:pt x="255064" y="973372"/>
                    <a:pt x="285301" y="960853"/>
                    <a:pt x="312682" y="943429"/>
                  </a:cubicBezTo>
                  <a:cubicBezTo>
                    <a:pt x="381166" y="899848"/>
                    <a:pt x="446091" y="821281"/>
                    <a:pt x="501367" y="769257"/>
                  </a:cubicBezTo>
                  <a:cubicBezTo>
                    <a:pt x="543791" y="729329"/>
                    <a:pt x="589494" y="692988"/>
                    <a:pt x="631996" y="653143"/>
                  </a:cubicBezTo>
                  <a:cubicBezTo>
                    <a:pt x="666937" y="620386"/>
                    <a:pt x="697232" y="582712"/>
                    <a:pt x="733596" y="551543"/>
                  </a:cubicBezTo>
                  <a:cubicBezTo>
                    <a:pt x="765195" y="524458"/>
                    <a:pt x="803224" y="505616"/>
                    <a:pt x="835196" y="478972"/>
                  </a:cubicBezTo>
                  <a:cubicBezTo>
                    <a:pt x="925334" y="403857"/>
                    <a:pt x="886914" y="423471"/>
                    <a:pt x="951310" y="348343"/>
                  </a:cubicBezTo>
                  <a:cubicBezTo>
                    <a:pt x="1035127" y="250557"/>
                    <a:pt x="959723" y="357495"/>
                    <a:pt x="1023882" y="261257"/>
                  </a:cubicBezTo>
                  <a:lnTo>
                    <a:pt x="1052910" y="174172"/>
                  </a:lnTo>
                  <a:cubicBezTo>
                    <a:pt x="1057748" y="159658"/>
                    <a:pt x="1056606" y="141447"/>
                    <a:pt x="1067424" y="130629"/>
                  </a:cubicBezTo>
                  <a:lnTo>
                    <a:pt x="1154510" y="43543"/>
                  </a:lnTo>
                  <a:lnTo>
                    <a:pt x="1198053" y="0"/>
                  </a:lnTo>
                </a:path>
              </a:pathLst>
            </a:cu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8" name="TextBox 17"/>
          <p:cNvSpPr txBox="1"/>
          <p:nvPr/>
        </p:nvSpPr>
        <p:spPr>
          <a:xfrm>
            <a:off x="3352800" y="5791200"/>
            <a:ext cx="1219200" cy="52322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2800" b="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glow rad="139700">
                    <a:schemeClr val="accent6">
                      <a:satMod val="175000"/>
                      <a:alpha val="40000"/>
                    </a:schemeClr>
                  </a:glow>
                  <a:outerShdw blurRad="80000" dist="40000" dir="5040000" algn="tl">
                    <a:srgbClr val="000000">
                      <a:alpha val="30000"/>
                    </a:srgbClr>
                  </a:outerShdw>
                  <a:reflection blurRad="6350" stA="60000" endA="900" endPos="60000" dist="29997" dir="5400000" sy="-100000" algn="bl" rotWithShape="0"/>
                </a:effectLst>
              </a:rPr>
              <a:t>WCF</a:t>
            </a:r>
            <a:endParaRPr lang="en-US" sz="2800" b="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glow rad="139700">
                  <a:schemeClr val="accent6">
                    <a:satMod val="175000"/>
                    <a:alpha val="40000"/>
                  </a:schemeClr>
                </a:glow>
                <a:outerShdw blurRad="80000" dist="40000" dir="5040000" algn="tl">
                  <a:srgbClr val="000000">
                    <a:alpha val="30000"/>
                  </a:srgbClr>
                </a:outerShdw>
                <a:reflection blurRad="6350" stA="60000" endA="900" endPos="60000" dist="29997" dir="5400000" sy="-100000" algn="bl" rotWithShape="0"/>
              </a:effectLst>
            </a:endParaRPr>
          </a:p>
        </p:txBody>
      </p:sp>
      <p:cxnSp>
        <p:nvCxnSpPr>
          <p:cNvPr id="21" name="Curved Connector 20"/>
          <p:cNvCxnSpPr>
            <a:endCxn id="18" idx="0"/>
          </p:cNvCxnSpPr>
          <p:nvPr/>
        </p:nvCxnSpPr>
        <p:spPr>
          <a:xfrm rot="16200000" flipH="1">
            <a:off x="3505200" y="5334000"/>
            <a:ext cx="685800" cy="228600"/>
          </a:xfrm>
          <a:prstGeom prst="curvedConnector3">
            <a:avLst>
              <a:gd name="adj1" fmla="val 71164"/>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Curved Connector 25"/>
          <p:cNvCxnSpPr>
            <a:endCxn id="18" idx="1"/>
          </p:cNvCxnSpPr>
          <p:nvPr/>
        </p:nvCxnSpPr>
        <p:spPr>
          <a:xfrm flipV="1">
            <a:off x="2209800" y="6052810"/>
            <a:ext cx="1143000" cy="424190"/>
          </a:xfrm>
          <a:prstGeom prst="curvedConnector3">
            <a:avLst>
              <a:gd name="adj1" fmla="val 50000"/>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2590800" y="6019801"/>
            <a:ext cx="382400" cy="533399"/>
            <a:chOff x="2513200" y="6085113"/>
            <a:chExt cx="725714" cy="772886"/>
          </a:xfrm>
        </p:grpSpPr>
        <p:sp>
          <p:nvSpPr>
            <p:cNvPr id="39" name="Freeform 38"/>
            <p:cNvSpPr/>
            <p:nvPr/>
          </p:nvSpPr>
          <p:spPr>
            <a:xfrm>
              <a:off x="2513200" y="6085113"/>
              <a:ext cx="725714" cy="772886"/>
            </a:xfrm>
            <a:custGeom>
              <a:avLst/>
              <a:gdLst>
                <a:gd name="connsiteX0" fmla="*/ 0 w 1277257"/>
                <a:gd name="connsiteY0" fmla="*/ 0 h 1161143"/>
                <a:gd name="connsiteX1" fmla="*/ 43543 w 1277257"/>
                <a:gd name="connsiteY1" fmla="*/ 29029 h 1161143"/>
                <a:gd name="connsiteX2" fmla="*/ 275771 w 1277257"/>
                <a:gd name="connsiteY2" fmla="*/ 130629 h 1161143"/>
                <a:gd name="connsiteX3" fmla="*/ 377371 w 1277257"/>
                <a:gd name="connsiteY3" fmla="*/ 188686 h 1161143"/>
                <a:gd name="connsiteX4" fmla="*/ 449943 w 1277257"/>
                <a:gd name="connsiteY4" fmla="*/ 290286 h 1161143"/>
                <a:gd name="connsiteX5" fmla="*/ 638628 w 1277257"/>
                <a:gd name="connsiteY5" fmla="*/ 464457 h 1161143"/>
                <a:gd name="connsiteX6" fmla="*/ 725714 w 1277257"/>
                <a:gd name="connsiteY6" fmla="*/ 566057 h 1161143"/>
                <a:gd name="connsiteX7" fmla="*/ 812800 w 1277257"/>
                <a:gd name="connsiteY7" fmla="*/ 653143 h 1161143"/>
                <a:gd name="connsiteX8" fmla="*/ 928914 w 1277257"/>
                <a:gd name="connsiteY8" fmla="*/ 783772 h 1161143"/>
                <a:gd name="connsiteX9" fmla="*/ 1088571 w 1277257"/>
                <a:gd name="connsiteY9" fmla="*/ 928915 h 1161143"/>
                <a:gd name="connsiteX10" fmla="*/ 1146628 w 1277257"/>
                <a:gd name="connsiteY10" fmla="*/ 986972 h 1161143"/>
                <a:gd name="connsiteX11" fmla="*/ 1190171 w 1277257"/>
                <a:gd name="connsiteY11" fmla="*/ 1030515 h 1161143"/>
                <a:gd name="connsiteX12" fmla="*/ 1277257 w 1277257"/>
                <a:gd name="connsiteY12" fmla="*/ 1146629 h 1161143"/>
                <a:gd name="connsiteX13" fmla="*/ 1204685 w 1277257"/>
                <a:gd name="connsiteY13" fmla="*/ 1161143 h 1161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77257" h="1161143">
                  <a:moveTo>
                    <a:pt x="0" y="0"/>
                  </a:moveTo>
                  <a:cubicBezTo>
                    <a:pt x="14514" y="9676"/>
                    <a:pt x="27778" y="21561"/>
                    <a:pt x="43543" y="29029"/>
                  </a:cubicBezTo>
                  <a:cubicBezTo>
                    <a:pt x="119903" y="65200"/>
                    <a:pt x="202410" y="88709"/>
                    <a:pt x="275771" y="130629"/>
                  </a:cubicBezTo>
                  <a:lnTo>
                    <a:pt x="377371" y="188686"/>
                  </a:lnTo>
                  <a:cubicBezTo>
                    <a:pt x="401562" y="222553"/>
                    <a:pt x="423060" y="258515"/>
                    <a:pt x="449943" y="290286"/>
                  </a:cubicBezTo>
                  <a:cubicBezTo>
                    <a:pt x="545962" y="403763"/>
                    <a:pt x="530421" y="356251"/>
                    <a:pt x="638628" y="464457"/>
                  </a:cubicBezTo>
                  <a:cubicBezTo>
                    <a:pt x="670169" y="495997"/>
                    <a:pt x="695459" y="533281"/>
                    <a:pt x="725714" y="566057"/>
                  </a:cubicBezTo>
                  <a:cubicBezTo>
                    <a:pt x="753559" y="596223"/>
                    <a:pt x="785185" y="622766"/>
                    <a:pt x="812800" y="653143"/>
                  </a:cubicBezTo>
                  <a:cubicBezTo>
                    <a:pt x="893718" y="742153"/>
                    <a:pt x="843859" y="708167"/>
                    <a:pt x="928914" y="783772"/>
                  </a:cubicBezTo>
                  <a:cubicBezTo>
                    <a:pt x="1117244" y="951177"/>
                    <a:pt x="868658" y="709002"/>
                    <a:pt x="1088571" y="928915"/>
                  </a:cubicBezTo>
                  <a:lnTo>
                    <a:pt x="1146628" y="986972"/>
                  </a:lnTo>
                  <a:cubicBezTo>
                    <a:pt x="1161142" y="1001486"/>
                    <a:pt x="1180991" y="1012156"/>
                    <a:pt x="1190171" y="1030515"/>
                  </a:cubicBezTo>
                  <a:cubicBezTo>
                    <a:pt x="1231440" y="1113051"/>
                    <a:pt x="1203901" y="1073273"/>
                    <a:pt x="1277257" y="1146629"/>
                  </a:cubicBezTo>
                  <a:lnTo>
                    <a:pt x="1204685" y="1161143"/>
                  </a:lnTo>
                </a:path>
              </a:pathLst>
            </a:cu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Freeform 39"/>
            <p:cNvSpPr/>
            <p:nvPr/>
          </p:nvSpPr>
          <p:spPr>
            <a:xfrm rot="19652849">
              <a:off x="2548861" y="6095999"/>
              <a:ext cx="613853" cy="590349"/>
            </a:xfrm>
            <a:custGeom>
              <a:avLst/>
              <a:gdLst>
                <a:gd name="connsiteX0" fmla="*/ 65939 w 1198053"/>
                <a:gd name="connsiteY0" fmla="*/ 1059543 h 1091092"/>
                <a:gd name="connsiteX1" fmla="*/ 225596 w 1198053"/>
                <a:gd name="connsiteY1" fmla="*/ 986972 h 1091092"/>
                <a:gd name="connsiteX2" fmla="*/ 312682 w 1198053"/>
                <a:gd name="connsiteY2" fmla="*/ 943429 h 1091092"/>
                <a:gd name="connsiteX3" fmla="*/ 501367 w 1198053"/>
                <a:gd name="connsiteY3" fmla="*/ 769257 h 1091092"/>
                <a:gd name="connsiteX4" fmla="*/ 631996 w 1198053"/>
                <a:gd name="connsiteY4" fmla="*/ 653143 h 1091092"/>
                <a:gd name="connsiteX5" fmla="*/ 733596 w 1198053"/>
                <a:gd name="connsiteY5" fmla="*/ 551543 h 1091092"/>
                <a:gd name="connsiteX6" fmla="*/ 835196 w 1198053"/>
                <a:gd name="connsiteY6" fmla="*/ 478972 h 1091092"/>
                <a:gd name="connsiteX7" fmla="*/ 951310 w 1198053"/>
                <a:gd name="connsiteY7" fmla="*/ 348343 h 1091092"/>
                <a:gd name="connsiteX8" fmla="*/ 1023882 w 1198053"/>
                <a:gd name="connsiteY8" fmla="*/ 261257 h 1091092"/>
                <a:gd name="connsiteX9" fmla="*/ 1052910 w 1198053"/>
                <a:gd name="connsiteY9" fmla="*/ 174172 h 1091092"/>
                <a:gd name="connsiteX10" fmla="*/ 1067424 w 1198053"/>
                <a:gd name="connsiteY10" fmla="*/ 130629 h 1091092"/>
                <a:gd name="connsiteX11" fmla="*/ 1154510 w 1198053"/>
                <a:gd name="connsiteY11" fmla="*/ 43543 h 1091092"/>
                <a:gd name="connsiteX12" fmla="*/ 1198053 w 1198053"/>
                <a:gd name="connsiteY12" fmla="*/ 0 h 1091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98053" h="1091092">
                  <a:moveTo>
                    <a:pt x="65939" y="1059543"/>
                  </a:moveTo>
                  <a:cubicBezTo>
                    <a:pt x="218087" y="983468"/>
                    <a:pt x="0" y="1091092"/>
                    <a:pt x="225596" y="986972"/>
                  </a:cubicBezTo>
                  <a:cubicBezTo>
                    <a:pt x="255064" y="973372"/>
                    <a:pt x="285301" y="960853"/>
                    <a:pt x="312682" y="943429"/>
                  </a:cubicBezTo>
                  <a:cubicBezTo>
                    <a:pt x="381166" y="899848"/>
                    <a:pt x="446091" y="821281"/>
                    <a:pt x="501367" y="769257"/>
                  </a:cubicBezTo>
                  <a:cubicBezTo>
                    <a:pt x="543791" y="729329"/>
                    <a:pt x="589494" y="692988"/>
                    <a:pt x="631996" y="653143"/>
                  </a:cubicBezTo>
                  <a:cubicBezTo>
                    <a:pt x="666937" y="620386"/>
                    <a:pt x="697232" y="582712"/>
                    <a:pt x="733596" y="551543"/>
                  </a:cubicBezTo>
                  <a:cubicBezTo>
                    <a:pt x="765195" y="524458"/>
                    <a:pt x="803224" y="505616"/>
                    <a:pt x="835196" y="478972"/>
                  </a:cubicBezTo>
                  <a:cubicBezTo>
                    <a:pt x="925334" y="403857"/>
                    <a:pt x="886914" y="423471"/>
                    <a:pt x="951310" y="348343"/>
                  </a:cubicBezTo>
                  <a:cubicBezTo>
                    <a:pt x="1035127" y="250557"/>
                    <a:pt x="959723" y="357495"/>
                    <a:pt x="1023882" y="261257"/>
                  </a:cubicBezTo>
                  <a:lnTo>
                    <a:pt x="1052910" y="174172"/>
                  </a:lnTo>
                  <a:cubicBezTo>
                    <a:pt x="1057748" y="159658"/>
                    <a:pt x="1056606" y="141447"/>
                    <a:pt x="1067424" y="130629"/>
                  </a:cubicBezTo>
                  <a:lnTo>
                    <a:pt x="1154510" y="43543"/>
                  </a:lnTo>
                  <a:lnTo>
                    <a:pt x="1198053" y="0"/>
                  </a:lnTo>
                </a:path>
              </a:pathLst>
            </a:cu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43" name="Curved Connector 42"/>
          <p:cNvCxnSpPr>
            <a:stCxn id="8" idx="2"/>
            <a:endCxn id="11" idx="0"/>
          </p:cNvCxnSpPr>
          <p:nvPr/>
        </p:nvCxnSpPr>
        <p:spPr>
          <a:xfrm rot="16200000" flipH="1">
            <a:off x="1099810" y="5367010"/>
            <a:ext cx="772180" cy="533400"/>
          </a:xfrm>
          <a:prstGeom prst="curvedConnector3">
            <a:avLst>
              <a:gd name="adj1" fmla="val 50000"/>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1676400" y="5334000"/>
            <a:ext cx="228599" cy="381000"/>
            <a:chOff x="5257801" y="4572000"/>
            <a:chExt cx="228599" cy="381000"/>
          </a:xfrm>
          <a:effectLst>
            <a:glow rad="139700">
              <a:schemeClr val="accent6">
                <a:satMod val="175000"/>
                <a:alpha val="40000"/>
              </a:schemeClr>
            </a:glow>
          </a:effectLst>
          <a:scene3d>
            <a:camera prst="isometricLeftDown"/>
            <a:lightRig rig="threePt" dir="t"/>
          </a:scene3d>
        </p:grpSpPr>
        <p:cxnSp>
          <p:nvCxnSpPr>
            <p:cNvPr id="52" name="Straight Connector 51"/>
            <p:cNvCxnSpPr/>
            <p:nvPr/>
          </p:nvCxnSpPr>
          <p:spPr>
            <a:xfrm rot="16200000" flipH="1">
              <a:off x="5232083" y="4835843"/>
              <a:ext cx="142875" cy="9144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flipH="1" flipV="1">
              <a:off x="5227320" y="4693920"/>
              <a:ext cx="381000" cy="13716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3886201" y="5257800"/>
            <a:ext cx="228599" cy="381000"/>
            <a:chOff x="5257801" y="4572000"/>
            <a:chExt cx="228599" cy="381000"/>
          </a:xfrm>
          <a:effectLst>
            <a:glow rad="139700">
              <a:schemeClr val="accent6">
                <a:satMod val="175000"/>
                <a:alpha val="40000"/>
              </a:schemeClr>
            </a:glow>
          </a:effectLst>
          <a:scene3d>
            <a:camera prst="isometricLeftDown"/>
            <a:lightRig rig="threePt" dir="t"/>
          </a:scene3d>
        </p:grpSpPr>
        <p:cxnSp>
          <p:nvCxnSpPr>
            <p:cNvPr id="59" name="Straight Connector 58"/>
            <p:cNvCxnSpPr/>
            <p:nvPr/>
          </p:nvCxnSpPr>
          <p:spPr>
            <a:xfrm rot="16200000" flipH="1">
              <a:off x="5232083" y="4835843"/>
              <a:ext cx="142875" cy="9144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flipH="1" flipV="1">
              <a:off x="5227320" y="4693920"/>
              <a:ext cx="381000" cy="13716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495800" y="4572000"/>
            <a:ext cx="228599" cy="381000"/>
            <a:chOff x="5257801" y="4572000"/>
            <a:chExt cx="228599" cy="381000"/>
          </a:xfrm>
          <a:effectLst>
            <a:glow rad="139700">
              <a:schemeClr val="accent6">
                <a:satMod val="175000"/>
                <a:alpha val="40000"/>
              </a:schemeClr>
            </a:glow>
          </a:effectLst>
          <a:scene3d>
            <a:camera prst="isometricLeftDown"/>
            <a:lightRig rig="threePt" dir="t"/>
          </a:scene3d>
        </p:grpSpPr>
        <p:cxnSp>
          <p:nvCxnSpPr>
            <p:cNvPr id="62" name="Straight Connector 61"/>
            <p:cNvCxnSpPr/>
            <p:nvPr/>
          </p:nvCxnSpPr>
          <p:spPr>
            <a:xfrm rot="16200000" flipH="1">
              <a:off x="5232083" y="4835843"/>
              <a:ext cx="142875" cy="9144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flipH="1" flipV="1">
              <a:off x="5227320" y="4693920"/>
              <a:ext cx="381000" cy="13716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to="" calcmode="lin" valueType="num">
                                      <p:cBhvr>
                                        <p:cTn id="7" dur="1" fill="hold"/>
                                        <p:tgtEl>
                                          <p:spTgt spid="9"/>
                                        </p:tgtEl>
                                        <p:attrNameLst>
                                          <p:attrName/>
                                        </p:attrNameLst>
                                      </p:cBhvr>
                                    </p:anim>
                                  </p:childTnLst>
                                </p:cTn>
                              </p:par>
                              <p:par>
                                <p:cTn id="8" presetID="53" presetClass="entr" presetSubtype="0" fill="hold" nodeType="withEffect">
                                  <p:stCondLst>
                                    <p:cond delay="0"/>
                                  </p:stCondLst>
                                  <p:childTnLst>
                                    <p:set>
                                      <p:cBhvr>
                                        <p:cTn id="9" dur="1" fill="hold">
                                          <p:stCondLst>
                                            <p:cond delay="0"/>
                                          </p:stCondLst>
                                        </p:cTn>
                                        <p:tgtEl>
                                          <p:spTgt spid="19">
                                            <p:txEl>
                                              <p:pRg st="0" end="0"/>
                                            </p:txEl>
                                          </p:spTgt>
                                        </p:tgtEl>
                                        <p:attrNameLst>
                                          <p:attrName>style.visibility</p:attrName>
                                        </p:attrNameLst>
                                      </p:cBhvr>
                                      <p:to>
                                        <p:strVal val="visible"/>
                                      </p:to>
                                    </p:set>
                                    <p:anim calcmode="lin" valueType="num">
                                      <p:cBhvr>
                                        <p:cTn id="10" dur="500" fill="hold"/>
                                        <p:tgtEl>
                                          <p:spTgt spid="19">
                                            <p:txEl>
                                              <p:pRg st="0" end="0"/>
                                            </p:txEl>
                                          </p:spTgt>
                                        </p:tgtEl>
                                        <p:attrNameLst>
                                          <p:attrName>ppt_w</p:attrName>
                                        </p:attrNameLst>
                                      </p:cBhvr>
                                      <p:tavLst>
                                        <p:tav tm="0">
                                          <p:val>
                                            <p:fltVal val="0"/>
                                          </p:val>
                                        </p:tav>
                                        <p:tav tm="100000">
                                          <p:val>
                                            <p:strVal val="#ppt_w"/>
                                          </p:val>
                                        </p:tav>
                                      </p:tavLst>
                                    </p:anim>
                                    <p:anim calcmode="lin" valueType="num">
                                      <p:cBhvr>
                                        <p:cTn id="11" dur="500" fill="hold"/>
                                        <p:tgtEl>
                                          <p:spTgt spid="19">
                                            <p:txEl>
                                              <p:pRg st="0" end="0"/>
                                            </p:txEl>
                                          </p:spTgt>
                                        </p:tgtEl>
                                        <p:attrNameLst>
                                          <p:attrName>ppt_h</p:attrName>
                                        </p:attrNameLst>
                                      </p:cBhvr>
                                      <p:tavLst>
                                        <p:tav tm="0">
                                          <p:val>
                                            <p:fltVal val="0"/>
                                          </p:val>
                                        </p:tav>
                                        <p:tav tm="100000">
                                          <p:val>
                                            <p:strVal val="#ppt_h"/>
                                          </p:val>
                                        </p:tav>
                                      </p:tavLst>
                                    </p:anim>
                                    <p:animEffect transition="in" filter="fade">
                                      <p:cBhvr>
                                        <p:cTn id="12" dur="500"/>
                                        <p:tgtEl>
                                          <p:spTgt spid="19">
                                            <p:txEl>
                                              <p:pRg st="0" end="0"/>
                                            </p:txEl>
                                          </p:spTgt>
                                        </p:tgtEl>
                                      </p:cBhvr>
                                    </p:animEffect>
                                  </p:childTnLst>
                                </p:cTn>
                              </p:par>
                              <p:par>
                                <p:cTn id="13" presetID="24"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to="" calcmode="lin" valueType="num">
                                      <p:cBhvr>
                                        <p:cTn id="15" dur="1" fill="hold"/>
                                        <p:tgtEl>
                                          <p:spTgt spid="11"/>
                                        </p:tgtEl>
                                        <p:attrNameLst>
                                          <p:attrName/>
                                        </p:attrNameLst>
                                      </p:cBhvr>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9">
                                            <p:txEl>
                                              <p:pRg st="1" end="1"/>
                                            </p:txEl>
                                          </p:spTgt>
                                        </p:tgtEl>
                                        <p:attrNameLst>
                                          <p:attrName>style.visibility</p:attrName>
                                        </p:attrNameLst>
                                      </p:cBhvr>
                                      <p:to>
                                        <p:strVal val="visible"/>
                                      </p:to>
                                    </p:set>
                                    <p:anim calcmode="lin" valueType="num">
                                      <p:cBhvr additive="base">
                                        <p:cTn id="20"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childTnLst>
                          </p:cTn>
                        </p:par>
                        <p:par>
                          <p:cTn id="28" fill="hold">
                            <p:stCondLst>
                              <p:cond delay="500"/>
                            </p:stCondLst>
                            <p:childTnLst>
                              <p:par>
                                <p:cTn id="29" presetID="58" presetClass="entr" presetSubtype="0" accel="100000" fill="hold" nodeType="after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p:cTn id="31" dur="500" fill="hold"/>
                                        <p:tgtEl>
                                          <p:spTgt spid="43"/>
                                        </p:tgtEl>
                                        <p:attrNameLst>
                                          <p:attrName>ppt_w</p:attrName>
                                        </p:attrNameLst>
                                      </p:cBhvr>
                                      <p:tavLst>
                                        <p:tav tm="0">
                                          <p:val>
                                            <p:strVal val="#ppt_w*2.5"/>
                                          </p:val>
                                        </p:tav>
                                        <p:tav tm="100000">
                                          <p:val>
                                            <p:strVal val="#ppt_w"/>
                                          </p:val>
                                        </p:tav>
                                      </p:tavLst>
                                    </p:anim>
                                    <p:anim calcmode="lin" valueType="num">
                                      <p:cBhvr>
                                        <p:cTn id="32" dur="500" fill="hold"/>
                                        <p:tgtEl>
                                          <p:spTgt spid="43"/>
                                        </p:tgtEl>
                                        <p:attrNameLst>
                                          <p:attrName>ppt_h</p:attrName>
                                        </p:attrNameLst>
                                      </p:cBhvr>
                                      <p:tavLst>
                                        <p:tav tm="0">
                                          <p:val>
                                            <p:strVal val="#ppt_h*0.01"/>
                                          </p:val>
                                        </p:tav>
                                        <p:tav tm="100000">
                                          <p:val>
                                            <p:strVal val="#ppt_h"/>
                                          </p:val>
                                        </p:tav>
                                      </p:tavLst>
                                    </p:anim>
                                    <p:anim calcmode="lin" valueType="num">
                                      <p:cBhvr>
                                        <p:cTn id="33" dur="500" fill="hold"/>
                                        <p:tgtEl>
                                          <p:spTgt spid="43"/>
                                        </p:tgtEl>
                                        <p:attrNameLst>
                                          <p:attrName>ppt_x</p:attrName>
                                        </p:attrNameLst>
                                      </p:cBhvr>
                                      <p:tavLst>
                                        <p:tav tm="0">
                                          <p:val>
                                            <p:strVal val="#ppt_x"/>
                                          </p:val>
                                        </p:tav>
                                        <p:tav tm="100000">
                                          <p:val>
                                            <p:strVal val="#ppt_x"/>
                                          </p:val>
                                        </p:tav>
                                      </p:tavLst>
                                    </p:anim>
                                    <p:anim calcmode="lin" valueType="num">
                                      <p:cBhvr>
                                        <p:cTn id="34" dur="500" fill="hold"/>
                                        <p:tgtEl>
                                          <p:spTgt spid="43"/>
                                        </p:tgtEl>
                                        <p:attrNameLst>
                                          <p:attrName>ppt_y</p:attrName>
                                        </p:attrNameLst>
                                      </p:cBhvr>
                                      <p:tavLst>
                                        <p:tav tm="0">
                                          <p:val>
                                            <p:strVal val="#ppt_h+1"/>
                                          </p:val>
                                        </p:tav>
                                        <p:tav tm="100000">
                                          <p:val>
                                            <p:strVal val="#ppt_y"/>
                                          </p:val>
                                        </p:tav>
                                      </p:tavLst>
                                    </p:anim>
                                    <p:animEffect transition="in" filter="fade">
                                      <p:cBhvr>
                                        <p:cTn id="35" dur="500"/>
                                        <p:tgtEl>
                                          <p:spTgt spid="43"/>
                                        </p:tgtEl>
                                      </p:cBhvr>
                                    </p:animEffect>
                                  </p:childTnLst>
                                </p:cTn>
                              </p:par>
                            </p:childTnLst>
                          </p:cTn>
                        </p:par>
                        <p:par>
                          <p:cTn id="36" fill="hold">
                            <p:stCondLst>
                              <p:cond delay="1000"/>
                            </p:stCondLst>
                            <p:childTnLst>
                              <p:par>
                                <p:cTn id="37" presetID="58" presetClass="entr" presetSubtype="0" accel="100000" fill="hold" nodeType="afterEffect">
                                  <p:stCondLst>
                                    <p:cond delay="0"/>
                                  </p:stCondLst>
                                  <p:childTnLst>
                                    <p:set>
                                      <p:cBhvr>
                                        <p:cTn id="38" dur="1" fill="hold">
                                          <p:stCondLst>
                                            <p:cond delay="0"/>
                                          </p:stCondLst>
                                        </p:cTn>
                                        <p:tgtEl>
                                          <p:spTgt spid="57"/>
                                        </p:tgtEl>
                                        <p:attrNameLst>
                                          <p:attrName>style.visibility</p:attrName>
                                        </p:attrNameLst>
                                      </p:cBhvr>
                                      <p:to>
                                        <p:strVal val="visible"/>
                                      </p:to>
                                    </p:set>
                                    <p:anim calcmode="lin" valueType="num">
                                      <p:cBhvr>
                                        <p:cTn id="39" dur="500" fill="hold"/>
                                        <p:tgtEl>
                                          <p:spTgt spid="57"/>
                                        </p:tgtEl>
                                        <p:attrNameLst>
                                          <p:attrName>ppt_w</p:attrName>
                                        </p:attrNameLst>
                                      </p:cBhvr>
                                      <p:tavLst>
                                        <p:tav tm="0">
                                          <p:val>
                                            <p:strVal val="#ppt_w*2.5"/>
                                          </p:val>
                                        </p:tav>
                                        <p:tav tm="100000">
                                          <p:val>
                                            <p:strVal val="#ppt_w"/>
                                          </p:val>
                                        </p:tav>
                                      </p:tavLst>
                                    </p:anim>
                                    <p:anim calcmode="lin" valueType="num">
                                      <p:cBhvr>
                                        <p:cTn id="40" dur="500" fill="hold"/>
                                        <p:tgtEl>
                                          <p:spTgt spid="57"/>
                                        </p:tgtEl>
                                        <p:attrNameLst>
                                          <p:attrName>ppt_h</p:attrName>
                                        </p:attrNameLst>
                                      </p:cBhvr>
                                      <p:tavLst>
                                        <p:tav tm="0">
                                          <p:val>
                                            <p:strVal val="#ppt_h*0.01"/>
                                          </p:val>
                                        </p:tav>
                                        <p:tav tm="100000">
                                          <p:val>
                                            <p:strVal val="#ppt_h"/>
                                          </p:val>
                                        </p:tav>
                                      </p:tavLst>
                                    </p:anim>
                                    <p:anim calcmode="lin" valueType="num">
                                      <p:cBhvr>
                                        <p:cTn id="41" dur="500" fill="hold"/>
                                        <p:tgtEl>
                                          <p:spTgt spid="57"/>
                                        </p:tgtEl>
                                        <p:attrNameLst>
                                          <p:attrName>ppt_x</p:attrName>
                                        </p:attrNameLst>
                                      </p:cBhvr>
                                      <p:tavLst>
                                        <p:tav tm="0">
                                          <p:val>
                                            <p:strVal val="#ppt_x"/>
                                          </p:val>
                                        </p:tav>
                                        <p:tav tm="100000">
                                          <p:val>
                                            <p:strVal val="#ppt_x"/>
                                          </p:val>
                                        </p:tav>
                                      </p:tavLst>
                                    </p:anim>
                                    <p:anim calcmode="lin" valueType="num">
                                      <p:cBhvr>
                                        <p:cTn id="42" dur="500" fill="hold"/>
                                        <p:tgtEl>
                                          <p:spTgt spid="57"/>
                                        </p:tgtEl>
                                        <p:attrNameLst>
                                          <p:attrName>ppt_y</p:attrName>
                                        </p:attrNameLst>
                                      </p:cBhvr>
                                      <p:tavLst>
                                        <p:tav tm="0">
                                          <p:val>
                                            <p:strVal val="#ppt_h+1"/>
                                          </p:val>
                                        </p:tav>
                                        <p:tav tm="100000">
                                          <p:val>
                                            <p:strVal val="#ppt_y"/>
                                          </p:val>
                                        </p:tav>
                                      </p:tavLst>
                                    </p:anim>
                                    <p:animEffect transition="in" filter="fade">
                                      <p:cBhvr>
                                        <p:cTn id="43" dur="500"/>
                                        <p:tgtEl>
                                          <p:spTgt spid="57"/>
                                        </p:tgtEl>
                                      </p:cBhvr>
                                    </p:animEffect>
                                  </p:childTnLst>
                                </p:cTn>
                              </p:par>
                            </p:childTnLst>
                          </p:cTn>
                        </p:par>
                      </p:childTnLst>
                    </p:cTn>
                  </p:par>
                  <p:par>
                    <p:cTn id="44" fill="hold">
                      <p:stCondLst>
                        <p:cond delay="indefinite"/>
                      </p:stCondLst>
                      <p:childTnLst>
                        <p:par>
                          <p:cTn id="45" fill="hold">
                            <p:stCondLst>
                              <p:cond delay="0"/>
                            </p:stCondLst>
                            <p:childTnLst>
                              <p:par>
                                <p:cTn id="46" presetID="39" presetClass="entr" presetSubtype="0" accel="100000" fill="hold" nodeType="clickEffect">
                                  <p:stCondLst>
                                    <p:cond delay="0"/>
                                  </p:stCondLst>
                                  <p:childTnLst>
                                    <p:set>
                                      <p:cBhvr>
                                        <p:cTn id="47" dur="1" fill="hold">
                                          <p:stCondLst>
                                            <p:cond delay="0"/>
                                          </p:stCondLst>
                                        </p:cTn>
                                        <p:tgtEl>
                                          <p:spTgt spid="42"/>
                                        </p:tgtEl>
                                        <p:attrNameLst>
                                          <p:attrName>style.visibility</p:attrName>
                                        </p:attrNameLst>
                                      </p:cBhvr>
                                      <p:to>
                                        <p:strVal val="visible"/>
                                      </p:to>
                                    </p:set>
                                    <p:anim calcmode="lin" valueType="num">
                                      <p:cBhvr>
                                        <p:cTn id="48" dur="500" fill="hold"/>
                                        <p:tgtEl>
                                          <p:spTgt spid="42"/>
                                        </p:tgtEl>
                                        <p:attrNameLst>
                                          <p:attrName>ppt_h</p:attrName>
                                        </p:attrNameLst>
                                      </p:cBhvr>
                                      <p:tavLst>
                                        <p:tav tm="0">
                                          <p:val>
                                            <p:strVal val="#ppt_h/20"/>
                                          </p:val>
                                        </p:tav>
                                        <p:tav tm="50000">
                                          <p:val>
                                            <p:strVal val="#ppt_h/20"/>
                                          </p:val>
                                        </p:tav>
                                        <p:tav tm="100000">
                                          <p:val>
                                            <p:strVal val="#ppt_h"/>
                                          </p:val>
                                        </p:tav>
                                      </p:tavLst>
                                    </p:anim>
                                    <p:anim calcmode="lin" valueType="num">
                                      <p:cBhvr>
                                        <p:cTn id="49" dur="500" fill="hold"/>
                                        <p:tgtEl>
                                          <p:spTgt spid="42"/>
                                        </p:tgtEl>
                                        <p:attrNameLst>
                                          <p:attrName>ppt_w</p:attrName>
                                        </p:attrNameLst>
                                      </p:cBhvr>
                                      <p:tavLst>
                                        <p:tav tm="0">
                                          <p:val>
                                            <p:strVal val="#ppt_w+.3"/>
                                          </p:val>
                                        </p:tav>
                                        <p:tav tm="50000">
                                          <p:val>
                                            <p:strVal val="#ppt_w+.3"/>
                                          </p:val>
                                        </p:tav>
                                        <p:tav tm="100000">
                                          <p:val>
                                            <p:strVal val="#ppt_w"/>
                                          </p:val>
                                        </p:tav>
                                      </p:tavLst>
                                    </p:anim>
                                    <p:anim calcmode="lin" valueType="num">
                                      <p:cBhvr>
                                        <p:cTn id="50" dur="500" fill="hold"/>
                                        <p:tgtEl>
                                          <p:spTgt spid="42"/>
                                        </p:tgtEl>
                                        <p:attrNameLst>
                                          <p:attrName>ppt_x</p:attrName>
                                        </p:attrNameLst>
                                      </p:cBhvr>
                                      <p:tavLst>
                                        <p:tav tm="0">
                                          <p:val>
                                            <p:strVal val="#ppt_x-.3"/>
                                          </p:val>
                                        </p:tav>
                                        <p:tav tm="50000">
                                          <p:val>
                                            <p:strVal val="#ppt_x"/>
                                          </p:val>
                                        </p:tav>
                                        <p:tav tm="100000">
                                          <p:val>
                                            <p:strVal val="#ppt_x"/>
                                          </p:val>
                                        </p:tav>
                                      </p:tavLst>
                                    </p:anim>
                                    <p:anim calcmode="lin" valueType="num">
                                      <p:cBhvr>
                                        <p:cTn id="51"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58" presetClass="entr" presetSubtype="0" accel="100000"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p:cTn id="56" dur="500" fill="hold"/>
                                        <p:tgtEl>
                                          <p:spTgt spid="10"/>
                                        </p:tgtEl>
                                        <p:attrNameLst>
                                          <p:attrName>ppt_w</p:attrName>
                                        </p:attrNameLst>
                                      </p:cBhvr>
                                      <p:tavLst>
                                        <p:tav tm="0">
                                          <p:val>
                                            <p:strVal val="#ppt_w*2.5"/>
                                          </p:val>
                                        </p:tav>
                                        <p:tav tm="100000">
                                          <p:val>
                                            <p:strVal val="#ppt_w"/>
                                          </p:val>
                                        </p:tav>
                                      </p:tavLst>
                                    </p:anim>
                                    <p:anim calcmode="lin" valueType="num">
                                      <p:cBhvr>
                                        <p:cTn id="57" dur="500" fill="hold"/>
                                        <p:tgtEl>
                                          <p:spTgt spid="10"/>
                                        </p:tgtEl>
                                        <p:attrNameLst>
                                          <p:attrName>ppt_h</p:attrName>
                                        </p:attrNameLst>
                                      </p:cBhvr>
                                      <p:tavLst>
                                        <p:tav tm="0">
                                          <p:val>
                                            <p:strVal val="#ppt_h*0.01"/>
                                          </p:val>
                                        </p:tav>
                                        <p:tav tm="100000">
                                          <p:val>
                                            <p:strVal val="#ppt_h"/>
                                          </p:val>
                                        </p:tav>
                                      </p:tavLst>
                                    </p:anim>
                                    <p:anim calcmode="lin" valueType="num">
                                      <p:cBhvr>
                                        <p:cTn id="58" dur="500" fill="hold"/>
                                        <p:tgtEl>
                                          <p:spTgt spid="10"/>
                                        </p:tgtEl>
                                        <p:attrNameLst>
                                          <p:attrName>ppt_x</p:attrName>
                                        </p:attrNameLst>
                                      </p:cBhvr>
                                      <p:tavLst>
                                        <p:tav tm="0">
                                          <p:val>
                                            <p:strVal val="#ppt_x"/>
                                          </p:val>
                                        </p:tav>
                                        <p:tav tm="100000">
                                          <p:val>
                                            <p:strVal val="#ppt_x"/>
                                          </p:val>
                                        </p:tav>
                                      </p:tavLst>
                                    </p:anim>
                                    <p:anim calcmode="lin" valueType="num">
                                      <p:cBhvr>
                                        <p:cTn id="59" dur="500" fill="hold"/>
                                        <p:tgtEl>
                                          <p:spTgt spid="10"/>
                                        </p:tgtEl>
                                        <p:attrNameLst>
                                          <p:attrName>ppt_y</p:attrName>
                                        </p:attrNameLst>
                                      </p:cBhvr>
                                      <p:tavLst>
                                        <p:tav tm="0">
                                          <p:val>
                                            <p:strVal val="#ppt_h+1"/>
                                          </p:val>
                                        </p:tav>
                                        <p:tav tm="100000">
                                          <p:val>
                                            <p:strVal val="#ppt_y"/>
                                          </p:val>
                                        </p:tav>
                                      </p:tavLst>
                                    </p:anim>
                                    <p:animEffect transition="in" filter="fade">
                                      <p:cBhvr>
                                        <p:cTn id="60" dur="500"/>
                                        <p:tgtEl>
                                          <p:spTgt spid="10"/>
                                        </p:tgtEl>
                                      </p:cBhvr>
                                    </p:animEffect>
                                  </p:childTnLst>
                                </p:cTn>
                              </p:par>
                            </p:childTnLst>
                          </p:cTn>
                        </p:par>
                      </p:childTnLst>
                    </p:cTn>
                  </p:par>
                  <p:par>
                    <p:cTn id="61" fill="hold">
                      <p:stCondLst>
                        <p:cond delay="indefinite"/>
                      </p:stCondLst>
                      <p:childTnLst>
                        <p:par>
                          <p:cTn id="62" fill="hold">
                            <p:stCondLst>
                              <p:cond delay="0"/>
                            </p:stCondLst>
                            <p:childTnLst>
                              <p:par>
                                <p:cTn id="63" presetID="58" presetClass="entr" presetSubtype="0" accel="100000" fill="hold" nodeType="clickEffect">
                                  <p:stCondLst>
                                    <p:cond delay="0"/>
                                  </p:stCondLst>
                                  <p:childTnLst>
                                    <p:set>
                                      <p:cBhvr>
                                        <p:cTn id="64" dur="1" fill="hold">
                                          <p:stCondLst>
                                            <p:cond delay="0"/>
                                          </p:stCondLst>
                                        </p:cTn>
                                        <p:tgtEl>
                                          <p:spTgt spid="61"/>
                                        </p:tgtEl>
                                        <p:attrNameLst>
                                          <p:attrName>style.visibility</p:attrName>
                                        </p:attrNameLst>
                                      </p:cBhvr>
                                      <p:to>
                                        <p:strVal val="visible"/>
                                      </p:to>
                                    </p:set>
                                    <p:anim calcmode="lin" valueType="num">
                                      <p:cBhvr>
                                        <p:cTn id="65" dur="500" fill="hold"/>
                                        <p:tgtEl>
                                          <p:spTgt spid="61"/>
                                        </p:tgtEl>
                                        <p:attrNameLst>
                                          <p:attrName>ppt_w</p:attrName>
                                        </p:attrNameLst>
                                      </p:cBhvr>
                                      <p:tavLst>
                                        <p:tav tm="0">
                                          <p:val>
                                            <p:strVal val="#ppt_w*2.5"/>
                                          </p:val>
                                        </p:tav>
                                        <p:tav tm="100000">
                                          <p:val>
                                            <p:strVal val="#ppt_w"/>
                                          </p:val>
                                        </p:tav>
                                      </p:tavLst>
                                    </p:anim>
                                    <p:anim calcmode="lin" valueType="num">
                                      <p:cBhvr>
                                        <p:cTn id="66" dur="500" fill="hold"/>
                                        <p:tgtEl>
                                          <p:spTgt spid="61"/>
                                        </p:tgtEl>
                                        <p:attrNameLst>
                                          <p:attrName>ppt_h</p:attrName>
                                        </p:attrNameLst>
                                      </p:cBhvr>
                                      <p:tavLst>
                                        <p:tav tm="0">
                                          <p:val>
                                            <p:strVal val="#ppt_h*0.01"/>
                                          </p:val>
                                        </p:tav>
                                        <p:tav tm="100000">
                                          <p:val>
                                            <p:strVal val="#ppt_h"/>
                                          </p:val>
                                        </p:tav>
                                      </p:tavLst>
                                    </p:anim>
                                    <p:anim calcmode="lin" valueType="num">
                                      <p:cBhvr>
                                        <p:cTn id="67" dur="500" fill="hold"/>
                                        <p:tgtEl>
                                          <p:spTgt spid="61"/>
                                        </p:tgtEl>
                                        <p:attrNameLst>
                                          <p:attrName>ppt_x</p:attrName>
                                        </p:attrNameLst>
                                      </p:cBhvr>
                                      <p:tavLst>
                                        <p:tav tm="0">
                                          <p:val>
                                            <p:strVal val="#ppt_x"/>
                                          </p:val>
                                        </p:tav>
                                        <p:tav tm="100000">
                                          <p:val>
                                            <p:strVal val="#ppt_x"/>
                                          </p:val>
                                        </p:tav>
                                      </p:tavLst>
                                    </p:anim>
                                    <p:anim calcmode="lin" valueType="num">
                                      <p:cBhvr>
                                        <p:cTn id="68" dur="500" fill="hold"/>
                                        <p:tgtEl>
                                          <p:spTgt spid="61"/>
                                        </p:tgtEl>
                                        <p:attrNameLst>
                                          <p:attrName>ppt_y</p:attrName>
                                        </p:attrNameLst>
                                      </p:cBhvr>
                                      <p:tavLst>
                                        <p:tav tm="0">
                                          <p:val>
                                            <p:strVal val="#ppt_h+1"/>
                                          </p:val>
                                        </p:tav>
                                        <p:tav tm="100000">
                                          <p:val>
                                            <p:strVal val="#ppt_y"/>
                                          </p:val>
                                        </p:tav>
                                      </p:tavLst>
                                    </p:anim>
                                    <p:animEffect transition="in" filter="fade">
                                      <p:cBhvr>
                                        <p:cTn id="69" dur="500"/>
                                        <p:tgtEl>
                                          <p:spTgt spid="61"/>
                                        </p:tgtEl>
                                      </p:cBhvr>
                                    </p:animEffect>
                                  </p:childTnLst>
                                </p:cTn>
                              </p:par>
                              <p:par>
                                <p:cTn id="70" presetID="53" presetClass="entr" presetSubtype="0" fill="hold" nodeType="withEffect">
                                  <p:stCondLst>
                                    <p:cond delay="0"/>
                                  </p:stCondLst>
                                  <p:childTnLst>
                                    <p:set>
                                      <p:cBhvr>
                                        <p:cTn id="71" dur="1" fill="hold">
                                          <p:stCondLst>
                                            <p:cond delay="0"/>
                                          </p:stCondLst>
                                        </p:cTn>
                                        <p:tgtEl>
                                          <p:spTgt spid="58"/>
                                        </p:tgtEl>
                                        <p:attrNameLst>
                                          <p:attrName>style.visibility</p:attrName>
                                        </p:attrNameLst>
                                      </p:cBhvr>
                                      <p:to>
                                        <p:strVal val="visible"/>
                                      </p:to>
                                    </p:set>
                                    <p:anim calcmode="lin" valueType="num">
                                      <p:cBhvr>
                                        <p:cTn id="72" dur="500" fill="hold"/>
                                        <p:tgtEl>
                                          <p:spTgt spid="58"/>
                                        </p:tgtEl>
                                        <p:attrNameLst>
                                          <p:attrName>ppt_w</p:attrName>
                                        </p:attrNameLst>
                                      </p:cBhvr>
                                      <p:tavLst>
                                        <p:tav tm="0">
                                          <p:val>
                                            <p:fltVal val="0"/>
                                          </p:val>
                                        </p:tav>
                                        <p:tav tm="100000">
                                          <p:val>
                                            <p:strVal val="#ppt_w"/>
                                          </p:val>
                                        </p:tav>
                                      </p:tavLst>
                                    </p:anim>
                                    <p:anim calcmode="lin" valueType="num">
                                      <p:cBhvr>
                                        <p:cTn id="73" dur="500" fill="hold"/>
                                        <p:tgtEl>
                                          <p:spTgt spid="58"/>
                                        </p:tgtEl>
                                        <p:attrNameLst>
                                          <p:attrName>ppt_h</p:attrName>
                                        </p:attrNameLst>
                                      </p:cBhvr>
                                      <p:tavLst>
                                        <p:tav tm="0">
                                          <p:val>
                                            <p:fltVal val="0"/>
                                          </p:val>
                                        </p:tav>
                                        <p:tav tm="100000">
                                          <p:val>
                                            <p:strVal val="#ppt_h"/>
                                          </p:val>
                                        </p:tav>
                                      </p:tavLst>
                                    </p:anim>
                                    <p:animEffect transition="in" filter="fade">
                                      <p:cBhvr>
                                        <p:cTn id="74" dur="500"/>
                                        <p:tgtEl>
                                          <p:spTgt spid="58"/>
                                        </p:tgtEl>
                                      </p:cBhvr>
                                    </p:animEffect>
                                  </p:childTnLst>
                                </p:cTn>
                              </p:par>
                              <p:par>
                                <p:cTn id="75" presetID="53" presetClass="entr" presetSubtype="0" fill="hold" grpId="0" nodeType="withEffect">
                                  <p:stCondLst>
                                    <p:cond delay="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Effect transition="in" filter="fade">
                                      <p:cBhvr>
                                        <p:cTn id="79" dur="500"/>
                                        <p:tgtEl>
                                          <p:spTgt spid="18"/>
                                        </p:tgtEl>
                                      </p:cBhvr>
                                    </p:animEffect>
                                  </p:childTnLst>
                                </p:cTn>
                              </p:par>
                              <p:par>
                                <p:cTn id="80" presetID="53" presetClass="entr" presetSubtype="0" fill="hold" nodeType="withEffect">
                                  <p:stCondLst>
                                    <p:cond delay="0"/>
                                  </p:stCondLst>
                                  <p:childTnLst>
                                    <p:set>
                                      <p:cBhvr>
                                        <p:cTn id="81" dur="1" fill="hold">
                                          <p:stCondLst>
                                            <p:cond delay="0"/>
                                          </p:stCondLst>
                                        </p:cTn>
                                        <p:tgtEl>
                                          <p:spTgt spid="21"/>
                                        </p:tgtEl>
                                        <p:attrNameLst>
                                          <p:attrName>style.visibility</p:attrName>
                                        </p:attrNameLst>
                                      </p:cBhvr>
                                      <p:to>
                                        <p:strVal val="visible"/>
                                      </p:to>
                                    </p:set>
                                    <p:anim calcmode="lin" valueType="num">
                                      <p:cBhvr>
                                        <p:cTn id="82" dur="500" fill="hold"/>
                                        <p:tgtEl>
                                          <p:spTgt spid="21"/>
                                        </p:tgtEl>
                                        <p:attrNameLst>
                                          <p:attrName>ppt_w</p:attrName>
                                        </p:attrNameLst>
                                      </p:cBhvr>
                                      <p:tavLst>
                                        <p:tav tm="0">
                                          <p:val>
                                            <p:fltVal val="0"/>
                                          </p:val>
                                        </p:tav>
                                        <p:tav tm="100000">
                                          <p:val>
                                            <p:strVal val="#ppt_w"/>
                                          </p:val>
                                        </p:tav>
                                      </p:tavLst>
                                    </p:anim>
                                    <p:anim calcmode="lin" valueType="num">
                                      <p:cBhvr>
                                        <p:cTn id="83" dur="500" fill="hold"/>
                                        <p:tgtEl>
                                          <p:spTgt spid="21"/>
                                        </p:tgtEl>
                                        <p:attrNameLst>
                                          <p:attrName>ppt_h</p:attrName>
                                        </p:attrNameLst>
                                      </p:cBhvr>
                                      <p:tavLst>
                                        <p:tav tm="0">
                                          <p:val>
                                            <p:fltVal val="0"/>
                                          </p:val>
                                        </p:tav>
                                        <p:tav tm="100000">
                                          <p:val>
                                            <p:strVal val="#ppt_h"/>
                                          </p:val>
                                        </p:tav>
                                      </p:tavLst>
                                    </p:anim>
                                    <p:animEffect transition="in" filter="fade">
                                      <p:cBhvr>
                                        <p:cTn id="84" dur="500"/>
                                        <p:tgtEl>
                                          <p:spTgt spid="21"/>
                                        </p:tgtEl>
                                      </p:cBhvr>
                                    </p:animEffect>
                                  </p:childTnLst>
                                </p:cTn>
                              </p:par>
                            </p:childTnLst>
                          </p:cTn>
                        </p:par>
                      </p:childTnLst>
                    </p:cTn>
                  </p:par>
                  <p:par>
                    <p:cTn id="85" fill="hold">
                      <p:stCondLst>
                        <p:cond delay="indefinite"/>
                      </p:stCondLst>
                      <p:childTnLst>
                        <p:par>
                          <p:cTn id="86" fill="hold">
                            <p:stCondLst>
                              <p:cond delay="0"/>
                            </p:stCondLst>
                            <p:childTnLst>
                              <p:par>
                                <p:cTn id="87" presetID="58" presetClass="entr" presetSubtype="0" accel="100000" fill="hold" nodeType="clickEffect">
                                  <p:stCondLst>
                                    <p:cond delay="0"/>
                                  </p:stCondLst>
                                  <p:childTnLst>
                                    <p:set>
                                      <p:cBhvr>
                                        <p:cTn id="88" dur="1" fill="hold">
                                          <p:stCondLst>
                                            <p:cond delay="0"/>
                                          </p:stCondLst>
                                        </p:cTn>
                                        <p:tgtEl>
                                          <p:spTgt spid="26"/>
                                        </p:tgtEl>
                                        <p:attrNameLst>
                                          <p:attrName>style.visibility</p:attrName>
                                        </p:attrNameLst>
                                      </p:cBhvr>
                                      <p:to>
                                        <p:strVal val="visible"/>
                                      </p:to>
                                    </p:set>
                                    <p:anim calcmode="lin" valueType="num">
                                      <p:cBhvr>
                                        <p:cTn id="89" dur="500" fill="hold"/>
                                        <p:tgtEl>
                                          <p:spTgt spid="26"/>
                                        </p:tgtEl>
                                        <p:attrNameLst>
                                          <p:attrName>ppt_w</p:attrName>
                                        </p:attrNameLst>
                                      </p:cBhvr>
                                      <p:tavLst>
                                        <p:tav tm="0">
                                          <p:val>
                                            <p:strVal val="#ppt_w*2.5"/>
                                          </p:val>
                                        </p:tav>
                                        <p:tav tm="100000">
                                          <p:val>
                                            <p:strVal val="#ppt_w"/>
                                          </p:val>
                                        </p:tav>
                                      </p:tavLst>
                                    </p:anim>
                                    <p:anim calcmode="lin" valueType="num">
                                      <p:cBhvr>
                                        <p:cTn id="90" dur="500" fill="hold"/>
                                        <p:tgtEl>
                                          <p:spTgt spid="26"/>
                                        </p:tgtEl>
                                        <p:attrNameLst>
                                          <p:attrName>ppt_h</p:attrName>
                                        </p:attrNameLst>
                                      </p:cBhvr>
                                      <p:tavLst>
                                        <p:tav tm="0">
                                          <p:val>
                                            <p:strVal val="#ppt_h*0.01"/>
                                          </p:val>
                                        </p:tav>
                                        <p:tav tm="100000">
                                          <p:val>
                                            <p:strVal val="#ppt_h"/>
                                          </p:val>
                                        </p:tav>
                                      </p:tavLst>
                                    </p:anim>
                                    <p:anim calcmode="lin" valueType="num">
                                      <p:cBhvr>
                                        <p:cTn id="91" dur="500" fill="hold"/>
                                        <p:tgtEl>
                                          <p:spTgt spid="26"/>
                                        </p:tgtEl>
                                        <p:attrNameLst>
                                          <p:attrName>ppt_x</p:attrName>
                                        </p:attrNameLst>
                                      </p:cBhvr>
                                      <p:tavLst>
                                        <p:tav tm="0">
                                          <p:val>
                                            <p:strVal val="#ppt_x"/>
                                          </p:val>
                                        </p:tav>
                                        <p:tav tm="100000">
                                          <p:val>
                                            <p:strVal val="#ppt_x"/>
                                          </p:val>
                                        </p:tav>
                                      </p:tavLst>
                                    </p:anim>
                                    <p:anim calcmode="lin" valueType="num">
                                      <p:cBhvr>
                                        <p:cTn id="92" dur="500" fill="hold"/>
                                        <p:tgtEl>
                                          <p:spTgt spid="26"/>
                                        </p:tgtEl>
                                        <p:attrNameLst>
                                          <p:attrName>ppt_y</p:attrName>
                                        </p:attrNameLst>
                                      </p:cBhvr>
                                      <p:tavLst>
                                        <p:tav tm="0">
                                          <p:val>
                                            <p:strVal val="#ppt_h+1"/>
                                          </p:val>
                                        </p:tav>
                                        <p:tav tm="100000">
                                          <p:val>
                                            <p:strVal val="#ppt_y"/>
                                          </p:val>
                                        </p:tav>
                                      </p:tavLst>
                                    </p:anim>
                                    <p:animEffect transition="in" filter="fade">
                                      <p:cBhvr>
                                        <p:cTn id="93" dur="500"/>
                                        <p:tgtEl>
                                          <p:spTgt spid="26"/>
                                        </p:tgtEl>
                                      </p:cBhvr>
                                    </p:animEffect>
                                  </p:childTnLst>
                                </p:cTn>
                              </p:par>
                              <p:par>
                                <p:cTn id="94" presetID="58" presetClass="entr" presetSubtype="0" accel="100000" fill="hold" nodeType="withEffect">
                                  <p:stCondLst>
                                    <p:cond delay="0"/>
                                  </p:stCondLst>
                                  <p:childTnLst>
                                    <p:set>
                                      <p:cBhvr>
                                        <p:cTn id="95" dur="1" fill="hold">
                                          <p:stCondLst>
                                            <p:cond delay="0"/>
                                          </p:stCondLst>
                                        </p:cTn>
                                        <p:tgtEl>
                                          <p:spTgt spid="41"/>
                                        </p:tgtEl>
                                        <p:attrNameLst>
                                          <p:attrName>style.visibility</p:attrName>
                                        </p:attrNameLst>
                                      </p:cBhvr>
                                      <p:to>
                                        <p:strVal val="visible"/>
                                      </p:to>
                                    </p:set>
                                    <p:anim calcmode="lin" valueType="num">
                                      <p:cBhvr>
                                        <p:cTn id="96" dur="500" fill="hold"/>
                                        <p:tgtEl>
                                          <p:spTgt spid="41"/>
                                        </p:tgtEl>
                                        <p:attrNameLst>
                                          <p:attrName>ppt_w</p:attrName>
                                        </p:attrNameLst>
                                      </p:cBhvr>
                                      <p:tavLst>
                                        <p:tav tm="0">
                                          <p:val>
                                            <p:strVal val="#ppt_w*2.5"/>
                                          </p:val>
                                        </p:tav>
                                        <p:tav tm="100000">
                                          <p:val>
                                            <p:strVal val="#ppt_w"/>
                                          </p:val>
                                        </p:tav>
                                      </p:tavLst>
                                    </p:anim>
                                    <p:anim calcmode="lin" valueType="num">
                                      <p:cBhvr>
                                        <p:cTn id="97" dur="500" fill="hold"/>
                                        <p:tgtEl>
                                          <p:spTgt spid="41"/>
                                        </p:tgtEl>
                                        <p:attrNameLst>
                                          <p:attrName>ppt_h</p:attrName>
                                        </p:attrNameLst>
                                      </p:cBhvr>
                                      <p:tavLst>
                                        <p:tav tm="0">
                                          <p:val>
                                            <p:strVal val="#ppt_h*0.01"/>
                                          </p:val>
                                        </p:tav>
                                        <p:tav tm="100000">
                                          <p:val>
                                            <p:strVal val="#ppt_h"/>
                                          </p:val>
                                        </p:tav>
                                      </p:tavLst>
                                    </p:anim>
                                    <p:anim calcmode="lin" valueType="num">
                                      <p:cBhvr>
                                        <p:cTn id="98" dur="500" fill="hold"/>
                                        <p:tgtEl>
                                          <p:spTgt spid="41"/>
                                        </p:tgtEl>
                                        <p:attrNameLst>
                                          <p:attrName>ppt_x</p:attrName>
                                        </p:attrNameLst>
                                      </p:cBhvr>
                                      <p:tavLst>
                                        <p:tav tm="0">
                                          <p:val>
                                            <p:strVal val="#ppt_x"/>
                                          </p:val>
                                        </p:tav>
                                        <p:tav tm="100000">
                                          <p:val>
                                            <p:strVal val="#ppt_x"/>
                                          </p:val>
                                        </p:tav>
                                      </p:tavLst>
                                    </p:anim>
                                    <p:anim calcmode="lin" valueType="num">
                                      <p:cBhvr>
                                        <p:cTn id="99" dur="500" fill="hold"/>
                                        <p:tgtEl>
                                          <p:spTgt spid="41"/>
                                        </p:tgtEl>
                                        <p:attrNameLst>
                                          <p:attrName>ppt_y</p:attrName>
                                        </p:attrNameLst>
                                      </p:cBhvr>
                                      <p:tavLst>
                                        <p:tav tm="0">
                                          <p:val>
                                            <p:strVal val="#ppt_h+1"/>
                                          </p:val>
                                        </p:tav>
                                        <p:tav tm="100000">
                                          <p:val>
                                            <p:strVal val="#ppt_y"/>
                                          </p:val>
                                        </p:tav>
                                      </p:tavLst>
                                    </p:anim>
                                    <p:animEffect transition="in" filter="fade">
                                      <p:cBhvr>
                                        <p:cTn id="100" dur="500"/>
                                        <p:tgtEl>
                                          <p:spTgt spid="41"/>
                                        </p:tgtEl>
                                      </p:cBhvr>
                                    </p:animEffect>
                                  </p:childTnLst>
                                </p:cTn>
                              </p:par>
                            </p:childTnLst>
                          </p:cTn>
                        </p:par>
                      </p:childTnLst>
                    </p:cTn>
                  </p:par>
                  <p:par>
                    <p:cTn id="101" fill="hold">
                      <p:stCondLst>
                        <p:cond delay="indefinite"/>
                      </p:stCondLst>
                      <p:childTnLst>
                        <p:par>
                          <p:cTn id="102" fill="hold">
                            <p:stCondLst>
                              <p:cond delay="0"/>
                            </p:stCondLst>
                            <p:childTnLst>
                              <p:par>
                                <p:cTn id="103" presetID="58" presetClass="entr" presetSubtype="0" accel="100000" fill="hold" grpId="0" nodeType="clickEffect">
                                  <p:stCondLst>
                                    <p:cond delay="0"/>
                                  </p:stCondLst>
                                  <p:childTnLst>
                                    <p:set>
                                      <p:cBhvr>
                                        <p:cTn id="104" dur="1" fill="hold">
                                          <p:stCondLst>
                                            <p:cond delay="0"/>
                                          </p:stCondLst>
                                        </p:cTn>
                                        <p:tgtEl>
                                          <p:spTgt spid="7"/>
                                        </p:tgtEl>
                                        <p:attrNameLst>
                                          <p:attrName>style.visibility</p:attrName>
                                        </p:attrNameLst>
                                      </p:cBhvr>
                                      <p:to>
                                        <p:strVal val="visible"/>
                                      </p:to>
                                    </p:set>
                                    <p:anim calcmode="lin" valueType="num">
                                      <p:cBhvr>
                                        <p:cTn id="105" dur="500" fill="hold"/>
                                        <p:tgtEl>
                                          <p:spTgt spid="7"/>
                                        </p:tgtEl>
                                        <p:attrNameLst>
                                          <p:attrName>ppt_w</p:attrName>
                                        </p:attrNameLst>
                                      </p:cBhvr>
                                      <p:tavLst>
                                        <p:tav tm="0">
                                          <p:val>
                                            <p:strVal val="#ppt_w*2.5"/>
                                          </p:val>
                                        </p:tav>
                                        <p:tav tm="100000">
                                          <p:val>
                                            <p:strVal val="#ppt_w"/>
                                          </p:val>
                                        </p:tav>
                                      </p:tavLst>
                                    </p:anim>
                                    <p:anim calcmode="lin" valueType="num">
                                      <p:cBhvr>
                                        <p:cTn id="106" dur="500" fill="hold"/>
                                        <p:tgtEl>
                                          <p:spTgt spid="7"/>
                                        </p:tgtEl>
                                        <p:attrNameLst>
                                          <p:attrName>ppt_h</p:attrName>
                                        </p:attrNameLst>
                                      </p:cBhvr>
                                      <p:tavLst>
                                        <p:tav tm="0">
                                          <p:val>
                                            <p:strVal val="#ppt_h*0.01"/>
                                          </p:val>
                                        </p:tav>
                                        <p:tav tm="100000">
                                          <p:val>
                                            <p:strVal val="#ppt_h"/>
                                          </p:val>
                                        </p:tav>
                                      </p:tavLst>
                                    </p:anim>
                                    <p:anim calcmode="lin" valueType="num">
                                      <p:cBhvr>
                                        <p:cTn id="107" dur="500" fill="hold"/>
                                        <p:tgtEl>
                                          <p:spTgt spid="7"/>
                                        </p:tgtEl>
                                        <p:attrNameLst>
                                          <p:attrName>ppt_x</p:attrName>
                                        </p:attrNameLst>
                                      </p:cBhvr>
                                      <p:tavLst>
                                        <p:tav tm="0">
                                          <p:val>
                                            <p:strVal val="#ppt_x"/>
                                          </p:val>
                                        </p:tav>
                                        <p:tav tm="100000">
                                          <p:val>
                                            <p:strVal val="#ppt_x"/>
                                          </p:val>
                                        </p:tav>
                                      </p:tavLst>
                                    </p:anim>
                                    <p:anim calcmode="lin" valueType="num">
                                      <p:cBhvr>
                                        <p:cTn id="108" dur="500" fill="hold"/>
                                        <p:tgtEl>
                                          <p:spTgt spid="7"/>
                                        </p:tgtEl>
                                        <p:attrNameLst>
                                          <p:attrName>ppt_y</p:attrName>
                                        </p:attrNameLst>
                                      </p:cBhvr>
                                      <p:tavLst>
                                        <p:tav tm="0">
                                          <p:val>
                                            <p:strVal val="#ppt_h+1"/>
                                          </p:val>
                                        </p:tav>
                                        <p:tav tm="100000">
                                          <p:val>
                                            <p:strVal val="#ppt_y"/>
                                          </p:val>
                                        </p:tav>
                                      </p:tavLst>
                                    </p:anim>
                                    <p:animEffect transition="in" filter="fade">
                                      <p:cBhvr>
                                        <p:cTn id="109" dur="500"/>
                                        <p:tgtEl>
                                          <p:spTgt spid="7"/>
                                        </p:tgtEl>
                                      </p:cBhvr>
                                    </p:animEffect>
                                  </p:childTnLst>
                                </p:cTn>
                              </p:par>
                            </p:childTnLst>
                          </p:cTn>
                        </p:par>
                        <p:par>
                          <p:cTn id="110" fill="hold">
                            <p:stCondLst>
                              <p:cond delay="500"/>
                            </p:stCondLst>
                            <p:childTnLst>
                              <p:par>
                                <p:cTn id="111" presetID="58" presetClass="entr" presetSubtype="0" accel="100000" fill="hold" grpId="0" nodeType="afterEffect">
                                  <p:stCondLst>
                                    <p:cond delay="0"/>
                                  </p:stCondLst>
                                  <p:childTnLst>
                                    <p:set>
                                      <p:cBhvr>
                                        <p:cTn id="112" dur="1" fill="hold">
                                          <p:stCondLst>
                                            <p:cond delay="0"/>
                                          </p:stCondLst>
                                        </p:cTn>
                                        <p:tgtEl>
                                          <p:spTgt spid="38"/>
                                        </p:tgtEl>
                                        <p:attrNameLst>
                                          <p:attrName>style.visibility</p:attrName>
                                        </p:attrNameLst>
                                      </p:cBhvr>
                                      <p:to>
                                        <p:strVal val="visible"/>
                                      </p:to>
                                    </p:set>
                                    <p:anim calcmode="lin" valueType="num">
                                      <p:cBhvr>
                                        <p:cTn id="113" dur="500" fill="hold"/>
                                        <p:tgtEl>
                                          <p:spTgt spid="38"/>
                                        </p:tgtEl>
                                        <p:attrNameLst>
                                          <p:attrName>ppt_w</p:attrName>
                                        </p:attrNameLst>
                                      </p:cBhvr>
                                      <p:tavLst>
                                        <p:tav tm="0">
                                          <p:val>
                                            <p:strVal val="#ppt_w*2.5"/>
                                          </p:val>
                                        </p:tav>
                                        <p:tav tm="100000">
                                          <p:val>
                                            <p:strVal val="#ppt_w"/>
                                          </p:val>
                                        </p:tav>
                                      </p:tavLst>
                                    </p:anim>
                                    <p:anim calcmode="lin" valueType="num">
                                      <p:cBhvr>
                                        <p:cTn id="114" dur="500" fill="hold"/>
                                        <p:tgtEl>
                                          <p:spTgt spid="38"/>
                                        </p:tgtEl>
                                        <p:attrNameLst>
                                          <p:attrName>ppt_h</p:attrName>
                                        </p:attrNameLst>
                                      </p:cBhvr>
                                      <p:tavLst>
                                        <p:tav tm="0">
                                          <p:val>
                                            <p:strVal val="#ppt_h*0.01"/>
                                          </p:val>
                                        </p:tav>
                                        <p:tav tm="100000">
                                          <p:val>
                                            <p:strVal val="#ppt_h"/>
                                          </p:val>
                                        </p:tav>
                                      </p:tavLst>
                                    </p:anim>
                                    <p:anim calcmode="lin" valueType="num">
                                      <p:cBhvr>
                                        <p:cTn id="115" dur="500" fill="hold"/>
                                        <p:tgtEl>
                                          <p:spTgt spid="38"/>
                                        </p:tgtEl>
                                        <p:attrNameLst>
                                          <p:attrName>ppt_x</p:attrName>
                                        </p:attrNameLst>
                                      </p:cBhvr>
                                      <p:tavLst>
                                        <p:tav tm="0">
                                          <p:val>
                                            <p:strVal val="#ppt_x"/>
                                          </p:val>
                                        </p:tav>
                                        <p:tav tm="100000">
                                          <p:val>
                                            <p:strVal val="#ppt_x"/>
                                          </p:val>
                                        </p:tav>
                                      </p:tavLst>
                                    </p:anim>
                                    <p:anim calcmode="lin" valueType="num">
                                      <p:cBhvr>
                                        <p:cTn id="116" dur="500" fill="hold"/>
                                        <p:tgtEl>
                                          <p:spTgt spid="38"/>
                                        </p:tgtEl>
                                        <p:attrNameLst>
                                          <p:attrName>ppt_y</p:attrName>
                                        </p:attrNameLst>
                                      </p:cBhvr>
                                      <p:tavLst>
                                        <p:tav tm="0">
                                          <p:val>
                                            <p:strVal val="#ppt_h+1"/>
                                          </p:val>
                                        </p:tav>
                                        <p:tav tm="100000">
                                          <p:val>
                                            <p:strVal val="#ppt_y"/>
                                          </p:val>
                                        </p:tav>
                                      </p:tavLst>
                                    </p:anim>
                                    <p:animEffect transition="in" filter="fade">
                                      <p:cBhvr>
                                        <p:cTn id="117" dur="500"/>
                                        <p:tgtEl>
                                          <p:spTgt spid="38"/>
                                        </p:tgtEl>
                                      </p:cBhvr>
                                    </p:animEffect>
                                  </p:childTnLst>
                                </p:cTn>
                              </p:par>
                            </p:childTnLst>
                          </p:cTn>
                        </p:par>
                        <p:par>
                          <p:cTn id="118" fill="hold">
                            <p:stCondLst>
                              <p:cond delay="1000"/>
                            </p:stCondLst>
                            <p:childTnLst>
                              <p:par>
                                <p:cTn id="119" presetID="9" presetClass="emph" presetSubtype="0" grpId="1" nodeType="afterEffect">
                                  <p:stCondLst>
                                    <p:cond delay="0"/>
                                  </p:stCondLst>
                                  <p:childTnLst>
                                    <p:set>
                                      <p:cBhvr rctx="PPT">
                                        <p:cTn id="120" dur="indefinite"/>
                                        <p:tgtEl>
                                          <p:spTgt spid="38"/>
                                        </p:tgtEl>
                                        <p:attrNameLst>
                                          <p:attrName>style.opacity</p:attrName>
                                        </p:attrNameLst>
                                      </p:cBhvr>
                                      <p:to>
                                        <p:strVal val="0.5"/>
                                      </p:to>
                                    </p:set>
                                    <p:animEffect filter="image" prLst="opacity: 0.5">
                                      <p:cBhvr rctx="IE">
                                        <p:cTn id="121" dur="indefinite"/>
                                        <p:tgtEl>
                                          <p:spTgt spid="38"/>
                                        </p:tgtEl>
                                      </p:cBhvr>
                                    </p:animEffect>
                                  </p:childTnLst>
                                </p:cTn>
                              </p:par>
                            </p:childTnLst>
                          </p:cTn>
                        </p:par>
                      </p:childTnLst>
                    </p:cTn>
                  </p:par>
                  <p:par>
                    <p:cTn id="122" fill="hold">
                      <p:stCondLst>
                        <p:cond delay="indefinite"/>
                      </p:stCondLst>
                      <p:childTnLst>
                        <p:par>
                          <p:cTn id="123" fill="hold">
                            <p:stCondLst>
                              <p:cond delay="0"/>
                            </p:stCondLst>
                            <p:childTnLst>
                              <p:par>
                                <p:cTn id="124" presetID="37" presetClass="exit" presetSubtype="0" fill="hold" grpId="1" nodeType="clickEffect">
                                  <p:stCondLst>
                                    <p:cond delay="0"/>
                                  </p:stCondLst>
                                  <p:childTnLst>
                                    <p:animEffect transition="out" filter="fade">
                                      <p:cBhvr>
                                        <p:cTn id="125" dur="1000"/>
                                        <p:tgtEl>
                                          <p:spTgt spid="9"/>
                                        </p:tgtEl>
                                      </p:cBhvr>
                                    </p:animEffect>
                                    <p:anim calcmode="lin" valueType="num">
                                      <p:cBhvr>
                                        <p:cTn id="126" dur="1000"/>
                                        <p:tgtEl>
                                          <p:spTgt spid="9"/>
                                        </p:tgtEl>
                                        <p:attrNameLst>
                                          <p:attrName>ppt_x</p:attrName>
                                        </p:attrNameLst>
                                      </p:cBhvr>
                                      <p:tavLst>
                                        <p:tav tm="0">
                                          <p:val>
                                            <p:strVal val="ppt_x"/>
                                          </p:val>
                                        </p:tav>
                                        <p:tav tm="100000">
                                          <p:val>
                                            <p:strVal val="ppt_x"/>
                                          </p:val>
                                        </p:tav>
                                      </p:tavLst>
                                    </p:anim>
                                    <p:anim calcmode="lin" valueType="num">
                                      <p:cBhvr>
                                        <p:cTn id="127" dur="100" decel="100000"/>
                                        <p:tgtEl>
                                          <p:spTgt spid="9"/>
                                        </p:tgtEl>
                                        <p:attrNameLst>
                                          <p:attrName>ppt_y</p:attrName>
                                        </p:attrNameLst>
                                      </p:cBhvr>
                                      <p:tavLst>
                                        <p:tav tm="0">
                                          <p:val>
                                            <p:strVal val="ppt_y"/>
                                          </p:val>
                                        </p:tav>
                                        <p:tav tm="100000">
                                          <p:val>
                                            <p:strVal val="ppt_y-.03"/>
                                          </p:val>
                                        </p:tav>
                                      </p:tavLst>
                                    </p:anim>
                                    <p:anim calcmode="lin" valueType="num">
                                      <p:cBhvr>
                                        <p:cTn id="128" dur="900" accel="100000">
                                          <p:stCondLst>
                                            <p:cond delay="100"/>
                                          </p:stCondLst>
                                        </p:cTn>
                                        <p:tgtEl>
                                          <p:spTgt spid="9"/>
                                        </p:tgtEl>
                                        <p:attrNameLst>
                                          <p:attrName>ppt_y</p:attrName>
                                        </p:attrNameLst>
                                      </p:cBhvr>
                                      <p:tavLst>
                                        <p:tav tm="0">
                                          <p:val>
                                            <p:strVal val="ppt_y"/>
                                          </p:val>
                                        </p:tav>
                                        <p:tav tm="100000">
                                          <p:val>
                                            <p:strVal val="ppt_y+1"/>
                                          </p:val>
                                        </p:tav>
                                      </p:tavLst>
                                    </p:anim>
                                    <p:set>
                                      <p:cBhvr>
                                        <p:cTn id="129" dur="1" fill="hold">
                                          <p:stCondLst>
                                            <p:cond delay="999"/>
                                          </p:stCondLst>
                                        </p:cTn>
                                        <p:tgtEl>
                                          <p:spTgt spid="9"/>
                                        </p:tgtEl>
                                        <p:attrNameLst>
                                          <p:attrName>style.visibility</p:attrName>
                                        </p:attrNameLst>
                                      </p:cBhvr>
                                      <p:to>
                                        <p:strVal val="hidden"/>
                                      </p:to>
                                    </p:set>
                                  </p:childTnLst>
                                </p:cTn>
                              </p:par>
                              <p:par>
                                <p:cTn id="130" presetID="37" presetClass="exit" presetSubtype="0" fill="hold" grpId="0" nodeType="withEffect">
                                  <p:stCondLst>
                                    <p:cond delay="0"/>
                                  </p:stCondLst>
                                  <p:childTnLst>
                                    <p:animEffect transition="out" filter="fade">
                                      <p:cBhvr>
                                        <p:cTn id="131" dur="1000"/>
                                        <p:tgtEl>
                                          <p:spTgt spid="19">
                                            <p:txEl>
                                              <p:pRg st="0" end="0"/>
                                            </p:txEl>
                                          </p:spTgt>
                                        </p:tgtEl>
                                      </p:cBhvr>
                                    </p:animEffect>
                                    <p:anim calcmode="lin" valueType="num">
                                      <p:cBhvr>
                                        <p:cTn id="132" dur="1000"/>
                                        <p:tgtEl>
                                          <p:spTgt spid="19">
                                            <p:txEl>
                                              <p:pRg st="0" end="0"/>
                                            </p:txEl>
                                          </p:spTgt>
                                        </p:tgtEl>
                                        <p:attrNameLst>
                                          <p:attrName>ppt_x</p:attrName>
                                        </p:attrNameLst>
                                      </p:cBhvr>
                                      <p:tavLst>
                                        <p:tav tm="0">
                                          <p:val>
                                            <p:strVal val="ppt_x"/>
                                          </p:val>
                                        </p:tav>
                                        <p:tav tm="100000">
                                          <p:val>
                                            <p:strVal val="ppt_x"/>
                                          </p:val>
                                        </p:tav>
                                      </p:tavLst>
                                    </p:anim>
                                    <p:anim calcmode="lin" valueType="num">
                                      <p:cBhvr>
                                        <p:cTn id="133" dur="100" decel="100000"/>
                                        <p:tgtEl>
                                          <p:spTgt spid="19">
                                            <p:txEl>
                                              <p:pRg st="0" end="0"/>
                                            </p:txEl>
                                          </p:spTgt>
                                        </p:tgtEl>
                                        <p:attrNameLst>
                                          <p:attrName>ppt_y</p:attrName>
                                        </p:attrNameLst>
                                      </p:cBhvr>
                                      <p:tavLst>
                                        <p:tav tm="0">
                                          <p:val>
                                            <p:strVal val="ppt_y"/>
                                          </p:val>
                                        </p:tav>
                                        <p:tav tm="100000">
                                          <p:val>
                                            <p:strVal val="ppt_y-.03"/>
                                          </p:val>
                                        </p:tav>
                                      </p:tavLst>
                                    </p:anim>
                                    <p:anim calcmode="lin" valueType="num">
                                      <p:cBhvr>
                                        <p:cTn id="134" dur="900" accel="100000">
                                          <p:stCondLst>
                                            <p:cond delay="100"/>
                                          </p:stCondLst>
                                        </p:cTn>
                                        <p:tgtEl>
                                          <p:spTgt spid="19">
                                            <p:txEl>
                                              <p:pRg st="0" end="0"/>
                                            </p:txEl>
                                          </p:spTgt>
                                        </p:tgtEl>
                                        <p:attrNameLst>
                                          <p:attrName>ppt_y</p:attrName>
                                        </p:attrNameLst>
                                      </p:cBhvr>
                                      <p:tavLst>
                                        <p:tav tm="0">
                                          <p:val>
                                            <p:strVal val="ppt_y"/>
                                          </p:val>
                                        </p:tav>
                                        <p:tav tm="100000">
                                          <p:val>
                                            <p:strVal val="ppt_y+1"/>
                                          </p:val>
                                        </p:tav>
                                      </p:tavLst>
                                    </p:anim>
                                    <p:set>
                                      <p:cBhvr>
                                        <p:cTn id="135" dur="1" fill="hold">
                                          <p:stCondLst>
                                            <p:cond delay="999"/>
                                          </p:stCondLst>
                                        </p:cTn>
                                        <p:tgtEl>
                                          <p:spTgt spid="19">
                                            <p:txEl>
                                              <p:pRg st="0" end="0"/>
                                            </p:txEl>
                                          </p:spTgt>
                                        </p:tgtEl>
                                        <p:attrNameLst>
                                          <p:attrName>style.visibility</p:attrName>
                                        </p:attrNameLst>
                                      </p:cBhvr>
                                      <p:to>
                                        <p:strVal val="hidden"/>
                                      </p:to>
                                    </p:set>
                                  </p:childTnLst>
                                </p:cTn>
                              </p:par>
                              <p:par>
                                <p:cTn id="136" presetID="37" presetClass="exit" presetSubtype="0" fill="hold" grpId="0" nodeType="withEffect">
                                  <p:stCondLst>
                                    <p:cond delay="0"/>
                                  </p:stCondLst>
                                  <p:childTnLst>
                                    <p:animEffect transition="out" filter="fade">
                                      <p:cBhvr>
                                        <p:cTn id="137" dur="1000"/>
                                        <p:tgtEl>
                                          <p:spTgt spid="19">
                                            <p:txEl>
                                              <p:pRg st="1" end="1"/>
                                            </p:txEl>
                                          </p:spTgt>
                                        </p:tgtEl>
                                      </p:cBhvr>
                                    </p:animEffect>
                                    <p:anim calcmode="lin" valueType="num">
                                      <p:cBhvr>
                                        <p:cTn id="138" dur="1000"/>
                                        <p:tgtEl>
                                          <p:spTgt spid="19">
                                            <p:txEl>
                                              <p:pRg st="1" end="1"/>
                                            </p:txEl>
                                          </p:spTgt>
                                        </p:tgtEl>
                                        <p:attrNameLst>
                                          <p:attrName>ppt_x</p:attrName>
                                        </p:attrNameLst>
                                      </p:cBhvr>
                                      <p:tavLst>
                                        <p:tav tm="0">
                                          <p:val>
                                            <p:strVal val="ppt_x"/>
                                          </p:val>
                                        </p:tav>
                                        <p:tav tm="100000">
                                          <p:val>
                                            <p:strVal val="ppt_x"/>
                                          </p:val>
                                        </p:tav>
                                      </p:tavLst>
                                    </p:anim>
                                    <p:anim calcmode="lin" valueType="num">
                                      <p:cBhvr>
                                        <p:cTn id="139" dur="100" decel="100000"/>
                                        <p:tgtEl>
                                          <p:spTgt spid="19">
                                            <p:txEl>
                                              <p:pRg st="1" end="1"/>
                                            </p:txEl>
                                          </p:spTgt>
                                        </p:tgtEl>
                                        <p:attrNameLst>
                                          <p:attrName>ppt_y</p:attrName>
                                        </p:attrNameLst>
                                      </p:cBhvr>
                                      <p:tavLst>
                                        <p:tav tm="0">
                                          <p:val>
                                            <p:strVal val="ppt_y"/>
                                          </p:val>
                                        </p:tav>
                                        <p:tav tm="100000">
                                          <p:val>
                                            <p:strVal val="ppt_y-.03"/>
                                          </p:val>
                                        </p:tav>
                                      </p:tavLst>
                                    </p:anim>
                                    <p:anim calcmode="lin" valueType="num">
                                      <p:cBhvr>
                                        <p:cTn id="140" dur="900" accel="100000">
                                          <p:stCondLst>
                                            <p:cond delay="100"/>
                                          </p:stCondLst>
                                        </p:cTn>
                                        <p:tgtEl>
                                          <p:spTgt spid="19">
                                            <p:txEl>
                                              <p:pRg st="1" end="1"/>
                                            </p:txEl>
                                          </p:spTgt>
                                        </p:tgtEl>
                                        <p:attrNameLst>
                                          <p:attrName>ppt_y</p:attrName>
                                        </p:attrNameLst>
                                      </p:cBhvr>
                                      <p:tavLst>
                                        <p:tav tm="0">
                                          <p:val>
                                            <p:strVal val="ppt_y"/>
                                          </p:val>
                                        </p:tav>
                                        <p:tav tm="100000">
                                          <p:val>
                                            <p:strVal val="ppt_y+1"/>
                                          </p:val>
                                        </p:tav>
                                      </p:tavLst>
                                    </p:anim>
                                    <p:set>
                                      <p:cBhvr>
                                        <p:cTn id="141" dur="1" fill="hold">
                                          <p:stCondLst>
                                            <p:cond delay="999"/>
                                          </p:stCondLst>
                                        </p:cTn>
                                        <p:tgtEl>
                                          <p:spTgt spid="19">
                                            <p:txEl>
                                              <p:pRg st="1" end="1"/>
                                            </p:txEl>
                                          </p:spTgt>
                                        </p:tgtEl>
                                        <p:attrNameLst>
                                          <p:attrName>style.visibility</p:attrName>
                                        </p:attrNameLst>
                                      </p:cBhvr>
                                      <p:to>
                                        <p:strVal val="hidden"/>
                                      </p:to>
                                    </p:set>
                                  </p:childTnLst>
                                </p:cTn>
                              </p:par>
                              <p:par>
                                <p:cTn id="142" presetID="37" presetClass="exit" presetSubtype="0" fill="hold" grpId="1" nodeType="withEffect">
                                  <p:stCondLst>
                                    <p:cond delay="0"/>
                                  </p:stCondLst>
                                  <p:childTnLst>
                                    <p:animEffect transition="out" filter="fade">
                                      <p:cBhvr>
                                        <p:cTn id="143" dur="1000"/>
                                        <p:tgtEl>
                                          <p:spTgt spid="7"/>
                                        </p:tgtEl>
                                      </p:cBhvr>
                                    </p:animEffect>
                                    <p:anim calcmode="lin" valueType="num">
                                      <p:cBhvr>
                                        <p:cTn id="144" dur="1000"/>
                                        <p:tgtEl>
                                          <p:spTgt spid="7"/>
                                        </p:tgtEl>
                                        <p:attrNameLst>
                                          <p:attrName>ppt_x</p:attrName>
                                        </p:attrNameLst>
                                      </p:cBhvr>
                                      <p:tavLst>
                                        <p:tav tm="0">
                                          <p:val>
                                            <p:strVal val="ppt_x"/>
                                          </p:val>
                                        </p:tav>
                                        <p:tav tm="100000">
                                          <p:val>
                                            <p:strVal val="ppt_x"/>
                                          </p:val>
                                        </p:tav>
                                      </p:tavLst>
                                    </p:anim>
                                    <p:anim calcmode="lin" valueType="num">
                                      <p:cBhvr>
                                        <p:cTn id="145" dur="100" decel="100000"/>
                                        <p:tgtEl>
                                          <p:spTgt spid="7"/>
                                        </p:tgtEl>
                                        <p:attrNameLst>
                                          <p:attrName>ppt_y</p:attrName>
                                        </p:attrNameLst>
                                      </p:cBhvr>
                                      <p:tavLst>
                                        <p:tav tm="0">
                                          <p:val>
                                            <p:strVal val="ppt_y"/>
                                          </p:val>
                                        </p:tav>
                                        <p:tav tm="100000">
                                          <p:val>
                                            <p:strVal val="ppt_y-.03"/>
                                          </p:val>
                                        </p:tav>
                                      </p:tavLst>
                                    </p:anim>
                                    <p:anim calcmode="lin" valueType="num">
                                      <p:cBhvr>
                                        <p:cTn id="146" dur="900" accel="100000">
                                          <p:stCondLst>
                                            <p:cond delay="100"/>
                                          </p:stCondLst>
                                        </p:cTn>
                                        <p:tgtEl>
                                          <p:spTgt spid="7"/>
                                        </p:tgtEl>
                                        <p:attrNameLst>
                                          <p:attrName>ppt_y</p:attrName>
                                        </p:attrNameLst>
                                      </p:cBhvr>
                                      <p:tavLst>
                                        <p:tav tm="0">
                                          <p:val>
                                            <p:strVal val="ppt_y"/>
                                          </p:val>
                                        </p:tav>
                                        <p:tav tm="100000">
                                          <p:val>
                                            <p:strVal val="ppt_y+1"/>
                                          </p:val>
                                        </p:tav>
                                      </p:tavLst>
                                    </p:anim>
                                    <p:set>
                                      <p:cBhvr>
                                        <p:cTn id="147" dur="1" fill="hold">
                                          <p:stCondLst>
                                            <p:cond delay="999"/>
                                          </p:stCondLst>
                                        </p:cTn>
                                        <p:tgtEl>
                                          <p:spTgt spid="7"/>
                                        </p:tgtEl>
                                        <p:attrNameLst>
                                          <p:attrName>style.visibility</p:attrName>
                                        </p:attrNameLst>
                                      </p:cBhvr>
                                      <p:to>
                                        <p:strVal val="hidden"/>
                                      </p:to>
                                    </p:set>
                                  </p:childTnLst>
                                </p:cTn>
                              </p:par>
                              <p:par>
                                <p:cTn id="148" presetID="37" presetClass="exit" presetSubtype="0" fill="hold" grpId="2" nodeType="withEffect">
                                  <p:stCondLst>
                                    <p:cond delay="0"/>
                                  </p:stCondLst>
                                  <p:childTnLst>
                                    <p:animEffect transition="out" filter="fade">
                                      <p:cBhvr>
                                        <p:cTn id="149" dur="1000"/>
                                        <p:tgtEl>
                                          <p:spTgt spid="38"/>
                                        </p:tgtEl>
                                      </p:cBhvr>
                                    </p:animEffect>
                                    <p:anim calcmode="lin" valueType="num">
                                      <p:cBhvr>
                                        <p:cTn id="150" dur="1000"/>
                                        <p:tgtEl>
                                          <p:spTgt spid="38"/>
                                        </p:tgtEl>
                                        <p:attrNameLst>
                                          <p:attrName>ppt_x</p:attrName>
                                        </p:attrNameLst>
                                      </p:cBhvr>
                                      <p:tavLst>
                                        <p:tav tm="0">
                                          <p:val>
                                            <p:strVal val="ppt_x"/>
                                          </p:val>
                                        </p:tav>
                                        <p:tav tm="100000">
                                          <p:val>
                                            <p:strVal val="ppt_x"/>
                                          </p:val>
                                        </p:tav>
                                      </p:tavLst>
                                    </p:anim>
                                    <p:anim calcmode="lin" valueType="num">
                                      <p:cBhvr>
                                        <p:cTn id="151" dur="100" decel="100000"/>
                                        <p:tgtEl>
                                          <p:spTgt spid="38"/>
                                        </p:tgtEl>
                                        <p:attrNameLst>
                                          <p:attrName>ppt_y</p:attrName>
                                        </p:attrNameLst>
                                      </p:cBhvr>
                                      <p:tavLst>
                                        <p:tav tm="0">
                                          <p:val>
                                            <p:strVal val="ppt_y"/>
                                          </p:val>
                                        </p:tav>
                                        <p:tav tm="100000">
                                          <p:val>
                                            <p:strVal val="ppt_y-.03"/>
                                          </p:val>
                                        </p:tav>
                                      </p:tavLst>
                                    </p:anim>
                                    <p:anim calcmode="lin" valueType="num">
                                      <p:cBhvr>
                                        <p:cTn id="152" dur="900" accel="100000">
                                          <p:stCondLst>
                                            <p:cond delay="100"/>
                                          </p:stCondLst>
                                        </p:cTn>
                                        <p:tgtEl>
                                          <p:spTgt spid="38"/>
                                        </p:tgtEl>
                                        <p:attrNameLst>
                                          <p:attrName>ppt_y</p:attrName>
                                        </p:attrNameLst>
                                      </p:cBhvr>
                                      <p:tavLst>
                                        <p:tav tm="0">
                                          <p:val>
                                            <p:strVal val="ppt_y"/>
                                          </p:val>
                                        </p:tav>
                                        <p:tav tm="100000">
                                          <p:val>
                                            <p:strVal val="ppt_y+1"/>
                                          </p:val>
                                        </p:tav>
                                      </p:tavLst>
                                    </p:anim>
                                    <p:set>
                                      <p:cBhvr>
                                        <p:cTn id="153" dur="1" fill="hold">
                                          <p:stCondLst>
                                            <p:cond delay="999"/>
                                          </p:stCondLst>
                                        </p:cTn>
                                        <p:tgtEl>
                                          <p:spTgt spid="38"/>
                                        </p:tgtEl>
                                        <p:attrNameLst>
                                          <p:attrName>style.visibility</p:attrName>
                                        </p:attrNameLst>
                                      </p:cBhvr>
                                      <p:to>
                                        <p:strVal val="hidden"/>
                                      </p:to>
                                    </p:set>
                                  </p:childTnLst>
                                </p:cTn>
                              </p:par>
                              <p:par>
                                <p:cTn id="154" presetID="37" presetClass="exit" presetSubtype="0" fill="hold" grpId="1" nodeType="withEffect">
                                  <p:stCondLst>
                                    <p:cond delay="0"/>
                                  </p:stCondLst>
                                  <p:childTnLst>
                                    <p:animEffect transition="out" filter="fade">
                                      <p:cBhvr>
                                        <p:cTn id="155" dur="1000"/>
                                        <p:tgtEl>
                                          <p:spTgt spid="8"/>
                                        </p:tgtEl>
                                      </p:cBhvr>
                                    </p:animEffect>
                                    <p:anim calcmode="lin" valueType="num">
                                      <p:cBhvr>
                                        <p:cTn id="156" dur="1000"/>
                                        <p:tgtEl>
                                          <p:spTgt spid="8"/>
                                        </p:tgtEl>
                                        <p:attrNameLst>
                                          <p:attrName>ppt_x</p:attrName>
                                        </p:attrNameLst>
                                      </p:cBhvr>
                                      <p:tavLst>
                                        <p:tav tm="0">
                                          <p:val>
                                            <p:strVal val="ppt_x"/>
                                          </p:val>
                                        </p:tav>
                                        <p:tav tm="100000">
                                          <p:val>
                                            <p:strVal val="ppt_x"/>
                                          </p:val>
                                        </p:tav>
                                      </p:tavLst>
                                    </p:anim>
                                    <p:anim calcmode="lin" valueType="num">
                                      <p:cBhvr>
                                        <p:cTn id="157" dur="100" decel="100000"/>
                                        <p:tgtEl>
                                          <p:spTgt spid="8"/>
                                        </p:tgtEl>
                                        <p:attrNameLst>
                                          <p:attrName>ppt_y</p:attrName>
                                        </p:attrNameLst>
                                      </p:cBhvr>
                                      <p:tavLst>
                                        <p:tav tm="0">
                                          <p:val>
                                            <p:strVal val="ppt_y"/>
                                          </p:val>
                                        </p:tav>
                                        <p:tav tm="100000">
                                          <p:val>
                                            <p:strVal val="ppt_y-.03"/>
                                          </p:val>
                                        </p:tav>
                                      </p:tavLst>
                                    </p:anim>
                                    <p:anim calcmode="lin" valueType="num">
                                      <p:cBhvr>
                                        <p:cTn id="158" dur="900" accel="100000">
                                          <p:stCondLst>
                                            <p:cond delay="100"/>
                                          </p:stCondLst>
                                        </p:cTn>
                                        <p:tgtEl>
                                          <p:spTgt spid="8"/>
                                        </p:tgtEl>
                                        <p:attrNameLst>
                                          <p:attrName>ppt_y</p:attrName>
                                        </p:attrNameLst>
                                      </p:cBhvr>
                                      <p:tavLst>
                                        <p:tav tm="0">
                                          <p:val>
                                            <p:strVal val="ppt_y"/>
                                          </p:val>
                                        </p:tav>
                                        <p:tav tm="100000">
                                          <p:val>
                                            <p:strVal val="ppt_y+1"/>
                                          </p:val>
                                        </p:tav>
                                      </p:tavLst>
                                    </p:anim>
                                    <p:set>
                                      <p:cBhvr>
                                        <p:cTn id="159" dur="1" fill="hold">
                                          <p:stCondLst>
                                            <p:cond delay="999"/>
                                          </p:stCondLst>
                                        </p:cTn>
                                        <p:tgtEl>
                                          <p:spTgt spid="8"/>
                                        </p:tgtEl>
                                        <p:attrNameLst>
                                          <p:attrName>style.visibility</p:attrName>
                                        </p:attrNameLst>
                                      </p:cBhvr>
                                      <p:to>
                                        <p:strVal val="hidden"/>
                                      </p:to>
                                    </p:set>
                                  </p:childTnLst>
                                </p:cTn>
                              </p:par>
                              <p:par>
                                <p:cTn id="160" presetID="37" presetClass="exit" presetSubtype="0" fill="hold" grpId="1" nodeType="withEffect">
                                  <p:stCondLst>
                                    <p:cond delay="0"/>
                                  </p:stCondLst>
                                  <p:childTnLst>
                                    <p:animEffect transition="out" filter="fade">
                                      <p:cBhvr>
                                        <p:cTn id="161" dur="1000"/>
                                        <p:tgtEl>
                                          <p:spTgt spid="10"/>
                                        </p:tgtEl>
                                      </p:cBhvr>
                                    </p:animEffect>
                                    <p:anim calcmode="lin" valueType="num">
                                      <p:cBhvr>
                                        <p:cTn id="162" dur="1000"/>
                                        <p:tgtEl>
                                          <p:spTgt spid="10"/>
                                        </p:tgtEl>
                                        <p:attrNameLst>
                                          <p:attrName>ppt_x</p:attrName>
                                        </p:attrNameLst>
                                      </p:cBhvr>
                                      <p:tavLst>
                                        <p:tav tm="0">
                                          <p:val>
                                            <p:strVal val="ppt_x"/>
                                          </p:val>
                                        </p:tav>
                                        <p:tav tm="100000">
                                          <p:val>
                                            <p:strVal val="ppt_x"/>
                                          </p:val>
                                        </p:tav>
                                      </p:tavLst>
                                    </p:anim>
                                    <p:anim calcmode="lin" valueType="num">
                                      <p:cBhvr>
                                        <p:cTn id="163" dur="100" decel="100000"/>
                                        <p:tgtEl>
                                          <p:spTgt spid="10"/>
                                        </p:tgtEl>
                                        <p:attrNameLst>
                                          <p:attrName>ppt_y</p:attrName>
                                        </p:attrNameLst>
                                      </p:cBhvr>
                                      <p:tavLst>
                                        <p:tav tm="0">
                                          <p:val>
                                            <p:strVal val="ppt_y"/>
                                          </p:val>
                                        </p:tav>
                                        <p:tav tm="100000">
                                          <p:val>
                                            <p:strVal val="ppt_y-.03"/>
                                          </p:val>
                                        </p:tav>
                                      </p:tavLst>
                                    </p:anim>
                                    <p:anim calcmode="lin" valueType="num">
                                      <p:cBhvr>
                                        <p:cTn id="164" dur="900" accel="100000">
                                          <p:stCondLst>
                                            <p:cond delay="100"/>
                                          </p:stCondLst>
                                        </p:cTn>
                                        <p:tgtEl>
                                          <p:spTgt spid="10"/>
                                        </p:tgtEl>
                                        <p:attrNameLst>
                                          <p:attrName>ppt_y</p:attrName>
                                        </p:attrNameLst>
                                      </p:cBhvr>
                                      <p:tavLst>
                                        <p:tav tm="0">
                                          <p:val>
                                            <p:strVal val="ppt_y"/>
                                          </p:val>
                                        </p:tav>
                                        <p:tav tm="100000">
                                          <p:val>
                                            <p:strVal val="ppt_y+1"/>
                                          </p:val>
                                        </p:tav>
                                      </p:tavLst>
                                    </p:anim>
                                    <p:set>
                                      <p:cBhvr>
                                        <p:cTn id="165" dur="1" fill="hold">
                                          <p:stCondLst>
                                            <p:cond delay="999"/>
                                          </p:stCondLst>
                                        </p:cTn>
                                        <p:tgtEl>
                                          <p:spTgt spid="10"/>
                                        </p:tgtEl>
                                        <p:attrNameLst>
                                          <p:attrName>style.visibility</p:attrName>
                                        </p:attrNameLst>
                                      </p:cBhvr>
                                      <p:to>
                                        <p:strVal val="hidden"/>
                                      </p:to>
                                    </p:set>
                                  </p:childTnLst>
                                </p:cTn>
                              </p:par>
                              <p:par>
                                <p:cTn id="166" presetID="37" presetClass="exit" presetSubtype="0" fill="hold" grpId="1" nodeType="withEffect">
                                  <p:stCondLst>
                                    <p:cond delay="0"/>
                                  </p:stCondLst>
                                  <p:childTnLst>
                                    <p:animEffect transition="out" filter="fade">
                                      <p:cBhvr>
                                        <p:cTn id="167" dur="1000"/>
                                        <p:tgtEl>
                                          <p:spTgt spid="11"/>
                                        </p:tgtEl>
                                      </p:cBhvr>
                                    </p:animEffect>
                                    <p:anim calcmode="lin" valueType="num">
                                      <p:cBhvr>
                                        <p:cTn id="168" dur="1000"/>
                                        <p:tgtEl>
                                          <p:spTgt spid="11"/>
                                        </p:tgtEl>
                                        <p:attrNameLst>
                                          <p:attrName>ppt_x</p:attrName>
                                        </p:attrNameLst>
                                      </p:cBhvr>
                                      <p:tavLst>
                                        <p:tav tm="0">
                                          <p:val>
                                            <p:strVal val="ppt_x"/>
                                          </p:val>
                                        </p:tav>
                                        <p:tav tm="100000">
                                          <p:val>
                                            <p:strVal val="ppt_x"/>
                                          </p:val>
                                        </p:tav>
                                      </p:tavLst>
                                    </p:anim>
                                    <p:anim calcmode="lin" valueType="num">
                                      <p:cBhvr>
                                        <p:cTn id="169" dur="100" decel="100000"/>
                                        <p:tgtEl>
                                          <p:spTgt spid="11"/>
                                        </p:tgtEl>
                                        <p:attrNameLst>
                                          <p:attrName>ppt_y</p:attrName>
                                        </p:attrNameLst>
                                      </p:cBhvr>
                                      <p:tavLst>
                                        <p:tav tm="0">
                                          <p:val>
                                            <p:strVal val="ppt_y"/>
                                          </p:val>
                                        </p:tav>
                                        <p:tav tm="100000">
                                          <p:val>
                                            <p:strVal val="ppt_y-.03"/>
                                          </p:val>
                                        </p:tav>
                                      </p:tavLst>
                                    </p:anim>
                                    <p:anim calcmode="lin" valueType="num">
                                      <p:cBhvr>
                                        <p:cTn id="170" dur="900" accel="100000">
                                          <p:stCondLst>
                                            <p:cond delay="100"/>
                                          </p:stCondLst>
                                        </p:cTn>
                                        <p:tgtEl>
                                          <p:spTgt spid="11"/>
                                        </p:tgtEl>
                                        <p:attrNameLst>
                                          <p:attrName>ppt_y</p:attrName>
                                        </p:attrNameLst>
                                      </p:cBhvr>
                                      <p:tavLst>
                                        <p:tav tm="0">
                                          <p:val>
                                            <p:strVal val="ppt_y"/>
                                          </p:val>
                                        </p:tav>
                                        <p:tav tm="100000">
                                          <p:val>
                                            <p:strVal val="ppt_y+1"/>
                                          </p:val>
                                        </p:tav>
                                      </p:tavLst>
                                    </p:anim>
                                    <p:set>
                                      <p:cBhvr>
                                        <p:cTn id="171" dur="1" fill="hold">
                                          <p:stCondLst>
                                            <p:cond delay="999"/>
                                          </p:stCondLst>
                                        </p:cTn>
                                        <p:tgtEl>
                                          <p:spTgt spid="11"/>
                                        </p:tgtEl>
                                        <p:attrNameLst>
                                          <p:attrName>style.visibility</p:attrName>
                                        </p:attrNameLst>
                                      </p:cBhvr>
                                      <p:to>
                                        <p:strVal val="hidden"/>
                                      </p:to>
                                    </p:set>
                                  </p:childTnLst>
                                </p:cTn>
                              </p:par>
                              <p:par>
                                <p:cTn id="172" presetID="37" presetClass="exit" presetSubtype="0" fill="hold" nodeType="withEffect">
                                  <p:stCondLst>
                                    <p:cond delay="0"/>
                                  </p:stCondLst>
                                  <p:childTnLst>
                                    <p:animEffect transition="out" filter="fade">
                                      <p:cBhvr>
                                        <p:cTn id="173" dur="1000"/>
                                        <p:tgtEl>
                                          <p:spTgt spid="42"/>
                                        </p:tgtEl>
                                      </p:cBhvr>
                                    </p:animEffect>
                                    <p:anim calcmode="lin" valueType="num">
                                      <p:cBhvr>
                                        <p:cTn id="174" dur="1000"/>
                                        <p:tgtEl>
                                          <p:spTgt spid="42"/>
                                        </p:tgtEl>
                                        <p:attrNameLst>
                                          <p:attrName>ppt_x</p:attrName>
                                        </p:attrNameLst>
                                      </p:cBhvr>
                                      <p:tavLst>
                                        <p:tav tm="0">
                                          <p:val>
                                            <p:strVal val="ppt_x"/>
                                          </p:val>
                                        </p:tav>
                                        <p:tav tm="100000">
                                          <p:val>
                                            <p:strVal val="ppt_x"/>
                                          </p:val>
                                        </p:tav>
                                      </p:tavLst>
                                    </p:anim>
                                    <p:anim calcmode="lin" valueType="num">
                                      <p:cBhvr>
                                        <p:cTn id="175" dur="100" decel="100000"/>
                                        <p:tgtEl>
                                          <p:spTgt spid="42"/>
                                        </p:tgtEl>
                                        <p:attrNameLst>
                                          <p:attrName>ppt_y</p:attrName>
                                        </p:attrNameLst>
                                      </p:cBhvr>
                                      <p:tavLst>
                                        <p:tav tm="0">
                                          <p:val>
                                            <p:strVal val="ppt_y"/>
                                          </p:val>
                                        </p:tav>
                                        <p:tav tm="100000">
                                          <p:val>
                                            <p:strVal val="ppt_y-.03"/>
                                          </p:val>
                                        </p:tav>
                                      </p:tavLst>
                                    </p:anim>
                                    <p:anim calcmode="lin" valueType="num">
                                      <p:cBhvr>
                                        <p:cTn id="176" dur="900" accel="100000">
                                          <p:stCondLst>
                                            <p:cond delay="100"/>
                                          </p:stCondLst>
                                        </p:cTn>
                                        <p:tgtEl>
                                          <p:spTgt spid="42"/>
                                        </p:tgtEl>
                                        <p:attrNameLst>
                                          <p:attrName>ppt_y</p:attrName>
                                        </p:attrNameLst>
                                      </p:cBhvr>
                                      <p:tavLst>
                                        <p:tav tm="0">
                                          <p:val>
                                            <p:strVal val="ppt_y"/>
                                          </p:val>
                                        </p:tav>
                                        <p:tav tm="100000">
                                          <p:val>
                                            <p:strVal val="ppt_y+1"/>
                                          </p:val>
                                        </p:tav>
                                      </p:tavLst>
                                    </p:anim>
                                    <p:set>
                                      <p:cBhvr>
                                        <p:cTn id="177" dur="1" fill="hold">
                                          <p:stCondLst>
                                            <p:cond delay="999"/>
                                          </p:stCondLst>
                                        </p:cTn>
                                        <p:tgtEl>
                                          <p:spTgt spid="42"/>
                                        </p:tgtEl>
                                        <p:attrNameLst>
                                          <p:attrName>style.visibility</p:attrName>
                                        </p:attrNameLst>
                                      </p:cBhvr>
                                      <p:to>
                                        <p:strVal val="hidden"/>
                                      </p:to>
                                    </p:set>
                                  </p:childTnLst>
                                </p:cTn>
                              </p:par>
                              <p:par>
                                <p:cTn id="178" presetID="37" presetClass="exit" presetSubtype="0" fill="hold" grpId="1" nodeType="withEffect">
                                  <p:stCondLst>
                                    <p:cond delay="0"/>
                                  </p:stCondLst>
                                  <p:childTnLst>
                                    <p:animEffect transition="out" filter="fade">
                                      <p:cBhvr>
                                        <p:cTn id="179" dur="1000"/>
                                        <p:tgtEl>
                                          <p:spTgt spid="18"/>
                                        </p:tgtEl>
                                      </p:cBhvr>
                                    </p:animEffect>
                                    <p:anim calcmode="lin" valueType="num">
                                      <p:cBhvr>
                                        <p:cTn id="180" dur="1000"/>
                                        <p:tgtEl>
                                          <p:spTgt spid="18"/>
                                        </p:tgtEl>
                                        <p:attrNameLst>
                                          <p:attrName>ppt_x</p:attrName>
                                        </p:attrNameLst>
                                      </p:cBhvr>
                                      <p:tavLst>
                                        <p:tav tm="0">
                                          <p:val>
                                            <p:strVal val="ppt_x"/>
                                          </p:val>
                                        </p:tav>
                                        <p:tav tm="100000">
                                          <p:val>
                                            <p:strVal val="ppt_x"/>
                                          </p:val>
                                        </p:tav>
                                      </p:tavLst>
                                    </p:anim>
                                    <p:anim calcmode="lin" valueType="num">
                                      <p:cBhvr>
                                        <p:cTn id="181" dur="100" decel="100000"/>
                                        <p:tgtEl>
                                          <p:spTgt spid="18"/>
                                        </p:tgtEl>
                                        <p:attrNameLst>
                                          <p:attrName>ppt_y</p:attrName>
                                        </p:attrNameLst>
                                      </p:cBhvr>
                                      <p:tavLst>
                                        <p:tav tm="0">
                                          <p:val>
                                            <p:strVal val="ppt_y"/>
                                          </p:val>
                                        </p:tav>
                                        <p:tav tm="100000">
                                          <p:val>
                                            <p:strVal val="ppt_y-.03"/>
                                          </p:val>
                                        </p:tav>
                                      </p:tavLst>
                                    </p:anim>
                                    <p:anim calcmode="lin" valueType="num">
                                      <p:cBhvr>
                                        <p:cTn id="182" dur="900" accel="100000">
                                          <p:stCondLst>
                                            <p:cond delay="100"/>
                                          </p:stCondLst>
                                        </p:cTn>
                                        <p:tgtEl>
                                          <p:spTgt spid="18"/>
                                        </p:tgtEl>
                                        <p:attrNameLst>
                                          <p:attrName>ppt_y</p:attrName>
                                        </p:attrNameLst>
                                      </p:cBhvr>
                                      <p:tavLst>
                                        <p:tav tm="0">
                                          <p:val>
                                            <p:strVal val="ppt_y"/>
                                          </p:val>
                                        </p:tav>
                                        <p:tav tm="100000">
                                          <p:val>
                                            <p:strVal val="ppt_y+1"/>
                                          </p:val>
                                        </p:tav>
                                      </p:tavLst>
                                    </p:anim>
                                    <p:set>
                                      <p:cBhvr>
                                        <p:cTn id="183" dur="1" fill="hold">
                                          <p:stCondLst>
                                            <p:cond delay="999"/>
                                          </p:stCondLst>
                                        </p:cTn>
                                        <p:tgtEl>
                                          <p:spTgt spid="18"/>
                                        </p:tgtEl>
                                        <p:attrNameLst>
                                          <p:attrName>style.visibility</p:attrName>
                                        </p:attrNameLst>
                                      </p:cBhvr>
                                      <p:to>
                                        <p:strVal val="hidden"/>
                                      </p:to>
                                    </p:set>
                                  </p:childTnLst>
                                </p:cTn>
                              </p:par>
                              <p:par>
                                <p:cTn id="184" presetID="37" presetClass="exit" presetSubtype="0" fill="hold" nodeType="withEffect">
                                  <p:stCondLst>
                                    <p:cond delay="0"/>
                                  </p:stCondLst>
                                  <p:childTnLst>
                                    <p:animEffect transition="out" filter="fade">
                                      <p:cBhvr>
                                        <p:cTn id="185" dur="1000"/>
                                        <p:tgtEl>
                                          <p:spTgt spid="21"/>
                                        </p:tgtEl>
                                      </p:cBhvr>
                                    </p:animEffect>
                                    <p:anim calcmode="lin" valueType="num">
                                      <p:cBhvr>
                                        <p:cTn id="186" dur="1000"/>
                                        <p:tgtEl>
                                          <p:spTgt spid="21"/>
                                        </p:tgtEl>
                                        <p:attrNameLst>
                                          <p:attrName>ppt_x</p:attrName>
                                        </p:attrNameLst>
                                      </p:cBhvr>
                                      <p:tavLst>
                                        <p:tav tm="0">
                                          <p:val>
                                            <p:strVal val="ppt_x"/>
                                          </p:val>
                                        </p:tav>
                                        <p:tav tm="100000">
                                          <p:val>
                                            <p:strVal val="ppt_x"/>
                                          </p:val>
                                        </p:tav>
                                      </p:tavLst>
                                    </p:anim>
                                    <p:anim calcmode="lin" valueType="num">
                                      <p:cBhvr>
                                        <p:cTn id="187" dur="100" decel="100000"/>
                                        <p:tgtEl>
                                          <p:spTgt spid="21"/>
                                        </p:tgtEl>
                                        <p:attrNameLst>
                                          <p:attrName>ppt_y</p:attrName>
                                        </p:attrNameLst>
                                      </p:cBhvr>
                                      <p:tavLst>
                                        <p:tav tm="0">
                                          <p:val>
                                            <p:strVal val="ppt_y"/>
                                          </p:val>
                                        </p:tav>
                                        <p:tav tm="100000">
                                          <p:val>
                                            <p:strVal val="ppt_y-.03"/>
                                          </p:val>
                                        </p:tav>
                                      </p:tavLst>
                                    </p:anim>
                                    <p:anim calcmode="lin" valueType="num">
                                      <p:cBhvr>
                                        <p:cTn id="188" dur="900" accel="100000">
                                          <p:stCondLst>
                                            <p:cond delay="100"/>
                                          </p:stCondLst>
                                        </p:cTn>
                                        <p:tgtEl>
                                          <p:spTgt spid="21"/>
                                        </p:tgtEl>
                                        <p:attrNameLst>
                                          <p:attrName>ppt_y</p:attrName>
                                        </p:attrNameLst>
                                      </p:cBhvr>
                                      <p:tavLst>
                                        <p:tav tm="0">
                                          <p:val>
                                            <p:strVal val="ppt_y"/>
                                          </p:val>
                                        </p:tav>
                                        <p:tav tm="100000">
                                          <p:val>
                                            <p:strVal val="ppt_y+1"/>
                                          </p:val>
                                        </p:tav>
                                      </p:tavLst>
                                    </p:anim>
                                    <p:set>
                                      <p:cBhvr>
                                        <p:cTn id="189" dur="1" fill="hold">
                                          <p:stCondLst>
                                            <p:cond delay="999"/>
                                          </p:stCondLst>
                                        </p:cTn>
                                        <p:tgtEl>
                                          <p:spTgt spid="21"/>
                                        </p:tgtEl>
                                        <p:attrNameLst>
                                          <p:attrName>style.visibility</p:attrName>
                                        </p:attrNameLst>
                                      </p:cBhvr>
                                      <p:to>
                                        <p:strVal val="hidden"/>
                                      </p:to>
                                    </p:set>
                                  </p:childTnLst>
                                </p:cTn>
                              </p:par>
                              <p:par>
                                <p:cTn id="190" presetID="37" presetClass="exit" presetSubtype="0" fill="hold" nodeType="withEffect">
                                  <p:stCondLst>
                                    <p:cond delay="0"/>
                                  </p:stCondLst>
                                  <p:childTnLst>
                                    <p:animEffect transition="out" filter="fade">
                                      <p:cBhvr>
                                        <p:cTn id="191" dur="1000"/>
                                        <p:tgtEl>
                                          <p:spTgt spid="26"/>
                                        </p:tgtEl>
                                      </p:cBhvr>
                                    </p:animEffect>
                                    <p:anim calcmode="lin" valueType="num">
                                      <p:cBhvr>
                                        <p:cTn id="192" dur="1000"/>
                                        <p:tgtEl>
                                          <p:spTgt spid="26"/>
                                        </p:tgtEl>
                                        <p:attrNameLst>
                                          <p:attrName>ppt_x</p:attrName>
                                        </p:attrNameLst>
                                      </p:cBhvr>
                                      <p:tavLst>
                                        <p:tav tm="0">
                                          <p:val>
                                            <p:strVal val="ppt_x"/>
                                          </p:val>
                                        </p:tav>
                                        <p:tav tm="100000">
                                          <p:val>
                                            <p:strVal val="ppt_x"/>
                                          </p:val>
                                        </p:tav>
                                      </p:tavLst>
                                    </p:anim>
                                    <p:anim calcmode="lin" valueType="num">
                                      <p:cBhvr>
                                        <p:cTn id="193" dur="100" decel="100000"/>
                                        <p:tgtEl>
                                          <p:spTgt spid="26"/>
                                        </p:tgtEl>
                                        <p:attrNameLst>
                                          <p:attrName>ppt_y</p:attrName>
                                        </p:attrNameLst>
                                      </p:cBhvr>
                                      <p:tavLst>
                                        <p:tav tm="0">
                                          <p:val>
                                            <p:strVal val="ppt_y"/>
                                          </p:val>
                                        </p:tav>
                                        <p:tav tm="100000">
                                          <p:val>
                                            <p:strVal val="ppt_y-.03"/>
                                          </p:val>
                                        </p:tav>
                                      </p:tavLst>
                                    </p:anim>
                                    <p:anim calcmode="lin" valueType="num">
                                      <p:cBhvr>
                                        <p:cTn id="194" dur="900" accel="100000">
                                          <p:stCondLst>
                                            <p:cond delay="100"/>
                                          </p:stCondLst>
                                        </p:cTn>
                                        <p:tgtEl>
                                          <p:spTgt spid="26"/>
                                        </p:tgtEl>
                                        <p:attrNameLst>
                                          <p:attrName>ppt_y</p:attrName>
                                        </p:attrNameLst>
                                      </p:cBhvr>
                                      <p:tavLst>
                                        <p:tav tm="0">
                                          <p:val>
                                            <p:strVal val="ppt_y"/>
                                          </p:val>
                                        </p:tav>
                                        <p:tav tm="100000">
                                          <p:val>
                                            <p:strVal val="ppt_y+1"/>
                                          </p:val>
                                        </p:tav>
                                      </p:tavLst>
                                    </p:anim>
                                    <p:set>
                                      <p:cBhvr>
                                        <p:cTn id="195" dur="1" fill="hold">
                                          <p:stCondLst>
                                            <p:cond delay="999"/>
                                          </p:stCondLst>
                                        </p:cTn>
                                        <p:tgtEl>
                                          <p:spTgt spid="26"/>
                                        </p:tgtEl>
                                        <p:attrNameLst>
                                          <p:attrName>style.visibility</p:attrName>
                                        </p:attrNameLst>
                                      </p:cBhvr>
                                      <p:to>
                                        <p:strVal val="hidden"/>
                                      </p:to>
                                    </p:set>
                                  </p:childTnLst>
                                </p:cTn>
                              </p:par>
                              <p:par>
                                <p:cTn id="196" presetID="37" presetClass="exit" presetSubtype="0" fill="hold" nodeType="withEffect">
                                  <p:stCondLst>
                                    <p:cond delay="0"/>
                                  </p:stCondLst>
                                  <p:childTnLst>
                                    <p:animEffect transition="out" filter="fade">
                                      <p:cBhvr>
                                        <p:cTn id="197" dur="1000"/>
                                        <p:tgtEl>
                                          <p:spTgt spid="41"/>
                                        </p:tgtEl>
                                      </p:cBhvr>
                                    </p:animEffect>
                                    <p:anim calcmode="lin" valueType="num">
                                      <p:cBhvr>
                                        <p:cTn id="198" dur="1000"/>
                                        <p:tgtEl>
                                          <p:spTgt spid="41"/>
                                        </p:tgtEl>
                                        <p:attrNameLst>
                                          <p:attrName>ppt_x</p:attrName>
                                        </p:attrNameLst>
                                      </p:cBhvr>
                                      <p:tavLst>
                                        <p:tav tm="0">
                                          <p:val>
                                            <p:strVal val="ppt_x"/>
                                          </p:val>
                                        </p:tav>
                                        <p:tav tm="100000">
                                          <p:val>
                                            <p:strVal val="ppt_x"/>
                                          </p:val>
                                        </p:tav>
                                      </p:tavLst>
                                    </p:anim>
                                    <p:anim calcmode="lin" valueType="num">
                                      <p:cBhvr>
                                        <p:cTn id="199" dur="100" decel="100000"/>
                                        <p:tgtEl>
                                          <p:spTgt spid="41"/>
                                        </p:tgtEl>
                                        <p:attrNameLst>
                                          <p:attrName>ppt_y</p:attrName>
                                        </p:attrNameLst>
                                      </p:cBhvr>
                                      <p:tavLst>
                                        <p:tav tm="0">
                                          <p:val>
                                            <p:strVal val="ppt_y"/>
                                          </p:val>
                                        </p:tav>
                                        <p:tav tm="100000">
                                          <p:val>
                                            <p:strVal val="ppt_y-.03"/>
                                          </p:val>
                                        </p:tav>
                                      </p:tavLst>
                                    </p:anim>
                                    <p:anim calcmode="lin" valueType="num">
                                      <p:cBhvr>
                                        <p:cTn id="200" dur="900" accel="100000">
                                          <p:stCondLst>
                                            <p:cond delay="100"/>
                                          </p:stCondLst>
                                        </p:cTn>
                                        <p:tgtEl>
                                          <p:spTgt spid="41"/>
                                        </p:tgtEl>
                                        <p:attrNameLst>
                                          <p:attrName>ppt_y</p:attrName>
                                        </p:attrNameLst>
                                      </p:cBhvr>
                                      <p:tavLst>
                                        <p:tav tm="0">
                                          <p:val>
                                            <p:strVal val="ppt_y"/>
                                          </p:val>
                                        </p:tav>
                                        <p:tav tm="100000">
                                          <p:val>
                                            <p:strVal val="ppt_y+1"/>
                                          </p:val>
                                        </p:tav>
                                      </p:tavLst>
                                    </p:anim>
                                    <p:set>
                                      <p:cBhvr>
                                        <p:cTn id="201" dur="1" fill="hold">
                                          <p:stCondLst>
                                            <p:cond delay="999"/>
                                          </p:stCondLst>
                                        </p:cTn>
                                        <p:tgtEl>
                                          <p:spTgt spid="41"/>
                                        </p:tgtEl>
                                        <p:attrNameLst>
                                          <p:attrName>style.visibility</p:attrName>
                                        </p:attrNameLst>
                                      </p:cBhvr>
                                      <p:to>
                                        <p:strVal val="hidden"/>
                                      </p:to>
                                    </p:set>
                                  </p:childTnLst>
                                </p:cTn>
                              </p:par>
                              <p:par>
                                <p:cTn id="202" presetID="37" presetClass="exit" presetSubtype="0" fill="hold" nodeType="withEffect">
                                  <p:stCondLst>
                                    <p:cond delay="0"/>
                                  </p:stCondLst>
                                  <p:childTnLst>
                                    <p:animEffect transition="out" filter="fade">
                                      <p:cBhvr>
                                        <p:cTn id="203" dur="1000"/>
                                        <p:tgtEl>
                                          <p:spTgt spid="43"/>
                                        </p:tgtEl>
                                      </p:cBhvr>
                                    </p:animEffect>
                                    <p:anim calcmode="lin" valueType="num">
                                      <p:cBhvr>
                                        <p:cTn id="204" dur="1000"/>
                                        <p:tgtEl>
                                          <p:spTgt spid="43"/>
                                        </p:tgtEl>
                                        <p:attrNameLst>
                                          <p:attrName>ppt_x</p:attrName>
                                        </p:attrNameLst>
                                      </p:cBhvr>
                                      <p:tavLst>
                                        <p:tav tm="0">
                                          <p:val>
                                            <p:strVal val="ppt_x"/>
                                          </p:val>
                                        </p:tav>
                                        <p:tav tm="100000">
                                          <p:val>
                                            <p:strVal val="ppt_x"/>
                                          </p:val>
                                        </p:tav>
                                      </p:tavLst>
                                    </p:anim>
                                    <p:anim calcmode="lin" valueType="num">
                                      <p:cBhvr>
                                        <p:cTn id="205" dur="100" decel="100000"/>
                                        <p:tgtEl>
                                          <p:spTgt spid="43"/>
                                        </p:tgtEl>
                                        <p:attrNameLst>
                                          <p:attrName>ppt_y</p:attrName>
                                        </p:attrNameLst>
                                      </p:cBhvr>
                                      <p:tavLst>
                                        <p:tav tm="0">
                                          <p:val>
                                            <p:strVal val="ppt_y"/>
                                          </p:val>
                                        </p:tav>
                                        <p:tav tm="100000">
                                          <p:val>
                                            <p:strVal val="ppt_y-.03"/>
                                          </p:val>
                                        </p:tav>
                                      </p:tavLst>
                                    </p:anim>
                                    <p:anim calcmode="lin" valueType="num">
                                      <p:cBhvr>
                                        <p:cTn id="206" dur="900" accel="100000">
                                          <p:stCondLst>
                                            <p:cond delay="100"/>
                                          </p:stCondLst>
                                        </p:cTn>
                                        <p:tgtEl>
                                          <p:spTgt spid="43"/>
                                        </p:tgtEl>
                                        <p:attrNameLst>
                                          <p:attrName>ppt_y</p:attrName>
                                        </p:attrNameLst>
                                      </p:cBhvr>
                                      <p:tavLst>
                                        <p:tav tm="0">
                                          <p:val>
                                            <p:strVal val="ppt_y"/>
                                          </p:val>
                                        </p:tav>
                                        <p:tav tm="100000">
                                          <p:val>
                                            <p:strVal val="ppt_y+1"/>
                                          </p:val>
                                        </p:tav>
                                      </p:tavLst>
                                    </p:anim>
                                    <p:set>
                                      <p:cBhvr>
                                        <p:cTn id="207" dur="1" fill="hold">
                                          <p:stCondLst>
                                            <p:cond delay="999"/>
                                          </p:stCondLst>
                                        </p:cTn>
                                        <p:tgtEl>
                                          <p:spTgt spid="43"/>
                                        </p:tgtEl>
                                        <p:attrNameLst>
                                          <p:attrName>style.visibility</p:attrName>
                                        </p:attrNameLst>
                                      </p:cBhvr>
                                      <p:to>
                                        <p:strVal val="hidden"/>
                                      </p:to>
                                    </p:set>
                                  </p:childTnLst>
                                </p:cTn>
                              </p:par>
                              <p:par>
                                <p:cTn id="208" presetID="37" presetClass="exit" presetSubtype="0" fill="hold" nodeType="withEffect">
                                  <p:stCondLst>
                                    <p:cond delay="0"/>
                                  </p:stCondLst>
                                  <p:childTnLst>
                                    <p:animEffect transition="out" filter="fade">
                                      <p:cBhvr>
                                        <p:cTn id="209" dur="1000"/>
                                        <p:tgtEl>
                                          <p:spTgt spid="57"/>
                                        </p:tgtEl>
                                      </p:cBhvr>
                                    </p:animEffect>
                                    <p:anim calcmode="lin" valueType="num">
                                      <p:cBhvr>
                                        <p:cTn id="210" dur="1000"/>
                                        <p:tgtEl>
                                          <p:spTgt spid="57"/>
                                        </p:tgtEl>
                                        <p:attrNameLst>
                                          <p:attrName>ppt_x</p:attrName>
                                        </p:attrNameLst>
                                      </p:cBhvr>
                                      <p:tavLst>
                                        <p:tav tm="0">
                                          <p:val>
                                            <p:strVal val="ppt_x"/>
                                          </p:val>
                                        </p:tav>
                                        <p:tav tm="100000">
                                          <p:val>
                                            <p:strVal val="ppt_x"/>
                                          </p:val>
                                        </p:tav>
                                      </p:tavLst>
                                    </p:anim>
                                    <p:anim calcmode="lin" valueType="num">
                                      <p:cBhvr>
                                        <p:cTn id="211" dur="100" decel="100000"/>
                                        <p:tgtEl>
                                          <p:spTgt spid="57"/>
                                        </p:tgtEl>
                                        <p:attrNameLst>
                                          <p:attrName>ppt_y</p:attrName>
                                        </p:attrNameLst>
                                      </p:cBhvr>
                                      <p:tavLst>
                                        <p:tav tm="0">
                                          <p:val>
                                            <p:strVal val="ppt_y"/>
                                          </p:val>
                                        </p:tav>
                                        <p:tav tm="100000">
                                          <p:val>
                                            <p:strVal val="ppt_y-.03"/>
                                          </p:val>
                                        </p:tav>
                                      </p:tavLst>
                                    </p:anim>
                                    <p:anim calcmode="lin" valueType="num">
                                      <p:cBhvr>
                                        <p:cTn id="212" dur="900" accel="100000">
                                          <p:stCondLst>
                                            <p:cond delay="100"/>
                                          </p:stCondLst>
                                        </p:cTn>
                                        <p:tgtEl>
                                          <p:spTgt spid="57"/>
                                        </p:tgtEl>
                                        <p:attrNameLst>
                                          <p:attrName>ppt_y</p:attrName>
                                        </p:attrNameLst>
                                      </p:cBhvr>
                                      <p:tavLst>
                                        <p:tav tm="0">
                                          <p:val>
                                            <p:strVal val="ppt_y"/>
                                          </p:val>
                                        </p:tav>
                                        <p:tav tm="100000">
                                          <p:val>
                                            <p:strVal val="ppt_y+1"/>
                                          </p:val>
                                        </p:tav>
                                      </p:tavLst>
                                    </p:anim>
                                    <p:set>
                                      <p:cBhvr>
                                        <p:cTn id="213" dur="1" fill="hold">
                                          <p:stCondLst>
                                            <p:cond delay="999"/>
                                          </p:stCondLst>
                                        </p:cTn>
                                        <p:tgtEl>
                                          <p:spTgt spid="57"/>
                                        </p:tgtEl>
                                        <p:attrNameLst>
                                          <p:attrName>style.visibility</p:attrName>
                                        </p:attrNameLst>
                                      </p:cBhvr>
                                      <p:to>
                                        <p:strVal val="hidden"/>
                                      </p:to>
                                    </p:set>
                                  </p:childTnLst>
                                </p:cTn>
                              </p:par>
                              <p:par>
                                <p:cTn id="214" presetID="37" presetClass="exit" presetSubtype="0" fill="hold" nodeType="withEffect">
                                  <p:stCondLst>
                                    <p:cond delay="0"/>
                                  </p:stCondLst>
                                  <p:childTnLst>
                                    <p:animEffect transition="out" filter="fade">
                                      <p:cBhvr>
                                        <p:cTn id="215" dur="1000"/>
                                        <p:tgtEl>
                                          <p:spTgt spid="58"/>
                                        </p:tgtEl>
                                      </p:cBhvr>
                                    </p:animEffect>
                                    <p:anim calcmode="lin" valueType="num">
                                      <p:cBhvr>
                                        <p:cTn id="216" dur="1000"/>
                                        <p:tgtEl>
                                          <p:spTgt spid="58"/>
                                        </p:tgtEl>
                                        <p:attrNameLst>
                                          <p:attrName>ppt_x</p:attrName>
                                        </p:attrNameLst>
                                      </p:cBhvr>
                                      <p:tavLst>
                                        <p:tav tm="0">
                                          <p:val>
                                            <p:strVal val="ppt_x"/>
                                          </p:val>
                                        </p:tav>
                                        <p:tav tm="100000">
                                          <p:val>
                                            <p:strVal val="ppt_x"/>
                                          </p:val>
                                        </p:tav>
                                      </p:tavLst>
                                    </p:anim>
                                    <p:anim calcmode="lin" valueType="num">
                                      <p:cBhvr>
                                        <p:cTn id="217" dur="100" decel="100000"/>
                                        <p:tgtEl>
                                          <p:spTgt spid="58"/>
                                        </p:tgtEl>
                                        <p:attrNameLst>
                                          <p:attrName>ppt_y</p:attrName>
                                        </p:attrNameLst>
                                      </p:cBhvr>
                                      <p:tavLst>
                                        <p:tav tm="0">
                                          <p:val>
                                            <p:strVal val="ppt_y"/>
                                          </p:val>
                                        </p:tav>
                                        <p:tav tm="100000">
                                          <p:val>
                                            <p:strVal val="ppt_y-.03"/>
                                          </p:val>
                                        </p:tav>
                                      </p:tavLst>
                                    </p:anim>
                                    <p:anim calcmode="lin" valueType="num">
                                      <p:cBhvr>
                                        <p:cTn id="218" dur="900" accel="100000">
                                          <p:stCondLst>
                                            <p:cond delay="100"/>
                                          </p:stCondLst>
                                        </p:cTn>
                                        <p:tgtEl>
                                          <p:spTgt spid="58"/>
                                        </p:tgtEl>
                                        <p:attrNameLst>
                                          <p:attrName>ppt_y</p:attrName>
                                        </p:attrNameLst>
                                      </p:cBhvr>
                                      <p:tavLst>
                                        <p:tav tm="0">
                                          <p:val>
                                            <p:strVal val="ppt_y"/>
                                          </p:val>
                                        </p:tav>
                                        <p:tav tm="100000">
                                          <p:val>
                                            <p:strVal val="ppt_y+1"/>
                                          </p:val>
                                        </p:tav>
                                      </p:tavLst>
                                    </p:anim>
                                    <p:set>
                                      <p:cBhvr>
                                        <p:cTn id="219" dur="1" fill="hold">
                                          <p:stCondLst>
                                            <p:cond delay="999"/>
                                          </p:stCondLst>
                                        </p:cTn>
                                        <p:tgtEl>
                                          <p:spTgt spid="58"/>
                                        </p:tgtEl>
                                        <p:attrNameLst>
                                          <p:attrName>style.visibility</p:attrName>
                                        </p:attrNameLst>
                                      </p:cBhvr>
                                      <p:to>
                                        <p:strVal val="hidden"/>
                                      </p:to>
                                    </p:set>
                                  </p:childTnLst>
                                </p:cTn>
                              </p:par>
                              <p:par>
                                <p:cTn id="220" presetID="37" presetClass="exit" presetSubtype="0" fill="hold" nodeType="withEffect">
                                  <p:stCondLst>
                                    <p:cond delay="0"/>
                                  </p:stCondLst>
                                  <p:childTnLst>
                                    <p:animEffect transition="out" filter="fade">
                                      <p:cBhvr>
                                        <p:cTn id="221" dur="1000"/>
                                        <p:tgtEl>
                                          <p:spTgt spid="61"/>
                                        </p:tgtEl>
                                      </p:cBhvr>
                                    </p:animEffect>
                                    <p:anim calcmode="lin" valueType="num">
                                      <p:cBhvr>
                                        <p:cTn id="222" dur="1000"/>
                                        <p:tgtEl>
                                          <p:spTgt spid="61"/>
                                        </p:tgtEl>
                                        <p:attrNameLst>
                                          <p:attrName>ppt_x</p:attrName>
                                        </p:attrNameLst>
                                      </p:cBhvr>
                                      <p:tavLst>
                                        <p:tav tm="0">
                                          <p:val>
                                            <p:strVal val="ppt_x"/>
                                          </p:val>
                                        </p:tav>
                                        <p:tav tm="100000">
                                          <p:val>
                                            <p:strVal val="ppt_x"/>
                                          </p:val>
                                        </p:tav>
                                      </p:tavLst>
                                    </p:anim>
                                    <p:anim calcmode="lin" valueType="num">
                                      <p:cBhvr>
                                        <p:cTn id="223" dur="100" decel="100000"/>
                                        <p:tgtEl>
                                          <p:spTgt spid="61"/>
                                        </p:tgtEl>
                                        <p:attrNameLst>
                                          <p:attrName>ppt_y</p:attrName>
                                        </p:attrNameLst>
                                      </p:cBhvr>
                                      <p:tavLst>
                                        <p:tav tm="0">
                                          <p:val>
                                            <p:strVal val="ppt_y"/>
                                          </p:val>
                                        </p:tav>
                                        <p:tav tm="100000">
                                          <p:val>
                                            <p:strVal val="ppt_y-.03"/>
                                          </p:val>
                                        </p:tav>
                                      </p:tavLst>
                                    </p:anim>
                                    <p:anim calcmode="lin" valueType="num">
                                      <p:cBhvr>
                                        <p:cTn id="224" dur="900" accel="100000">
                                          <p:stCondLst>
                                            <p:cond delay="100"/>
                                          </p:stCondLst>
                                        </p:cTn>
                                        <p:tgtEl>
                                          <p:spTgt spid="61"/>
                                        </p:tgtEl>
                                        <p:attrNameLst>
                                          <p:attrName>ppt_y</p:attrName>
                                        </p:attrNameLst>
                                      </p:cBhvr>
                                      <p:tavLst>
                                        <p:tav tm="0">
                                          <p:val>
                                            <p:strVal val="ppt_y"/>
                                          </p:val>
                                        </p:tav>
                                        <p:tav tm="100000">
                                          <p:val>
                                            <p:strVal val="ppt_y+1"/>
                                          </p:val>
                                        </p:tav>
                                      </p:tavLst>
                                    </p:anim>
                                    <p:set>
                                      <p:cBhvr>
                                        <p:cTn id="225" dur="1" fill="hold">
                                          <p:stCondLst>
                                            <p:cond delay="999"/>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9" grpId="0" build="allAtOnce"/>
      <p:bldP spid="7" grpId="0"/>
      <p:bldP spid="7" grpId="1"/>
      <p:bldP spid="38" grpId="0" animBg="1"/>
      <p:bldP spid="38" grpId="1" animBg="1"/>
      <p:bldP spid="38" grpId="2" animBg="1"/>
      <p:bldP spid="8" grpId="0"/>
      <p:bldP spid="8" grpId="1"/>
      <p:bldP spid="10" grpId="0"/>
      <p:bldP spid="10" grpId="1"/>
      <p:bldP spid="11" grpId="0"/>
      <p:bldP spid="11" grpId="1"/>
      <p:bldP spid="18" grpId="0"/>
      <p:bldP spid="18"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7"/>
          <p:cNvGrpSpPr>
            <a:grpSpLocks/>
          </p:cNvGrpSpPr>
          <p:nvPr/>
        </p:nvGrpSpPr>
        <p:grpSpPr bwMode="auto">
          <a:xfrm>
            <a:off x="1143000" y="2382837"/>
            <a:ext cx="7151689" cy="665163"/>
            <a:chOff x="1248" y="1344"/>
            <a:chExt cx="4505" cy="419"/>
          </a:xfrm>
        </p:grpSpPr>
        <p:grpSp>
          <p:nvGrpSpPr>
            <p:cNvPr id="3" name="Group 9"/>
            <p:cNvGrpSpPr>
              <a:grpSpLocks/>
            </p:cNvGrpSpPr>
            <p:nvPr/>
          </p:nvGrpSpPr>
          <p:grpSpPr bwMode="auto">
            <a:xfrm>
              <a:off x="1248" y="1344"/>
              <a:ext cx="480" cy="419"/>
              <a:chOff x="1110" y="2656"/>
              <a:chExt cx="1549" cy="1351"/>
            </a:xfrm>
          </p:grpSpPr>
          <p:sp>
            <p:nvSpPr>
              <p:cNvPr id="33" name="AutoShape 10"/>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en-US"/>
              </a:p>
            </p:txBody>
          </p:sp>
          <p:sp>
            <p:nvSpPr>
              <p:cNvPr id="34" name="AutoShape 11"/>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en-US"/>
              </a:p>
            </p:txBody>
          </p:sp>
          <p:sp>
            <p:nvSpPr>
              <p:cNvPr id="35" name="AutoShape 12"/>
              <p:cNvSpPr>
                <a:spLocks noChangeArrowheads="1"/>
              </p:cNvSpPr>
              <p:nvPr/>
            </p:nvSpPr>
            <p:spPr bwMode="gray">
              <a:xfrm>
                <a:off x="1200" y="2736"/>
                <a:ext cx="1350" cy="1168"/>
              </a:xfrm>
              <a:prstGeom prst="hexagon">
                <a:avLst>
                  <a:gd name="adj" fmla="val 28896"/>
                  <a:gd name="vf" fmla="val 115470"/>
                </a:avLst>
              </a:prstGeom>
              <a:gradFill rotWithShape="1">
                <a:gsLst>
                  <a:gs pos="0">
                    <a:srgbClr val="24B443"/>
                  </a:gs>
                  <a:gs pos="100000">
                    <a:srgbClr val="115D16"/>
                  </a:gs>
                </a:gsLst>
                <a:lin ang="2700000" scaled="1"/>
              </a:gradFill>
              <a:ln w="9525">
                <a:solidFill>
                  <a:schemeClr val="tx1"/>
                </a:solidFill>
                <a:miter lim="800000"/>
                <a:headEnd/>
                <a:tailEnd/>
              </a:ln>
              <a:effectLst/>
            </p:spPr>
            <p:txBody>
              <a:bodyPr wrap="none" anchor="ctr"/>
              <a:lstStyle/>
              <a:p>
                <a:endParaRPr lang="en-US"/>
              </a:p>
            </p:txBody>
          </p:sp>
        </p:grpSp>
        <p:sp>
          <p:nvSpPr>
            <p:cNvPr id="30" name="Line 27"/>
            <p:cNvSpPr>
              <a:spLocks noChangeShapeType="1"/>
            </p:cNvSpPr>
            <p:nvPr/>
          </p:nvSpPr>
          <p:spPr bwMode="auto">
            <a:xfrm>
              <a:off x="1632" y="1728"/>
              <a:ext cx="3024" cy="0"/>
            </a:xfrm>
            <a:prstGeom prst="line">
              <a:avLst/>
            </a:prstGeom>
            <a:noFill/>
            <a:ln w="25400">
              <a:solidFill>
                <a:srgbClr val="C0C0C0"/>
              </a:solidFill>
              <a:prstDash val="sysDot"/>
              <a:round/>
              <a:headEnd/>
              <a:tailEnd type="oval" w="med" len="med"/>
            </a:ln>
            <a:effectLst/>
          </p:spPr>
          <p:txBody>
            <a:bodyPr wrap="none" anchor="ctr"/>
            <a:lstStyle/>
            <a:p>
              <a:endParaRPr lang="en-US"/>
            </a:p>
          </p:txBody>
        </p:sp>
        <p:sp>
          <p:nvSpPr>
            <p:cNvPr id="31" name="Text Box 28"/>
            <p:cNvSpPr txBox="1">
              <a:spLocks noChangeArrowheads="1"/>
            </p:cNvSpPr>
            <p:nvPr/>
          </p:nvSpPr>
          <p:spPr bwMode="auto">
            <a:xfrm>
              <a:off x="2256" y="1392"/>
              <a:ext cx="3497" cy="330"/>
            </a:xfrm>
            <a:prstGeom prst="rect">
              <a:avLst/>
            </a:prstGeom>
            <a:noFill/>
            <a:ln w="9525" algn="ctr">
              <a:noFill/>
              <a:miter lim="800000"/>
              <a:headEnd/>
              <a:tailEnd/>
            </a:ln>
            <a:effectLst/>
          </p:spPr>
          <p:txBody>
            <a:bodyPr wrap="none">
              <a:spAutoFit/>
            </a:bodyPr>
            <a:lstStyle/>
            <a:p>
              <a:pPr algn="l"/>
              <a:r>
                <a:rPr lang="en-US" sz="2800" b="1" dirty="0" smtClean="0">
                  <a:solidFill>
                    <a:srgbClr val="FFFF00"/>
                  </a:solidFill>
                  <a:effectLst>
                    <a:glow rad="228600">
                      <a:schemeClr val="bg1">
                        <a:lumMod val="95000"/>
                        <a:lumOff val="5000"/>
                        <a:alpha val="40000"/>
                      </a:schemeClr>
                    </a:glow>
                  </a:effectLst>
                </a:rPr>
                <a:t>Windows Workflow Foundation</a:t>
              </a:r>
              <a:endParaRPr lang="en-US" sz="2800" b="1" dirty="0">
                <a:solidFill>
                  <a:srgbClr val="FFFF00"/>
                </a:solidFill>
                <a:effectLst>
                  <a:glow rad="228600">
                    <a:schemeClr val="bg1">
                      <a:lumMod val="95000"/>
                      <a:lumOff val="5000"/>
                      <a:alpha val="40000"/>
                    </a:schemeClr>
                  </a:glow>
                </a:effectLst>
              </a:endParaRPr>
            </a:p>
          </p:txBody>
        </p:sp>
        <p:sp>
          <p:nvSpPr>
            <p:cNvPr id="32" name="Text Box 29"/>
            <p:cNvSpPr txBox="1">
              <a:spLocks noChangeArrowheads="1"/>
            </p:cNvSpPr>
            <p:nvPr/>
          </p:nvSpPr>
          <p:spPr bwMode="gray">
            <a:xfrm>
              <a:off x="1372" y="1406"/>
              <a:ext cx="223" cy="288"/>
            </a:xfrm>
            <a:prstGeom prst="rect">
              <a:avLst/>
            </a:prstGeom>
            <a:noFill/>
            <a:ln w="9525" algn="ctr">
              <a:noFill/>
              <a:miter lim="800000"/>
              <a:headEnd/>
              <a:tailEnd/>
            </a:ln>
            <a:effectLst/>
          </p:spPr>
          <p:txBody>
            <a:bodyPr wrap="none">
              <a:spAutoFit/>
            </a:bodyPr>
            <a:lstStyle/>
            <a:p>
              <a:r>
                <a:rPr lang="en-US" sz="2400" b="1" dirty="0">
                  <a:solidFill>
                    <a:srgbClr val="FFFFFF"/>
                  </a:solidFill>
                </a:rPr>
                <a:t>1</a:t>
              </a:r>
            </a:p>
          </p:txBody>
        </p:sp>
      </p:grpSp>
      <p:grpSp>
        <p:nvGrpSpPr>
          <p:cNvPr id="4" name="Group 48"/>
          <p:cNvGrpSpPr>
            <a:grpSpLocks/>
          </p:cNvGrpSpPr>
          <p:nvPr/>
        </p:nvGrpSpPr>
        <p:grpSpPr bwMode="auto">
          <a:xfrm>
            <a:off x="1143000" y="3297237"/>
            <a:ext cx="7681915" cy="665163"/>
            <a:chOff x="1248" y="1920"/>
            <a:chExt cx="4839" cy="419"/>
          </a:xfrm>
        </p:grpSpPr>
        <p:grpSp>
          <p:nvGrpSpPr>
            <p:cNvPr id="5" name="Group 13"/>
            <p:cNvGrpSpPr>
              <a:grpSpLocks/>
            </p:cNvGrpSpPr>
            <p:nvPr/>
          </p:nvGrpSpPr>
          <p:grpSpPr bwMode="auto">
            <a:xfrm>
              <a:off x="1248" y="1920"/>
              <a:ext cx="480" cy="419"/>
              <a:chOff x="3174" y="2656"/>
              <a:chExt cx="1549" cy="1351"/>
            </a:xfrm>
          </p:grpSpPr>
          <p:sp>
            <p:nvSpPr>
              <p:cNvPr id="41" name="AutoShape 14"/>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en-US"/>
              </a:p>
            </p:txBody>
          </p:sp>
          <p:sp>
            <p:nvSpPr>
              <p:cNvPr id="42" name="AutoShape 15"/>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en-US"/>
              </a:p>
            </p:txBody>
          </p:sp>
          <p:sp>
            <p:nvSpPr>
              <p:cNvPr id="43" name="AutoShape 16"/>
              <p:cNvSpPr>
                <a:spLocks noChangeArrowheads="1"/>
              </p:cNvSpPr>
              <p:nvPr/>
            </p:nvSpPr>
            <p:spPr bwMode="gray">
              <a:xfrm>
                <a:off x="3264" y="2736"/>
                <a:ext cx="1350" cy="1168"/>
              </a:xfrm>
              <a:prstGeom prst="hexagon">
                <a:avLst>
                  <a:gd name="adj" fmla="val 28896"/>
                  <a:gd name="vf" fmla="val 115470"/>
                </a:avLst>
              </a:prstGeom>
              <a:gradFill rotWithShape="1">
                <a:gsLst>
                  <a:gs pos="0">
                    <a:srgbClr val="CC7032"/>
                  </a:gs>
                  <a:gs pos="100000">
                    <a:srgbClr val="844820"/>
                  </a:gs>
                </a:gsLst>
                <a:lin ang="2700000" scaled="1"/>
              </a:gradFill>
              <a:ln w="9525">
                <a:solidFill>
                  <a:schemeClr val="tx1"/>
                </a:solidFill>
                <a:miter lim="800000"/>
                <a:headEnd/>
                <a:tailEnd/>
              </a:ln>
              <a:effectLst/>
            </p:spPr>
            <p:txBody>
              <a:bodyPr wrap="none" anchor="ctr"/>
              <a:lstStyle/>
              <a:p>
                <a:endParaRPr lang="en-US"/>
              </a:p>
            </p:txBody>
          </p:sp>
        </p:grpSp>
        <p:sp>
          <p:nvSpPr>
            <p:cNvPr id="38" name="Line 30"/>
            <p:cNvSpPr>
              <a:spLocks noChangeShapeType="1"/>
            </p:cNvSpPr>
            <p:nvPr/>
          </p:nvSpPr>
          <p:spPr bwMode="auto">
            <a:xfrm>
              <a:off x="1632" y="2304"/>
              <a:ext cx="3024" cy="0"/>
            </a:xfrm>
            <a:prstGeom prst="line">
              <a:avLst/>
            </a:prstGeom>
            <a:noFill/>
            <a:ln w="25400">
              <a:solidFill>
                <a:srgbClr val="C0C0C0"/>
              </a:solidFill>
              <a:prstDash val="sysDot"/>
              <a:round/>
              <a:headEnd/>
              <a:tailEnd type="oval" w="med" len="med"/>
            </a:ln>
            <a:effectLst/>
          </p:spPr>
          <p:txBody>
            <a:bodyPr wrap="none" anchor="ctr"/>
            <a:lstStyle/>
            <a:p>
              <a:endParaRPr lang="en-US"/>
            </a:p>
          </p:txBody>
        </p:sp>
        <p:sp>
          <p:nvSpPr>
            <p:cNvPr id="39" name="Text Box 31"/>
            <p:cNvSpPr txBox="1">
              <a:spLocks noChangeArrowheads="1"/>
            </p:cNvSpPr>
            <p:nvPr/>
          </p:nvSpPr>
          <p:spPr bwMode="auto">
            <a:xfrm>
              <a:off x="2256" y="1968"/>
              <a:ext cx="3831" cy="330"/>
            </a:xfrm>
            <a:prstGeom prst="rect">
              <a:avLst/>
            </a:prstGeom>
            <a:noFill/>
            <a:ln w="9525" algn="ctr">
              <a:noFill/>
              <a:miter lim="800000"/>
              <a:headEnd/>
              <a:tailEnd/>
            </a:ln>
            <a:effectLst/>
          </p:spPr>
          <p:txBody>
            <a:bodyPr wrap="none">
              <a:spAutoFit/>
            </a:bodyPr>
            <a:lstStyle/>
            <a:p>
              <a:r>
                <a:rPr lang="en-US" sz="2800" b="1" dirty="0" smtClean="0">
                  <a:solidFill>
                    <a:srgbClr val="FFFF00"/>
                  </a:solidFill>
                  <a:effectLst>
                    <a:glow rad="228600">
                      <a:schemeClr val="bg1">
                        <a:lumMod val="95000"/>
                        <a:lumOff val="5000"/>
                        <a:alpha val="40000"/>
                      </a:schemeClr>
                    </a:glow>
                  </a:effectLst>
                </a:rPr>
                <a:t>Windows Presentation Foundation</a:t>
              </a:r>
              <a:endParaRPr lang="en-US" sz="2800" b="1" dirty="0">
                <a:solidFill>
                  <a:srgbClr val="FFFF00"/>
                </a:solidFill>
                <a:effectLst>
                  <a:glow rad="228600">
                    <a:schemeClr val="bg1">
                      <a:lumMod val="95000"/>
                      <a:lumOff val="5000"/>
                      <a:alpha val="40000"/>
                    </a:schemeClr>
                  </a:glow>
                </a:effectLst>
              </a:endParaRPr>
            </a:p>
          </p:txBody>
        </p:sp>
        <p:sp>
          <p:nvSpPr>
            <p:cNvPr id="40" name="Text Box 32"/>
            <p:cNvSpPr txBox="1">
              <a:spLocks noChangeArrowheads="1"/>
            </p:cNvSpPr>
            <p:nvPr/>
          </p:nvSpPr>
          <p:spPr bwMode="gray">
            <a:xfrm>
              <a:off x="1372" y="1982"/>
              <a:ext cx="223" cy="288"/>
            </a:xfrm>
            <a:prstGeom prst="rect">
              <a:avLst/>
            </a:prstGeom>
            <a:noFill/>
            <a:ln w="9525" algn="ctr">
              <a:noFill/>
              <a:miter lim="800000"/>
              <a:headEnd/>
              <a:tailEnd/>
            </a:ln>
            <a:effectLst/>
          </p:spPr>
          <p:txBody>
            <a:bodyPr wrap="none">
              <a:spAutoFit/>
            </a:bodyPr>
            <a:lstStyle/>
            <a:p>
              <a:r>
                <a:rPr lang="en-US" sz="2400" b="1">
                  <a:solidFill>
                    <a:srgbClr val="FFFFFF"/>
                  </a:solidFill>
                </a:rPr>
                <a:t>2</a:t>
              </a:r>
            </a:p>
          </p:txBody>
        </p:sp>
      </p:grpSp>
      <p:grpSp>
        <p:nvGrpSpPr>
          <p:cNvPr id="18" name="Group 49"/>
          <p:cNvGrpSpPr>
            <a:grpSpLocks/>
          </p:cNvGrpSpPr>
          <p:nvPr/>
        </p:nvGrpSpPr>
        <p:grpSpPr bwMode="auto">
          <a:xfrm>
            <a:off x="1143000" y="4191000"/>
            <a:ext cx="5410200" cy="665163"/>
            <a:chOff x="1248" y="2482"/>
            <a:chExt cx="3408" cy="419"/>
          </a:xfrm>
        </p:grpSpPr>
        <p:grpSp>
          <p:nvGrpSpPr>
            <p:cNvPr id="19" name="Group 33"/>
            <p:cNvGrpSpPr>
              <a:grpSpLocks/>
            </p:cNvGrpSpPr>
            <p:nvPr/>
          </p:nvGrpSpPr>
          <p:grpSpPr bwMode="auto">
            <a:xfrm>
              <a:off x="1248" y="2482"/>
              <a:ext cx="480" cy="419"/>
              <a:chOff x="1110" y="2656"/>
              <a:chExt cx="1549" cy="1351"/>
            </a:xfrm>
          </p:grpSpPr>
          <p:sp>
            <p:nvSpPr>
              <p:cNvPr id="23" name="AutoShape 3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en-US"/>
              </a:p>
            </p:txBody>
          </p:sp>
          <p:sp>
            <p:nvSpPr>
              <p:cNvPr id="24" name="AutoShape 3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en-US"/>
              </a:p>
            </p:txBody>
          </p:sp>
          <p:sp>
            <p:nvSpPr>
              <p:cNvPr id="25" name="AutoShape 36"/>
              <p:cNvSpPr>
                <a:spLocks noChangeArrowheads="1"/>
              </p:cNvSpPr>
              <p:nvPr/>
            </p:nvSpPr>
            <p:spPr bwMode="gray">
              <a:xfrm>
                <a:off x="1200" y="2736"/>
                <a:ext cx="1350" cy="1168"/>
              </a:xfrm>
              <a:prstGeom prst="hexagon">
                <a:avLst>
                  <a:gd name="adj" fmla="val 28896"/>
                  <a:gd name="vf" fmla="val 115470"/>
                </a:avLst>
              </a:prstGeom>
              <a:gradFill rotWithShape="1">
                <a:gsLst>
                  <a:gs pos="0">
                    <a:srgbClr val="24B443"/>
                  </a:gs>
                  <a:gs pos="100000">
                    <a:srgbClr val="115D16"/>
                  </a:gs>
                </a:gsLst>
                <a:lin ang="2700000" scaled="1"/>
              </a:gradFill>
              <a:ln w="9525">
                <a:solidFill>
                  <a:schemeClr val="tx1"/>
                </a:solidFill>
                <a:miter lim="800000"/>
                <a:headEnd/>
                <a:tailEnd/>
              </a:ln>
              <a:effectLst/>
            </p:spPr>
            <p:txBody>
              <a:bodyPr wrap="none" anchor="ctr"/>
              <a:lstStyle/>
              <a:p>
                <a:endParaRPr lang="en-US"/>
              </a:p>
            </p:txBody>
          </p:sp>
        </p:grpSp>
        <p:sp>
          <p:nvSpPr>
            <p:cNvPr id="20" name="Line 41"/>
            <p:cNvSpPr>
              <a:spLocks noChangeShapeType="1"/>
            </p:cNvSpPr>
            <p:nvPr/>
          </p:nvSpPr>
          <p:spPr bwMode="auto">
            <a:xfrm>
              <a:off x="1632" y="2866"/>
              <a:ext cx="3024" cy="0"/>
            </a:xfrm>
            <a:prstGeom prst="line">
              <a:avLst/>
            </a:prstGeom>
            <a:noFill/>
            <a:ln w="25400">
              <a:solidFill>
                <a:srgbClr val="C0C0C0"/>
              </a:solidFill>
              <a:prstDash val="sysDot"/>
              <a:round/>
              <a:headEnd/>
              <a:tailEnd type="oval" w="med" len="med"/>
            </a:ln>
            <a:effectLst/>
          </p:spPr>
          <p:txBody>
            <a:bodyPr wrap="none" anchor="ctr"/>
            <a:lstStyle/>
            <a:p>
              <a:endParaRPr lang="en-US"/>
            </a:p>
          </p:txBody>
        </p:sp>
        <p:sp>
          <p:nvSpPr>
            <p:cNvPr id="21" name="Text Box 42"/>
            <p:cNvSpPr txBox="1">
              <a:spLocks noChangeArrowheads="1"/>
            </p:cNvSpPr>
            <p:nvPr/>
          </p:nvSpPr>
          <p:spPr bwMode="auto">
            <a:xfrm>
              <a:off x="2256" y="2530"/>
              <a:ext cx="2286" cy="330"/>
            </a:xfrm>
            <a:prstGeom prst="rect">
              <a:avLst/>
            </a:prstGeom>
            <a:noFill/>
            <a:ln w="9525" algn="ctr">
              <a:noFill/>
              <a:miter lim="800000"/>
              <a:headEnd/>
              <a:tailEnd/>
            </a:ln>
            <a:effectLst/>
          </p:spPr>
          <p:txBody>
            <a:bodyPr wrap="none">
              <a:spAutoFit/>
            </a:bodyPr>
            <a:lstStyle/>
            <a:p>
              <a:r>
                <a:rPr lang="en-US" sz="2800" b="1" smtClean="0">
                  <a:solidFill>
                    <a:srgbClr val="FFFF00"/>
                  </a:solidFill>
                  <a:effectLst>
                    <a:glow rad="228600">
                      <a:schemeClr val="bg1">
                        <a:lumMod val="95000"/>
                        <a:lumOff val="5000"/>
                        <a:alpha val="40000"/>
                      </a:schemeClr>
                    </a:glow>
                  </a:effectLst>
                </a:rPr>
                <a:t>Giải pháp công nghệ</a:t>
              </a:r>
              <a:endParaRPr lang="en-US" sz="2800" b="1" dirty="0">
                <a:solidFill>
                  <a:srgbClr val="FFFF00"/>
                </a:solidFill>
                <a:effectLst>
                  <a:glow rad="228600">
                    <a:schemeClr val="bg1">
                      <a:lumMod val="95000"/>
                      <a:lumOff val="5000"/>
                      <a:alpha val="40000"/>
                    </a:schemeClr>
                  </a:glow>
                </a:effectLst>
              </a:endParaRPr>
            </a:p>
          </p:txBody>
        </p:sp>
        <p:sp>
          <p:nvSpPr>
            <p:cNvPr id="22" name="Text Box 43"/>
            <p:cNvSpPr txBox="1">
              <a:spLocks noChangeArrowheads="1"/>
            </p:cNvSpPr>
            <p:nvPr/>
          </p:nvSpPr>
          <p:spPr bwMode="gray">
            <a:xfrm>
              <a:off x="1372" y="2544"/>
              <a:ext cx="223" cy="288"/>
            </a:xfrm>
            <a:prstGeom prst="rect">
              <a:avLst/>
            </a:prstGeom>
            <a:noFill/>
            <a:ln w="9525" algn="ctr">
              <a:noFill/>
              <a:miter lim="800000"/>
              <a:headEnd/>
              <a:tailEnd/>
            </a:ln>
            <a:effectLst/>
          </p:spPr>
          <p:txBody>
            <a:bodyPr wrap="none">
              <a:spAutoFit/>
            </a:bodyPr>
            <a:lstStyle/>
            <a:p>
              <a:r>
                <a:rPr lang="en-US" sz="2400" b="1">
                  <a:solidFill>
                    <a:srgbClr val="FFFFFF"/>
                  </a:solidFill>
                </a:rPr>
                <a:t>3</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4"/>
                                        </p:tgtEl>
                                        <p:attrNameLst>
                                          <p:attrName>style.opacity</p:attrName>
                                        </p:attrNameLst>
                                      </p:cBhvr>
                                      <p:to>
                                        <p:strVal val="0.25"/>
                                      </p:to>
                                    </p:set>
                                    <p:animEffect filter="image" prLst="opacity: 0.25">
                                      <p:cBhvr rctx="IE">
                                        <p:cTn id="21" dur="indefinite"/>
                                        <p:tgtEl>
                                          <p:spTgt spid="4"/>
                                        </p:tgtEl>
                                      </p:cBhvr>
                                    </p:animEffect>
                                  </p:childTnLst>
                                </p:cTn>
                              </p:par>
                              <p:par>
                                <p:cTn id="22" presetID="9" presetClass="emph" presetSubtype="0" nodeType="withEffect">
                                  <p:stCondLst>
                                    <p:cond delay="0"/>
                                  </p:stCondLst>
                                  <p:childTnLst>
                                    <p:set>
                                      <p:cBhvr rctx="PPT">
                                        <p:cTn id="23" dur="indefinite"/>
                                        <p:tgtEl>
                                          <p:spTgt spid="18"/>
                                        </p:tgtEl>
                                        <p:attrNameLst>
                                          <p:attrName>style.opacity</p:attrName>
                                        </p:attrNameLst>
                                      </p:cBhvr>
                                      <p:to>
                                        <p:strVal val="0.5"/>
                                      </p:to>
                                    </p:set>
                                    <p:animEffect filter="image" prLst="opacity: 0.5">
                                      <p:cBhvr rctx="IE">
                                        <p:cTn id="24" dur="indefinite"/>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1752600"/>
            <a:ext cx="8610600" cy="3970318"/>
          </a:xfrm>
          <a:prstGeom prst="rect">
            <a:avLst/>
          </a:prstGeom>
        </p:spPr>
        <p:txBody>
          <a:bodyPr wrap="square">
            <a:spAutoFit/>
          </a:bodyPr>
          <a:lstStyle/>
          <a:p>
            <a:pPr indent="344488" algn="just">
              <a:buFontTx/>
              <a:buChar char="-"/>
            </a:pPr>
            <a:r>
              <a:rPr lang="en-US" sz="2800" dirty="0" err="1" smtClean="0">
                <a:solidFill>
                  <a:prstClr val="white"/>
                </a:solidFill>
              </a:rPr>
              <a:t>Viết</a:t>
            </a:r>
            <a:r>
              <a:rPr lang="en-US" sz="2800" dirty="0" smtClean="0">
                <a:solidFill>
                  <a:prstClr val="white"/>
                </a:solidFill>
              </a:rPr>
              <a:t> </a:t>
            </a:r>
            <a:r>
              <a:rPr lang="en-US" sz="2800" dirty="0" err="1" smtClean="0">
                <a:solidFill>
                  <a:prstClr val="white"/>
                </a:solidFill>
              </a:rPr>
              <a:t>tắt</a:t>
            </a:r>
            <a:r>
              <a:rPr lang="en-US" sz="2800" dirty="0" smtClean="0">
                <a:solidFill>
                  <a:prstClr val="white"/>
                </a:solidFill>
              </a:rPr>
              <a:t> là WF</a:t>
            </a:r>
          </a:p>
          <a:p>
            <a:pPr indent="344488" algn="just">
              <a:buFontTx/>
              <a:buChar char="-"/>
            </a:pPr>
            <a:r>
              <a:rPr lang="en-US" sz="2800" dirty="0" smtClean="0">
                <a:solidFill>
                  <a:prstClr val="white"/>
                </a:solidFill>
              </a:rPr>
              <a:t>Là một </a:t>
            </a:r>
            <a:r>
              <a:rPr lang="en-US" sz="2800" dirty="0" err="1" smtClean="0">
                <a:solidFill>
                  <a:prstClr val="white"/>
                </a:solidFill>
              </a:rPr>
              <a:t>nền</a:t>
            </a:r>
            <a:r>
              <a:rPr lang="en-US" sz="2800" dirty="0" smtClean="0">
                <a:solidFill>
                  <a:prstClr val="white"/>
                </a:solidFill>
              </a:rPr>
              <a:t> </a:t>
            </a:r>
            <a:r>
              <a:rPr lang="en-US" sz="2800" dirty="0" err="1" smtClean="0">
                <a:solidFill>
                  <a:prstClr val="white"/>
                </a:solidFill>
              </a:rPr>
              <a:t>tảng</a:t>
            </a:r>
            <a:r>
              <a:rPr lang="en-US" sz="2800" dirty="0" smtClean="0">
                <a:solidFill>
                  <a:prstClr val="white"/>
                </a:solidFill>
              </a:rPr>
              <a:t> công </a:t>
            </a:r>
            <a:r>
              <a:rPr lang="en-US" sz="2800" dirty="0" err="1" smtClean="0">
                <a:solidFill>
                  <a:prstClr val="white"/>
                </a:solidFill>
              </a:rPr>
              <a:t>nghệ</a:t>
            </a:r>
            <a:r>
              <a:rPr lang="en-US" sz="2800" dirty="0" smtClean="0">
                <a:solidFill>
                  <a:prstClr val="white"/>
                </a:solidFill>
              </a:rPr>
              <a:t> do Microsoft Xây </a:t>
            </a:r>
            <a:r>
              <a:rPr lang="en-US" sz="2800" dirty="0" err="1" smtClean="0">
                <a:solidFill>
                  <a:prstClr val="white"/>
                </a:solidFill>
              </a:rPr>
              <a:t>dựng</a:t>
            </a:r>
            <a:endParaRPr lang="en-US" sz="2800" dirty="0" smtClean="0">
              <a:solidFill>
                <a:prstClr val="white"/>
              </a:solidFill>
            </a:endParaRPr>
          </a:p>
          <a:p>
            <a:pPr indent="344488" algn="just">
              <a:buFontTx/>
              <a:buChar char="-"/>
            </a:pPr>
            <a:r>
              <a:rPr lang="en-US" sz="2800" dirty="0" err="1" smtClean="0">
                <a:solidFill>
                  <a:prstClr val="white"/>
                </a:solidFill>
              </a:rPr>
              <a:t>Tích</a:t>
            </a:r>
            <a:r>
              <a:rPr lang="en-US" sz="2800" dirty="0" smtClean="0">
                <a:solidFill>
                  <a:prstClr val="white"/>
                </a:solidFill>
              </a:rPr>
              <a:t> hợp </a:t>
            </a:r>
            <a:r>
              <a:rPr lang="en-US" sz="2800" dirty="0" err="1" smtClean="0">
                <a:solidFill>
                  <a:prstClr val="white"/>
                </a:solidFill>
              </a:rPr>
              <a:t>sẵn</a:t>
            </a:r>
            <a:r>
              <a:rPr lang="en-US" sz="2800" dirty="0" smtClean="0">
                <a:solidFill>
                  <a:prstClr val="white"/>
                </a:solidFill>
              </a:rPr>
              <a:t> vào trong </a:t>
            </a:r>
            <a:r>
              <a:rPr lang="en-US" sz="2800" dirty="0" err="1" smtClean="0">
                <a:solidFill>
                  <a:prstClr val="white"/>
                </a:solidFill>
              </a:rPr>
              <a:t>.Net</a:t>
            </a:r>
            <a:r>
              <a:rPr lang="en-US" sz="2800" dirty="0" smtClean="0">
                <a:solidFill>
                  <a:prstClr val="white"/>
                </a:solidFill>
              </a:rPr>
              <a:t> Framework từ phiên bản 3.0 </a:t>
            </a:r>
            <a:r>
              <a:rPr lang="en-US" sz="2800" dirty="0" err="1" smtClean="0">
                <a:solidFill>
                  <a:prstClr val="white"/>
                </a:solidFill>
              </a:rPr>
              <a:t>trở</a:t>
            </a:r>
            <a:r>
              <a:rPr lang="en-US" sz="2800" dirty="0" smtClean="0">
                <a:solidFill>
                  <a:prstClr val="white"/>
                </a:solidFill>
              </a:rPr>
              <a:t> </a:t>
            </a:r>
            <a:r>
              <a:rPr lang="en-US" sz="2800" dirty="0" err="1" smtClean="0">
                <a:solidFill>
                  <a:prstClr val="white"/>
                </a:solidFill>
              </a:rPr>
              <a:t>đi</a:t>
            </a:r>
            <a:endParaRPr lang="en-US" sz="2800" dirty="0" smtClean="0">
              <a:solidFill>
                <a:prstClr val="white"/>
              </a:solidFill>
            </a:endParaRPr>
          </a:p>
          <a:p>
            <a:pPr indent="344488" algn="just">
              <a:buFontTx/>
              <a:buChar char="-"/>
            </a:pPr>
            <a:r>
              <a:rPr lang="en-US" sz="2800" dirty="0" err="1" smtClean="0">
                <a:solidFill>
                  <a:prstClr val="white"/>
                </a:solidFill>
              </a:rPr>
              <a:t>Hỗ</a:t>
            </a:r>
            <a:r>
              <a:rPr lang="en-US" sz="2800" dirty="0" smtClean="0">
                <a:solidFill>
                  <a:prstClr val="white"/>
                </a:solidFill>
              </a:rPr>
              <a:t> </a:t>
            </a:r>
            <a:r>
              <a:rPr lang="en-US" sz="2800" dirty="0" err="1" smtClean="0">
                <a:solidFill>
                  <a:prstClr val="white"/>
                </a:solidFill>
              </a:rPr>
              <a:t>trợ</a:t>
            </a:r>
            <a:r>
              <a:rPr lang="en-US" sz="2800" dirty="0" smtClean="0">
                <a:solidFill>
                  <a:prstClr val="white"/>
                </a:solidFill>
              </a:rPr>
              <a:t> định </a:t>
            </a:r>
            <a:r>
              <a:rPr lang="en-US" sz="2800" dirty="0" err="1" smtClean="0">
                <a:solidFill>
                  <a:prstClr val="white"/>
                </a:solidFill>
              </a:rPr>
              <a:t>nghĩa</a:t>
            </a:r>
            <a:r>
              <a:rPr lang="en-US" sz="2800" dirty="0" smtClean="0">
                <a:solidFill>
                  <a:prstClr val="white"/>
                </a:solidFill>
              </a:rPr>
              <a:t> </a:t>
            </a:r>
            <a:r>
              <a:rPr lang="en-US" sz="2800" dirty="0" err="1" smtClean="0">
                <a:solidFill>
                  <a:prstClr val="white"/>
                </a:solidFill>
              </a:rPr>
              <a:t>luồng</a:t>
            </a:r>
            <a:r>
              <a:rPr lang="en-US" sz="2800" dirty="0" smtClean="0">
                <a:solidFill>
                  <a:prstClr val="white"/>
                </a:solidFill>
              </a:rPr>
              <a:t> công việc bằng công </a:t>
            </a:r>
            <a:r>
              <a:rPr lang="en-US" sz="2800" dirty="0" err="1" smtClean="0">
                <a:solidFill>
                  <a:prstClr val="white"/>
                </a:solidFill>
              </a:rPr>
              <a:t>cụ</a:t>
            </a:r>
            <a:r>
              <a:rPr lang="en-US" sz="2800" dirty="0" smtClean="0">
                <a:solidFill>
                  <a:prstClr val="white"/>
                </a:solidFill>
              </a:rPr>
              <a:t> Workflow Designer </a:t>
            </a:r>
            <a:r>
              <a:rPr lang="en-US" sz="2800" dirty="0" err="1" smtClean="0">
                <a:solidFill>
                  <a:prstClr val="white"/>
                </a:solidFill>
              </a:rPr>
              <a:t>tích</a:t>
            </a:r>
            <a:r>
              <a:rPr lang="en-US" sz="2800" dirty="0" smtClean="0">
                <a:solidFill>
                  <a:prstClr val="white"/>
                </a:solidFill>
              </a:rPr>
              <a:t> hợp vào Visual Studio từ phiên bản 2005</a:t>
            </a:r>
          </a:p>
          <a:p>
            <a:pPr indent="344488" algn="just">
              <a:buFontTx/>
              <a:buChar char="-"/>
            </a:pPr>
            <a:r>
              <a:rPr lang="en-US" sz="2800" dirty="0" err="1" smtClean="0">
                <a:solidFill>
                  <a:prstClr val="white"/>
                </a:solidFill>
              </a:rPr>
              <a:t>Hỗ</a:t>
            </a:r>
            <a:r>
              <a:rPr lang="en-US" sz="2800" dirty="0" smtClean="0">
                <a:solidFill>
                  <a:prstClr val="white"/>
                </a:solidFill>
              </a:rPr>
              <a:t> </a:t>
            </a:r>
            <a:r>
              <a:rPr lang="en-US" sz="2800" dirty="0" err="1" smtClean="0">
                <a:solidFill>
                  <a:prstClr val="white"/>
                </a:solidFill>
              </a:rPr>
              <a:t>trợ</a:t>
            </a:r>
            <a:r>
              <a:rPr lang="en-US" sz="2800" dirty="0" smtClean="0">
                <a:solidFill>
                  <a:prstClr val="white"/>
                </a:solidFill>
              </a:rPr>
              <a:t> định </a:t>
            </a:r>
            <a:r>
              <a:rPr lang="en-US" sz="2800" dirty="0" err="1" smtClean="0">
                <a:solidFill>
                  <a:prstClr val="white"/>
                </a:solidFill>
              </a:rPr>
              <a:t>nghĩa</a:t>
            </a:r>
            <a:r>
              <a:rPr lang="en-US" sz="2800" dirty="0" smtClean="0">
                <a:solidFill>
                  <a:prstClr val="white"/>
                </a:solidFill>
              </a:rPr>
              <a:t> </a:t>
            </a:r>
            <a:r>
              <a:rPr lang="en-US" sz="2800" dirty="0" err="1" smtClean="0">
                <a:solidFill>
                  <a:prstClr val="white"/>
                </a:solidFill>
              </a:rPr>
              <a:t>luồng</a:t>
            </a:r>
            <a:r>
              <a:rPr lang="en-US" sz="2800" dirty="0" smtClean="0">
                <a:solidFill>
                  <a:prstClr val="white"/>
                </a:solidFill>
              </a:rPr>
              <a:t> công việc bằng </a:t>
            </a:r>
            <a:r>
              <a:rPr lang="en-US" sz="2800" dirty="0" err="1" smtClean="0">
                <a:solidFill>
                  <a:prstClr val="white"/>
                </a:solidFill>
              </a:rPr>
              <a:t>ngôn</a:t>
            </a:r>
            <a:r>
              <a:rPr lang="en-US" sz="2800" dirty="0" smtClean="0">
                <a:solidFill>
                  <a:prstClr val="white"/>
                </a:solidFill>
              </a:rPr>
              <a:t> </a:t>
            </a:r>
            <a:r>
              <a:rPr lang="en-US" sz="2800" dirty="0" err="1" smtClean="0">
                <a:solidFill>
                  <a:prstClr val="white"/>
                </a:solidFill>
              </a:rPr>
              <a:t>ngữ</a:t>
            </a:r>
            <a:r>
              <a:rPr lang="en-US" sz="2800" dirty="0" smtClean="0">
                <a:solidFill>
                  <a:prstClr val="white"/>
                </a:solidFill>
              </a:rPr>
              <a:t> XAML (</a:t>
            </a:r>
            <a:r>
              <a:rPr lang="en-US" sz="2800" dirty="0" err="1" smtClean="0">
                <a:solidFill>
                  <a:prstClr val="white"/>
                </a:solidFill>
              </a:rPr>
              <a:t>eXtensive</a:t>
            </a:r>
            <a:r>
              <a:rPr lang="en-US" sz="2800" dirty="0" smtClean="0">
                <a:solidFill>
                  <a:prstClr val="white"/>
                </a:solidFill>
              </a:rPr>
              <a:t> Application Markup </a:t>
            </a:r>
            <a:r>
              <a:rPr lang="en-US" sz="2800" smtClean="0">
                <a:solidFill>
                  <a:prstClr val="white"/>
                </a:solidFill>
              </a:rPr>
              <a:t>Language )</a:t>
            </a:r>
            <a:endParaRPr lang="en-US" sz="2800" dirty="0" smtClean="0">
              <a:solidFill>
                <a:prstClr val="white"/>
              </a:solidFill>
            </a:endParaRPr>
          </a:p>
        </p:txBody>
      </p:sp>
      <p:sp>
        <p:nvSpPr>
          <p:cNvPr id="4" name="TextBox 3"/>
          <p:cNvSpPr txBox="1"/>
          <p:nvPr/>
        </p:nvSpPr>
        <p:spPr>
          <a:xfrm>
            <a:off x="3352800" y="1066800"/>
            <a:ext cx="5550750" cy="523220"/>
          </a:xfrm>
          <a:prstGeom prst="rect">
            <a:avLst/>
          </a:prstGeom>
          <a:noFill/>
        </p:spPr>
        <p:txBody>
          <a:bodyPr wrap="none" rtlCol="0">
            <a:spAutoFit/>
          </a:bodyPr>
          <a:lstStyle/>
          <a:p>
            <a:r>
              <a:rPr lang="en-US" sz="2800" b="1" dirty="0" smtClean="0">
                <a:solidFill>
                  <a:schemeClr val="tx2">
                    <a:lumMod val="90000"/>
                  </a:schemeClr>
                </a:solidFill>
                <a:effectLst>
                  <a:glow rad="139700">
                    <a:schemeClr val="accent4">
                      <a:satMod val="175000"/>
                      <a:alpha val="40000"/>
                    </a:schemeClr>
                  </a:glow>
                  <a:reflection blurRad="6350" stA="55000" endA="50" endPos="85000" dist="29997" dir="5400000" sy="-100000" algn="bl" rotWithShape="0"/>
                </a:effectLst>
              </a:rPr>
              <a:t>Windows Workflow Foundation</a:t>
            </a:r>
            <a:endParaRPr lang="en-US" sz="2800" b="1" dirty="0">
              <a:solidFill>
                <a:schemeClr val="tx2">
                  <a:lumMod val="90000"/>
                </a:schemeClr>
              </a:solidFill>
              <a:effectLst>
                <a:glow rad="139700">
                  <a:schemeClr val="accent4">
                    <a:satMod val="175000"/>
                    <a:alpha val="40000"/>
                  </a:schemeClr>
                </a:glow>
                <a:reflection blurRad="6350" stA="55000" endA="50" endPos="85000" dist="29997" dir="5400000" sy="-100000" algn="bl" rotWithShape="0"/>
              </a:effectLst>
            </a:endParaRPr>
          </a:p>
        </p:txBody>
      </p:sp>
      <p:sp>
        <p:nvSpPr>
          <p:cNvPr id="7" name="TextBox 6"/>
          <p:cNvSpPr txBox="1"/>
          <p:nvPr/>
        </p:nvSpPr>
        <p:spPr>
          <a:xfrm>
            <a:off x="381000" y="457200"/>
            <a:ext cx="8035982" cy="646331"/>
          </a:xfrm>
          <a:prstGeom prst="rect">
            <a:avLst/>
          </a:prstGeom>
          <a:noFill/>
        </p:spPr>
        <p:txBody>
          <a:bodyPr wrap="none" rtlCol="0">
            <a:spAutoFit/>
          </a:bodyPr>
          <a:lstStyle/>
          <a:p>
            <a:r>
              <a:rPr lang="en-US" sz="3600" b="1" smtClean="0">
                <a:solidFill>
                  <a:srgbClr val="FFFF00"/>
                </a:solidFill>
                <a:effectLst>
                  <a:glow rad="139700">
                    <a:schemeClr val="accent6">
                      <a:satMod val="175000"/>
                      <a:alpha val="40000"/>
                    </a:schemeClr>
                  </a:glow>
                  <a:reflection blurRad="6350" stA="55000" endA="50" endPos="85000" dist="29997" dir="5400000" sy="-100000" algn="bl" rotWithShape="0"/>
                </a:effectLst>
              </a:rPr>
              <a:t>Khảo sát môi trường công nghệ. (tt)</a:t>
            </a:r>
            <a:endParaRPr lang="en-US" sz="3600" b="1">
              <a:solidFill>
                <a:srgbClr val="FFFF00"/>
              </a:solidFill>
              <a:effectLst>
                <a:glow rad="139700">
                  <a:schemeClr val="accent6">
                    <a:satMod val="175000"/>
                    <a:alpha val="40000"/>
                  </a:schemeClr>
                </a:glow>
                <a:reflection blurRad="6350" stA="55000" endA="50" endPos="85000" dist="29997" dir="5400000" sy="-100000" algn="bl" rotWithShape="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3" dur="500"/>
                                        <p:tgtEl>
                                          <p:spTgt spid="5">
                                            <p:txEl>
                                              <p:pRg st="0" end="0"/>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6" dur="500"/>
                                        <p:tgtEl>
                                          <p:spTgt spid="5">
                                            <p:txEl>
                                              <p:pRg st="1" end="1"/>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9" dur="500"/>
                                        <p:tgtEl>
                                          <p:spTgt spid="5">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8" presetClass="entr" presetSubtype="0" accel="50000" fill="hold"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 calcmode="lin" valueType="num">
                                      <p:cBhvr>
                                        <p:cTn id="24" dur="1000" fill="hold"/>
                                        <p:tgtEl>
                                          <p:spTgt spid="5">
                                            <p:txEl>
                                              <p:pRg st="3" end="3"/>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5" dur="1000" fill="hold"/>
                                        <p:tgtEl>
                                          <p:spTgt spid="5">
                                            <p:txEl>
                                              <p:pRg st="3" end="3"/>
                                            </p:txEl>
                                          </p:spTgt>
                                        </p:tgtEl>
                                        <p:attrNameLst>
                                          <p:attrName>ppt_x</p:attrName>
                                        </p:attrNameLst>
                                      </p:cBhvr>
                                      <p:tavLst>
                                        <p:tav tm="0">
                                          <p:val>
                                            <p:fltVal val="-1"/>
                                          </p:val>
                                        </p:tav>
                                        <p:tav tm="50000">
                                          <p:val>
                                            <p:fltVal val="0.95"/>
                                          </p:val>
                                        </p:tav>
                                        <p:tav tm="100000">
                                          <p:val>
                                            <p:strVal val="#ppt_x"/>
                                          </p:val>
                                        </p:tav>
                                      </p:tavLst>
                                    </p:anim>
                                    <p:anim calcmode="lin" valueType="num">
                                      <p:cBhvr>
                                        <p:cTn id="26" dur="1000" fill="hold"/>
                                        <p:tgtEl>
                                          <p:spTgt spid="5">
                                            <p:txEl>
                                              <p:pRg st="3" end="3"/>
                                            </p:txEl>
                                          </p:spTgt>
                                        </p:tgtEl>
                                        <p:attrNameLst>
                                          <p:attrName>ppt_y</p:attrName>
                                        </p:attrNameLst>
                                      </p:cBhvr>
                                      <p:tavLst>
                                        <p:tav tm="0">
                                          <p:val>
                                            <p:strVal val="#ppt_y"/>
                                          </p:val>
                                        </p:tav>
                                        <p:tav tm="100000">
                                          <p:val>
                                            <p:strVal val="#ppt_y"/>
                                          </p:val>
                                        </p:tav>
                                      </p:tavLst>
                                    </p:anim>
                                    <p:animEffect transition="in" filter="fade">
                                      <p:cBhvr>
                                        <p:cTn id="27" dur="10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8" presetClass="entr" presetSubtype="0" accel="10000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 calcmode="lin" valueType="num">
                                      <p:cBhvr>
                                        <p:cTn id="32" dur="500" fill="hold"/>
                                        <p:tgtEl>
                                          <p:spTgt spid="5">
                                            <p:txEl>
                                              <p:pRg st="4" end="4"/>
                                            </p:txEl>
                                          </p:spTgt>
                                        </p:tgtEl>
                                        <p:attrNameLst>
                                          <p:attrName>ppt_w</p:attrName>
                                        </p:attrNameLst>
                                      </p:cBhvr>
                                      <p:tavLst>
                                        <p:tav tm="0">
                                          <p:val>
                                            <p:strVal val="#ppt_w*2.5"/>
                                          </p:val>
                                        </p:tav>
                                        <p:tav tm="100000">
                                          <p:val>
                                            <p:strVal val="#ppt_w"/>
                                          </p:val>
                                        </p:tav>
                                      </p:tavLst>
                                    </p:anim>
                                    <p:anim calcmode="lin" valueType="num">
                                      <p:cBhvr>
                                        <p:cTn id="33" dur="500" fill="hold"/>
                                        <p:tgtEl>
                                          <p:spTgt spid="5">
                                            <p:txEl>
                                              <p:pRg st="4" end="4"/>
                                            </p:txEl>
                                          </p:spTgt>
                                        </p:tgtEl>
                                        <p:attrNameLst>
                                          <p:attrName>ppt_h</p:attrName>
                                        </p:attrNameLst>
                                      </p:cBhvr>
                                      <p:tavLst>
                                        <p:tav tm="0">
                                          <p:val>
                                            <p:strVal val="#ppt_h*0.01"/>
                                          </p:val>
                                        </p:tav>
                                        <p:tav tm="100000">
                                          <p:val>
                                            <p:strVal val="#ppt_h"/>
                                          </p:val>
                                        </p:tav>
                                      </p:tavLst>
                                    </p:anim>
                                    <p:anim calcmode="lin" valueType="num">
                                      <p:cBhvr>
                                        <p:cTn id="34"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5" dur="500" fill="hold"/>
                                        <p:tgtEl>
                                          <p:spTgt spid="5">
                                            <p:txEl>
                                              <p:pRg st="4" end="4"/>
                                            </p:txEl>
                                          </p:spTgt>
                                        </p:tgtEl>
                                        <p:attrNameLst>
                                          <p:attrName>ppt_y</p:attrName>
                                        </p:attrNameLst>
                                      </p:cBhvr>
                                      <p:tavLst>
                                        <p:tav tm="0">
                                          <p:val>
                                            <p:strVal val="#ppt_h+1"/>
                                          </p:val>
                                        </p:tav>
                                        <p:tav tm="100000">
                                          <p:val>
                                            <p:strVal val="#ppt_y"/>
                                          </p:val>
                                        </p:tav>
                                      </p:tavLst>
                                    </p:anim>
                                    <p:animEffect transition="in" filter="fade">
                                      <p:cBhvr>
                                        <p:cTn id="36"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blackWhite">
          <a:xfrm>
            <a:off x="2286000" y="2895600"/>
            <a:ext cx="4343400" cy="914400"/>
          </a:xfrm>
          <a:prstGeom prst="roundRect">
            <a:avLst>
              <a:gd name="adj" fmla="val 9106"/>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l="50000" t="50000" r="50000" b="50000"/>
            </a:path>
            <a:tileRect/>
          </a:gradFill>
          <a:ln>
            <a:headEnd/>
            <a:tailEnd/>
          </a:ln>
          <a:effectLst>
            <a:glow rad="139700">
              <a:schemeClr val="accent2">
                <a:satMod val="175000"/>
                <a:alpha val="40000"/>
              </a:schemeClr>
            </a:glow>
          </a:effectLst>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r>
              <a:rPr lang="en-US" sz="2400" b="1" dirty="0" smtClean="0">
                <a:solidFill>
                  <a:srgbClr val="FFFFFF"/>
                </a:solidFill>
              </a:rPr>
              <a:t>Scheduling Services</a:t>
            </a:r>
            <a:endParaRPr lang="en-US" sz="2400" b="1" dirty="0">
              <a:solidFill>
                <a:srgbClr val="FFFFFF"/>
              </a:solidFill>
            </a:endParaRPr>
          </a:p>
        </p:txBody>
      </p:sp>
      <p:sp>
        <p:nvSpPr>
          <p:cNvPr id="8" name="AutoShape 5"/>
          <p:cNvSpPr>
            <a:spLocks noChangeArrowheads="1"/>
          </p:cNvSpPr>
          <p:nvPr/>
        </p:nvSpPr>
        <p:spPr bwMode="blackWhite">
          <a:xfrm>
            <a:off x="2286000" y="3962400"/>
            <a:ext cx="4343400" cy="914400"/>
          </a:xfrm>
          <a:prstGeom prst="roundRect">
            <a:avLst>
              <a:gd name="adj" fmla="val 9106"/>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path path="circle">
              <a:fillToRect l="50000" t="50000" r="50000" b="50000"/>
            </a:path>
            <a:tileRect/>
          </a:gradFill>
          <a:ln>
            <a:headEnd/>
            <a:tailEnd/>
          </a:ln>
          <a:effectLst>
            <a:glow rad="139700">
              <a:schemeClr val="accent2">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r>
              <a:rPr lang="en-US" sz="2400" b="1" dirty="0" smtClean="0">
                <a:solidFill>
                  <a:srgbClr val="FFFFFF"/>
                </a:solidFill>
              </a:rPr>
              <a:t>Tracking Services</a:t>
            </a:r>
            <a:endParaRPr lang="en-US" sz="2400" b="1" dirty="0">
              <a:solidFill>
                <a:srgbClr val="FFFFFF"/>
              </a:solidFill>
            </a:endParaRPr>
          </a:p>
        </p:txBody>
      </p:sp>
      <p:sp>
        <p:nvSpPr>
          <p:cNvPr id="9" name="AutoShape 5"/>
          <p:cNvSpPr>
            <a:spLocks noChangeArrowheads="1"/>
          </p:cNvSpPr>
          <p:nvPr/>
        </p:nvSpPr>
        <p:spPr bwMode="blackWhite">
          <a:xfrm>
            <a:off x="2286000" y="5029200"/>
            <a:ext cx="4343400" cy="914400"/>
          </a:xfrm>
          <a:prstGeom prst="roundRect">
            <a:avLst>
              <a:gd name="adj" fmla="val 9106"/>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headEnd/>
            <a:tailEnd/>
          </a:ln>
          <a:effectLst>
            <a:glow rad="139700">
              <a:schemeClr val="accent3">
                <a:lumMod val="60000"/>
                <a:lumOff val="4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2400" b="1" smtClean="0">
                <a:solidFill>
                  <a:srgbClr val="FFFFFF"/>
                </a:solidFill>
              </a:rPr>
              <a:t>Persistence Service.</a:t>
            </a:r>
            <a:endParaRPr lang="en-US" sz="2400" b="1" dirty="0">
              <a:solidFill>
                <a:srgbClr val="FFFFFF"/>
              </a:solidFill>
            </a:endParaRPr>
          </a:p>
        </p:txBody>
      </p:sp>
      <p:sp>
        <p:nvSpPr>
          <p:cNvPr id="10" name="TextBox 9"/>
          <p:cNvSpPr txBox="1"/>
          <p:nvPr/>
        </p:nvSpPr>
        <p:spPr>
          <a:xfrm>
            <a:off x="2819400" y="1066800"/>
            <a:ext cx="6222729" cy="523220"/>
          </a:xfrm>
          <a:prstGeom prst="rect">
            <a:avLst/>
          </a:prstGeom>
          <a:noFill/>
        </p:spPr>
        <p:txBody>
          <a:bodyPr wrap="none" rtlCol="0">
            <a:spAutoFit/>
          </a:bodyPr>
          <a:lstStyle/>
          <a:p>
            <a:r>
              <a:rPr lang="en-US" sz="2800" b="1" dirty="0" smtClean="0">
                <a:solidFill>
                  <a:schemeClr val="tx2">
                    <a:lumMod val="90000"/>
                  </a:schemeClr>
                </a:solidFill>
                <a:effectLst>
                  <a:glow rad="139700">
                    <a:schemeClr val="accent4">
                      <a:satMod val="175000"/>
                      <a:alpha val="40000"/>
                    </a:schemeClr>
                  </a:glow>
                </a:effectLst>
              </a:rPr>
              <a:t>Windows </a:t>
            </a:r>
            <a:r>
              <a:rPr lang="en-US" sz="2800" b="1" smtClean="0">
                <a:solidFill>
                  <a:schemeClr val="tx2">
                    <a:lumMod val="90000"/>
                  </a:schemeClr>
                </a:solidFill>
                <a:effectLst>
                  <a:glow rad="139700">
                    <a:schemeClr val="accent4">
                      <a:satMod val="175000"/>
                      <a:alpha val="40000"/>
                    </a:schemeClr>
                  </a:glow>
                </a:effectLst>
              </a:rPr>
              <a:t>Workflow Foundation (tt)</a:t>
            </a:r>
            <a:endParaRPr lang="en-US" sz="2800" b="1" dirty="0">
              <a:solidFill>
                <a:schemeClr val="tx2">
                  <a:lumMod val="90000"/>
                </a:schemeClr>
              </a:solidFill>
              <a:effectLst>
                <a:glow rad="139700">
                  <a:schemeClr val="accent4">
                    <a:satMod val="175000"/>
                    <a:alpha val="40000"/>
                  </a:schemeClr>
                </a:glow>
              </a:effectLst>
            </a:endParaRPr>
          </a:p>
        </p:txBody>
      </p:sp>
      <p:sp>
        <p:nvSpPr>
          <p:cNvPr id="11" name="TextBox 10"/>
          <p:cNvSpPr txBox="1"/>
          <p:nvPr/>
        </p:nvSpPr>
        <p:spPr>
          <a:xfrm>
            <a:off x="381000" y="457200"/>
            <a:ext cx="8035982" cy="646331"/>
          </a:xfrm>
          <a:prstGeom prst="rect">
            <a:avLst/>
          </a:prstGeom>
          <a:noFill/>
        </p:spPr>
        <p:txBody>
          <a:bodyPr wrap="none" rtlCol="0">
            <a:spAutoFit/>
          </a:bodyPr>
          <a:lstStyle/>
          <a:p>
            <a:r>
              <a:rPr lang="en-US" sz="3600" b="1" smtClean="0">
                <a:solidFill>
                  <a:srgbClr val="FFFF00"/>
                </a:solidFill>
                <a:effectLst>
                  <a:glow rad="139700">
                    <a:schemeClr val="accent6">
                      <a:satMod val="175000"/>
                      <a:alpha val="40000"/>
                    </a:schemeClr>
                  </a:glow>
                  <a:reflection blurRad="6350" stA="55000" endA="50" endPos="85000" dist="29997" dir="5400000" sy="-100000" algn="bl" rotWithShape="0"/>
                </a:effectLst>
              </a:rPr>
              <a:t>Khảo sát môi trường công nghệ. (tt)</a:t>
            </a:r>
            <a:endParaRPr lang="en-US" sz="3600" b="1">
              <a:solidFill>
                <a:srgbClr val="FFFF00"/>
              </a:solidFill>
              <a:effectLst>
                <a:glow rad="139700">
                  <a:schemeClr val="accent6">
                    <a:satMod val="175000"/>
                    <a:alpha val="40000"/>
                  </a:schemeClr>
                </a:glow>
                <a:reflection blurRad="6350" stA="55000" endA="50" endPos="85000" dist="29997" dir="5400000" sy="-100000" algn="bl" rotWithShape="0"/>
              </a:effectLst>
            </a:endParaRPr>
          </a:p>
        </p:txBody>
      </p:sp>
      <p:sp>
        <p:nvSpPr>
          <p:cNvPr id="12" name="Rectangle 11"/>
          <p:cNvSpPr/>
          <p:nvPr/>
        </p:nvSpPr>
        <p:spPr>
          <a:xfrm>
            <a:off x="914400" y="1752600"/>
            <a:ext cx="5257800" cy="523220"/>
          </a:xfrm>
          <a:prstGeom prst="rect">
            <a:avLst/>
          </a:prstGeom>
        </p:spPr>
        <p:txBody>
          <a:bodyPr wrap="square">
            <a:spAutoFit/>
          </a:bodyPr>
          <a:lstStyle/>
          <a:p>
            <a:r>
              <a:rPr lang="en-US" sz="2800" smtClean="0">
                <a:solidFill>
                  <a:prstClr val="white"/>
                </a:solidFill>
              </a:rPr>
              <a:t>Các dịch vụ cung cấp sẵn:</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7"/>
          <p:cNvGrpSpPr>
            <a:grpSpLocks/>
          </p:cNvGrpSpPr>
          <p:nvPr/>
        </p:nvGrpSpPr>
        <p:grpSpPr bwMode="auto">
          <a:xfrm>
            <a:off x="1143000" y="2382837"/>
            <a:ext cx="7151689" cy="665163"/>
            <a:chOff x="1248" y="1344"/>
            <a:chExt cx="4505" cy="419"/>
          </a:xfrm>
        </p:grpSpPr>
        <p:grpSp>
          <p:nvGrpSpPr>
            <p:cNvPr id="3" name="Group 9"/>
            <p:cNvGrpSpPr>
              <a:grpSpLocks/>
            </p:cNvGrpSpPr>
            <p:nvPr/>
          </p:nvGrpSpPr>
          <p:grpSpPr bwMode="auto">
            <a:xfrm>
              <a:off x="1248" y="1344"/>
              <a:ext cx="480" cy="419"/>
              <a:chOff x="1110" y="2656"/>
              <a:chExt cx="1549" cy="1351"/>
            </a:xfrm>
          </p:grpSpPr>
          <p:sp>
            <p:nvSpPr>
              <p:cNvPr id="33" name="AutoShape 10"/>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en-US"/>
              </a:p>
            </p:txBody>
          </p:sp>
          <p:sp>
            <p:nvSpPr>
              <p:cNvPr id="34" name="AutoShape 11"/>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en-US"/>
              </a:p>
            </p:txBody>
          </p:sp>
          <p:sp>
            <p:nvSpPr>
              <p:cNvPr id="35" name="AutoShape 12"/>
              <p:cNvSpPr>
                <a:spLocks noChangeArrowheads="1"/>
              </p:cNvSpPr>
              <p:nvPr/>
            </p:nvSpPr>
            <p:spPr bwMode="gray">
              <a:xfrm>
                <a:off x="1200" y="2736"/>
                <a:ext cx="1350" cy="1168"/>
              </a:xfrm>
              <a:prstGeom prst="hexagon">
                <a:avLst>
                  <a:gd name="adj" fmla="val 28896"/>
                  <a:gd name="vf" fmla="val 115470"/>
                </a:avLst>
              </a:prstGeom>
              <a:gradFill rotWithShape="1">
                <a:gsLst>
                  <a:gs pos="0">
                    <a:srgbClr val="24B443"/>
                  </a:gs>
                  <a:gs pos="100000">
                    <a:srgbClr val="115D16"/>
                  </a:gs>
                </a:gsLst>
                <a:lin ang="2700000" scaled="1"/>
              </a:gradFill>
              <a:ln w="9525">
                <a:solidFill>
                  <a:schemeClr val="tx1"/>
                </a:solidFill>
                <a:miter lim="800000"/>
                <a:headEnd/>
                <a:tailEnd/>
              </a:ln>
              <a:effectLst/>
            </p:spPr>
            <p:txBody>
              <a:bodyPr wrap="none" anchor="ctr"/>
              <a:lstStyle/>
              <a:p>
                <a:endParaRPr lang="en-US"/>
              </a:p>
            </p:txBody>
          </p:sp>
        </p:grpSp>
        <p:sp>
          <p:nvSpPr>
            <p:cNvPr id="30" name="Line 27"/>
            <p:cNvSpPr>
              <a:spLocks noChangeShapeType="1"/>
            </p:cNvSpPr>
            <p:nvPr/>
          </p:nvSpPr>
          <p:spPr bwMode="auto">
            <a:xfrm>
              <a:off x="1632" y="1728"/>
              <a:ext cx="3024" cy="0"/>
            </a:xfrm>
            <a:prstGeom prst="line">
              <a:avLst/>
            </a:prstGeom>
            <a:noFill/>
            <a:ln w="25400">
              <a:solidFill>
                <a:srgbClr val="C0C0C0"/>
              </a:solidFill>
              <a:prstDash val="sysDot"/>
              <a:round/>
              <a:headEnd/>
              <a:tailEnd type="oval" w="med" len="med"/>
            </a:ln>
            <a:effectLst/>
          </p:spPr>
          <p:txBody>
            <a:bodyPr wrap="none" anchor="ctr"/>
            <a:lstStyle/>
            <a:p>
              <a:endParaRPr lang="en-US"/>
            </a:p>
          </p:txBody>
        </p:sp>
        <p:sp>
          <p:nvSpPr>
            <p:cNvPr id="31" name="Text Box 28"/>
            <p:cNvSpPr txBox="1">
              <a:spLocks noChangeArrowheads="1"/>
            </p:cNvSpPr>
            <p:nvPr/>
          </p:nvSpPr>
          <p:spPr bwMode="auto">
            <a:xfrm>
              <a:off x="2256" y="1392"/>
              <a:ext cx="3497" cy="330"/>
            </a:xfrm>
            <a:prstGeom prst="rect">
              <a:avLst/>
            </a:prstGeom>
            <a:noFill/>
            <a:ln w="9525" algn="ctr">
              <a:noFill/>
              <a:miter lim="800000"/>
              <a:headEnd/>
              <a:tailEnd/>
            </a:ln>
            <a:effectLst/>
          </p:spPr>
          <p:txBody>
            <a:bodyPr wrap="none">
              <a:spAutoFit/>
            </a:bodyPr>
            <a:lstStyle/>
            <a:p>
              <a:pPr algn="l"/>
              <a:r>
                <a:rPr lang="en-US" sz="2800" b="1" dirty="0" smtClean="0">
                  <a:solidFill>
                    <a:srgbClr val="FFFF00"/>
                  </a:solidFill>
                  <a:effectLst>
                    <a:glow rad="228600">
                      <a:schemeClr val="bg1">
                        <a:lumMod val="95000"/>
                        <a:lumOff val="5000"/>
                        <a:alpha val="40000"/>
                      </a:schemeClr>
                    </a:glow>
                  </a:effectLst>
                </a:rPr>
                <a:t>Windows Workflow Foundation</a:t>
              </a:r>
              <a:endParaRPr lang="en-US" sz="2800" b="1" dirty="0">
                <a:solidFill>
                  <a:srgbClr val="FFFF00"/>
                </a:solidFill>
                <a:effectLst>
                  <a:glow rad="228600">
                    <a:schemeClr val="bg1">
                      <a:lumMod val="95000"/>
                      <a:lumOff val="5000"/>
                      <a:alpha val="40000"/>
                    </a:schemeClr>
                  </a:glow>
                </a:effectLst>
              </a:endParaRPr>
            </a:p>
          </p:txBody>
        </p:sp>
        <p:sp>
          <p:nvSpPr>
            <p:cNvPr id="32" name="Text Box 29"/>
            <p:cNvSpPr txBox="1">
              <a:spLocks noChangeArrowheads="1"/>
            </p:cNvSpPr>
            <p:nvPr/>
          </p:nvSpPr>
          <p:spPr bwMode="gray">
            <a:xfrm>
              <a:off x="1372" y="1406"/>
              <a:ext cx="223" cy="288"/>
            </a:xfrm>
            <a:prstGeom prst="rect">
              <a:avLst/>
            </a:prstGeom>
            <a:noFill/>
            <a:ln w="9525" algn="ctr">
              <a:noFill/>
              <a:miter lim="800000"/>
              <a:headEnd/>
              <a:tailEnd/>
            </a:ln>
            <a:effectLst/>
          </p:spPr>
          <p:txBody>
            <a:bodyPr wrap="none">
              <a:spAutoFit/>
            </a:bodyPr>
            <a:lstStyle/>
            <a:p>
              <a:r>
                <a:rPr lang="en-US" sz="2400" b="1" dirty="0">
                  <a:solidFill>
                    <a:srgbClr val="FFFFFF"/>
                  </a:solidFill>
                </a:rPr>
                <a:t>1</a:t>
              </a:r>
            </a:p>
          </p:txBody>
        </p:sp>
      </p:grpSp>
      <p:grpSp>
        <p:nvGrpSpPr>
          <p:cNvPr id="4" name="Group 48"/>
          <p:cNvGrpSpPr>
            <a:grpSpLocks/>
          </p:cNvGrpSpPr>
          <p:nvPr/>
        </p:nvGrpSpPr>
        <p:grpSpPr bwMode="auto">
          <a:xfrm>
            <a:off x="1143000" y="3297237"/>
            <a:ext cx="7681915" cy="665163"/>
            <a:chOff x="1248" y="1920"/>
            <a:chExt cx="4839" cy="419"/>
          </a:xfrm>
        </p:grpSpPr>
        <p:grpSp>
          <p:nvGrpSpPr>
            <p:cNvPr id="5" name="Group 13"/>
            <p:cNvGrpSpPr>
              <a:grpSpLocks/>
            </p:cNvGrpSpPr>
            <p:nvPr/>
          </p:nvGrpSpPr>
          <p:grpSpPr bwMode="auto">
            <a:xfrm>
              <a:off x="1248" y="1920"/>
              <a:ext cx="480" cy="419"/>
              <a:chOff x="3174" y="2656"/>
              <a:chExt cx="1549" cy="1351"/>
            </a:xfrm>
          </p:grpSpPr>
          <p:sp>
            <p:nvSpPr>
              <p:cNvPr id="41" name="AutoShape 14"/>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en-US"/>
              </a:p>
            </p:txBody>
          </p:sp>
          <p:sp>
            <p:nvSpPr>
              <p:cNvPr id="42" name="AutoShape 15"/>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en-US"/>
              </a:p>
            </p:txBody>
          </p:sp>
          <p:sp>
            <p:nvSpPr>
              <p:cNvPr id="43" name="AutoShape 16"/>
              <p:cNvSpPr>
                <a:spLocks noChangeArrowheads="1"/>
              </p:cNvSpPr>
              <p:nvPr/>
            </p:nvSpPr>
            <p:spPr bwMode="gray">
              <a:xfrm>
                <a:off x="3264" y="2736"/>
                <a:ext cx="1350" cy="1168"/>
              </a:xfrm>
              <a:prstGeom prst="hexagon">
                <a:avLst>
                  <a:gd name="adj" fmla="val 28896"/>
                  <a:gd name="vf" fmla="val 115470"/>
                </a:avLst>
              </a:prstGeom>
              <a:gradFill rotWithShape="1">
                <a:gsLst>
                  <a:gs pos="0">
                    <a:srgbClr val="CC7032"/>
                  </a:gs>
                  <a:gs pos="100000">
                    <a:srgbClr val="844820"/>
                  </a:gs>
                </a:gsLst>
                <a:lin ang="2700000" scaled="1"/>
              </a:gradFill>
              <a:ln w="9525">
                <a:solidFill>
                  <a:schemeClr val="tx1"/>
                </a:solidFill>
                <a:miter lim="800000"/>
                <a:headEnd/>
                <a:tailEnd/>
              </a:ln>
              <a:effectLst/>
            </p:spPr>
            <p:txBody>
              <a:bodyPr wrap="none" anchor="ctr"/>
              <a:lstStyle/>
              <a:p>
                <a:endParaRPr lang="en-US"/>
              </a:p>
            </p:txBody>
          </p:sp>
        </p:grpSp>
        <p:sp>
          <p:nvSpPr>
            <p:cNvPr id="38" name="Line 30"/>
            <p:cNvSpPr>
              <a:spLocks noChangeShapeType="1"/>
            </p:cNvSpPr>
            <p:nvPr/>
          </p:nvSpPr>
          <p:spPr bwMode="auto">
            <a:xfrm>
              <a:off x="1632" y="2304"/>
              <a:ext cx="3024" cy="0"/>
            </a:xfrm>
            <a:prstGeom prst="line">
              <a:avLst/>
            </a:prstGeom>
            <a:noFill/>
            <a:ln w="25400">
              <a:solidFill>
                <a:srgbClr val="C0C0C0"/>
              </a:solidFill>
              <a:prstDash val="sysDot"/>
              <a:round/>
              <a:headEnd/>
              <a:tailEnd type="oval" w="med" len="med"/>
            </a:ln>
            <a:effectLst/>
          </p:spPr>
          <p:txBody>
            <a:bodyPr wrap="none" anchor="ctr"/>
            <a:lstStyle/>
            <a:p>
              <a:endParaRPr lang="en-US"/>
            </a:p>
          </p:txBody>
        </p:sp>
        <p:sp>
          <p:nvSpPr>
            <p:cNvPr id="39" name="Text Box 31"/>
            <p:cNvSpPr txBox="1">
              <a:spLocks noChangeArrowheads="1"/>
            </p:cNvSpPr>
            <p:nvPr/>
          </p:nvSpPr>
          <p:spPr bwMode="auto">
            <a:xfrm>
              <a:off x="2256" y="1968"/>
              <a:ext cx="3831" cy="330"/>
            </a:xfrm>
            <a:prstGeom prst="rect">
              <a:avLst/>
            </a:prstGeom>
            <a:noFill/>
            <a:ln w="9525" algn="ctr">
              <a:noFill/>
              <a:miter lim="800000"/>
              <a:headEnd/>
              <a:tailEnd/>
            </a:ln>
            <a:effectLst/>
          </p:spPr>
          <p:txBody>
            <a:bodyPr wrap="none">
              <a:spAutoFit/>
            </a:bodyPr>
            <a:lstStyle/>
            <a:p>
              <a:r>
                <a:rPr lang="en-US" sz="2800" b="1" dirty="0" smtClean="0">
                  <a:solidFill>
                    <a:srgbClr val="FFFF00"/>
                  </a:solidFill>
                  <a:effectLst>
                    <a:glow rad="228600">
                      <a:schemeClr val="bg1">
                        <a:lumMod val="95000"/>
                        <a:lumOff val="5000"/>
                        <a:alpha val="40000"/>
                      </a:schemeClr>
                    </a:glow>
                  </a:effectLst>
                </a:rPr>
                <a:t>Windows Presentation Foundation</a:t>
              </a:r>
              <a:endParaRPr lang="en-US" sz="2800" b="1" dirty="0">
                <a:solidFill>
                  <a:srgbClr val="FFFF00"/>
                </a:solidFill>
                <a:effectLst>
                  <a:glow rad="228600">
                    <a:schemeClr val="bg1">
                      <a:lumMod val="95000"/>
                      <a:lumOff val="5000"/>
                      <a:alpha val="40000"/>
                    </a:schemeClr>
                  </a:glow>
                </a:effectLst>
              </a:endParaRPr>
            </a:p>
          </p:txBody>
        </p:sp>
        <p:sp>
          <p:nvSpPr>
            <p:cNvPr id="40" name="Text Box 32"/>
            <p:cNvSpPr txBox="1">
              <a:spLocks noChangeArrowheads="1"/>
            </p:cNvSpPr>
            <p:nvPr/>
          </p:nvSpPr>
          <p:spPr bwMode="gray">
            <a:xfrm>
              <a:off x="1372" y="1982"/>
              <a:ext cx="223" cy="288"/>
            </a:xfrm>
            <a:prstGeom prst="rect">
              <a:avLst/>
            </a:prstGeom>
            <a:noFill/>
            <a:ln w="9525" algn="ctr">
              <a:noFill/>
              <a:miter lim="800000"/>
              <a:headEnd/>
              <a:tailEnd/>
            </a:ln>
            <a:effectLst/>
          </p:spPr>
          <p:txBody>
            <a:bodyPr wrap="none">
              <a:spAutoFit/>
            </a:bodyPr>
            <a:lstStyle/>
            <a:p>
              <a:r>
                <a:rPr lang="en-US" sz="2400" b="1">
                  <a:solidFill>
                    <a:srgbClr val="FFFFFF"/>
                  </a:solidFill>
                </a:rPr>
                <a:t>2</a:t>
              </a:r>
            </a:p>
          </p:txBody>
        </p:sp>
      </p:grpSp>
      <p:grpSp>
        <p:nvGrpSpPr>
          <p:cNvPr id="6" name="Group 49"/>
          <p:cNvGrpSpPr>
            <a:grpSpLocks/>
          </p:cNvGrpSpPr>
          <p:nvPr/>
        </p:nvGrpSpPr>
        <p:grpSpPr bwMode="auto">
          <a:xfrm>
            <a:off x="1143000" y="4191000"/>
            <a:ext cx="5410200" cy="665163"/>
            <a:chOff x="1248" y="2482"/>
            <a:chExt cx="3408" cy="419"/>
          </a:xfrm>
        </p:grpSpPr>
        <p:grpSp>
          <p:nvGrpSpPr>
            <p:cNvPr id="7" name="Group 33"/>
            <p:cNvGrpSpPr>
              <a:grpSpLocks/>
            </p:cNvGrpSpPr>
            <p:nvPr/>
          </p:nvGrpSpPr>
          <p:grpSpPr bwMode="auto">
            <a:xfrm>
              <a:off x="1248" y="2482"/>
              <a:ext cx="480" cy="419"/>
              <a:chOff x="1110" y="2656"/>
              <a:chExt cx="1549" cy="1351"/>
            </a:xfrm>
          </p:grpSpPr>
          <p:sp>
            <p:nvSpPr>
              <p:cNvPr id="23" name="AutoShape 3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en-US"/>
              </a:p>
            </p:txBody>
          </p:sp>
          <p:sp>
            <p:nvSpPr>
              <p:cNvPr id="24" name="AutoShape 3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en-US"/>
              </a:p>
            </p:txBody>
          </p:sp>
          <p:sp>
            <p:nvSpPr>
              <p:cNvPr id="25" name="AutoShape 36"/>
              <p:cNvSpPr>
                <a:spLocks noChangeArrowheads="1"/>
              </p:cNvSpPr>
              <p:nvPr/>
            </p:nvSpPr>
            <p:spPr bwMode="gray">
              <a:xfrm>
                <a:off x="1200" y="2736"/>
                <a:ext cx="1350" cy="1168"/>
              </a:xfrm>
              <a:prstGeom prst="hexagon">
                <a:avLst>
                  <a:gd name="adj" fmla="val 28896"/>
                  <a:gd name="vf" fmla="val 115470"/>
                </a:avLst>
              </a:prstGeom>
              <a:gradFill rotWithShape="1">
                <a:gsLst>
                  <a:gs pos="0">
                    <a:srgbClr val="24B443"/>
                  </a:gs>
                  <a:gs pos="100000">
                    <a:srgbClr val="115D16"/>
                  </a:gs>
                </a:gsLst>
                <a:lin ang="2700000" scaled="1"/>
              </a:gradFill>
              <a:ln w="9525">
                <a:solidFill>
                  <a:schemeClr val="tx1"/>
                </a:solidFill>
                <a:miter lim="800000"/>
                <a:headEnd/>
                <a:tailEnd/>
              </a:ln>
              <a:effectLst/>
            </p:spPr>
            <p:txBody>
              <a:bodyPr wrap="none" anchor="ctr"/>
              <a:lstStyle/>
              <a:p>
                <a:endParaRPr lang="en-US"/>
              </a:p>
            </p:txBody>
          </p:sp>
        </p:grpSp>
        <p:sp>
          <p:nvSpPr>
            <p:cNvPr id="20" name="Line 41"/>
            <p:cNvSpPr>
              <a:spLocks noChangeShapeType="1"/>
            </p:cNvSpPr>
            <p:nvPr/>
          </p:nvSpPr>
          <p:spPr bwMode="auto">
            <a:xfrm>
              <a:off x="1632" y="2866"/>
              <a:ext cx="3024" cy="0"/>
            </a:xfrm>
            <a:prstGeom prst="line">
              <a:avLst/>
            </a:prstGeom>
            <a:noFill/>
            <a:ln w="25400">
              <a:solidFill>
                <a:srgbClr val="C0C0C0"/>
              </a:solidFill>
              <a:prstDash val="sysDot"/>
              <a:round/>
              <a:headEnd/>
              <a:tailEnd type="oval" w="med" len="med"/>
            </a:ln>
            <a:effectLst/>
          </p:spPr>
          <p:txBody>
            <a:bodyPr wrap="none" anchor="ctr"/>
            <a:lstStyle/>
            <a:p>
              <a:endParaRPr lang="en-US"/>
            </a:p>
          </p:txBody>
        </p:sp>
        <p:sp>
          <p:nvSpPr>
            <p:cNvPr id="21" name="Text Box 42"/>
            <p:cNvSpPr txBox="1">
              <a:spLocks noChangeArrowheads="1"/>
            </p:cNvSpPr>
            <p:nvPr/>
          </p:nvSpPr>
          <p:spPr bwMode="auto">
            <a:xfrm>
              <a:off x="2256" y="2530"/>
              <a:ext cx="2286" cy="330"/>
            </a:xfrm>
            <a:prstGeom prst="rect">
              <a:avLst/>
            </a:prstGeom>
            <a:noFill/>
            <a:ln w="9525" algn="ctr">
              <a:noFill/>
              <a:miter lim="800000"/>
              <a:headEnd/>
              <a:tailEnd/>
            </a:ln>
            <a:effectLst/>
          </p:spPr>
          <p:txBody>
            <a:bodyPr wrap="none">
              <a:spAutoFit/>
            </a:bodyPr>
            <a:lstStyle/>
            <a:p>
              <a:r>
                <a:rPr lang="en-US" sz="2800" b="1" smtClean="0">
                  <a:solidFill>
                    <a:srgbClr val="FFFF00"/>
                  </a:solidFill>
                  <a:effectLst>
                    <a:glow rad="228600">
                      <a:schemeClr val="bg1">
                        <a:lumMod val="95000"/>
                        <a:lumOff val="5000"/>
                        <a:alpha val="40000"/>
                      </a:schemeClr>
                    </a:glow>
                  </a:effectLst>
                </a:rPr>
                <a:t>Giải pháp công nghệ</a:t>
              </a:r>
              <a:endParaRPr lang="en-US" sz="2800" b="1" dirty="0">
                <a:solidFill>
                  <a:srgbClr val="FFFF00"/>
                </a:solidFill>
                <a:effectLst>
                  <a:glow rad="228600">
                    <a:schemeClr val="bg1">
                      <a:lumMod val="95000"/>
                      <a:lumOff val="5000"/>
                      <a:alpha val="40000"/>
                    </a:schemeClr>
                  </a:glow>
                </a:effectLst>
              </a:endParaRPr>
            </a:p>
          </p:txBody>
        </p:sp>
        <p:sp>
          <p:nvSpPr>
            <p:cNvPr id="22" name="Text Box 43"/>
            <p:cNvSpPr txBox="1">
              <a:spLocks noChangeArrowheads="1"/>
            </p:cNvSpPr>
            <p:nvPr/>
          </p:nvSpPr>
          <p:spPr bwMode="gray">
            <a:xfrm>
              <a:off x="1372" y="2544"/>
              <a:ext cx="223" cy="288"/>
            </a:xfrm>
            <a:prstGeom prst="rect">
              <a:avLst/>
            </a:prstGeom>
            <a:noFill/>
            <a:ln w="9525" algn="ctr">
              <a:noFill/>
              <a:miter lim="800000"/>
              <a:headEnd/>
              <a:tailEnd/>
            </a:ln>
            <a:effectLst/>
          </p:spPr>
          <p:txBody>
            <a:bodyPr wrap="none">
              <a:spAutoFit/>
            </a:bodyPr>
            <a:lstStyle/>
            <a:p>
              <a:r>
                <a:rPr lang="en-US" sz="2400" b="1">
                  <a:solidFill>
                    <a:srgbClr val="FFFFFF"/>
                  </a:solidFill>
                </a:rPr>
                <a:t>3</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6"/>
                                        </p:tgtEl>
                                        <p:attrNameLst>
                                          <p:attrName>style.opacity</p:attrName>
                                        </p:attrNameLst>
                                      </p:cBhvr>
                                      <p:to>
                                        <p:strVal val="0.5"/>
                                      </p:to>
                                    </p:set>
                                    <p:animEffect filter="image" prLst="opacity: 0.5">
                                      <p:cBhvr rctx="IE">
                                        <p:cTn id="21" dur="indefinite"/>
                                        <p:tgtEl>
                                          <p:spTgt spid="6"/>
                                        </p:tgtEl>
                                      </p:cBhvr>
                                    </p:animEffect>
                                  </p:childTnLst>
                                </p:cTn>
                              </p:par>
                              <p:par>
                                <p:cTn id="22" presetID="9" presetClass="emph" presetSubtype="0" nodeType="withEffect">
                                  <p:stCondLst>
                                    <p:cond delay="0"/>
                                  </p:stCondLst>
                                  <p:childTnLst>
                                    <p:set>
                                      <p:cBhvr rctx="PPT">
                                        <p:cTn id="23" dur="indefinite"/>
                                        <p:tgtEl>
                                          <p:spTgt spid="2"/>
                                        </p:tgtEl>
                                        <p:attrNameLst>
                                          <p:attrName>style.opacity</p:attrName>
                                        </p:attrNameLst>
                                      </p:cBhvr>
                                      <p:to>
                                        <p:strVal val="0.5"/>
                                      </p:to>
                                    </p:set>
                                    <p:animEffect filter="image" prLst="opacity: 0.5">
                                      <p:cBhvr rctx="IE">
                                        <p:cTn id="24" dur="indefinite"/>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1752600"/>
            <a:ext cx="4953000" cy="3785652"/>
          </a:xfrm>
          <a:prstGeom prst="rect">
            <a:avLst/>
          </a:prstGeom>
        </p:spPr>
        <p:txBody>
          <a:bodyPr wrap="square">
            <a:spAutoFit/>
          </a:bodyPr>
          <a:lstStyle/>
          <a:p>
            <a:pPr indent="344488" algn="just">
              <a:buFontTx/>
              <a:buChar char="-"/>
            </a:pPr>
            <a:r>
              <a:rPr lang="en-US" sz="2400" dirty="0" err="1" smtClean="0">
                <a:solidFill>
                  <a:prstClr val="white"/>
                </a:solidFill>
              </a:rPr>
              <a:t>Viết</a:t>
            </a:r>
            <a:r>
              <a:rPr lang="en-US" sz="2400" dirty="0" smtClean="0">
                <a:solidFill>
                  <a:prstClr val="white"/>
                </a:solidFill>
              </a:rPr>
              <a:t> </a:t>
            </a:r>
            <a:r>
              <a:rPr lang="en-US" sz="2400" dirty="0" err="1" smtClean="0">
                <a:solidFill>
                  <a:prstClr val="white"/>
                </a:solidFill>
              </a:rPr>
              <a:t>tắt</a:t>
            </a:r>
            <a:r>
              <a:rPr lang="en-US" sz="2400" dirty="0" smtClean="0">
                <a:solidFill>
                  <a:prstClr val="white"/>
                </a:solidFill>
              </a:rPr>
              <a:t> là WPF</a:t>
            </a:r>
          </a:p>
          <a:p>
            <a:pPr indent="344488" algn="just">
              <a:buFontTx/>
              <a:buChar char="-"/>
            </a:pPr>
            <a:r>
              <a:rPr lang="en-US" sz="2400" dirty="0" smtClean="0">
                <a:solidFill>
                  <a:prstClr val="white"/>
                </a:solidFill>
              </a:rPr>
              <a:t>Là một công </a:t>
            </a:r>
            <a:r>
              <a:rPr lang="en-US" sz="2400" dirty="0" err="1" smtClean="0">
                <a:solidFill>
                  <a:prstClr val="white"/>
                </a:solidFill>
              </a:rPr>
              <a:t>nghệ</a:t>
            </a:r>
            <a:r>
              <a:rPr lang="en-US" sz="2400" dirty="0" smtClean="0">
                <a:solidFill>
                  <a:prstClr val="white"/>
                </a:solidFill>
              </a:rPr>
              <a:t> được Microsoft nghiên </a:t>
            </a:r>
            <a:r>
              <a:rPr lang="en-US" sz="2400" dirty="0" err="1" smtClean="0">
                <a:solidFill>
                  <a:prstClr val="white"/>
                </a:solidFill>
              </a:rPr>
              <a:t>cứu</a:t>
            </a:r>
            <a:r>
              <a:rPr lang="en-US" sz="2400" dirty="0" smtClean="0">
                <a:solidFill>
                  <a:prstClr val="white"/>
                </a:solidFill>
              </a:rPr>
              <a:t> và phát </a:t>
            </a:r>
            <a:r>
              <a:rPr lang="en-US" sz="2400" dirty="0" err="1" smtClean="0">
                <a:solidFill>
                  <a:prstClr val="white"/>
                </a:solidFill>
              </a:rPr>
              <a:t>triển</a:t>
            </a:r>
            <a:endParaRPr lang="en-US" sz="2400" dirty="0" smtClean="0">
              <a:solidFill>
                <a:prstClr val="white"/>
              </a:solidFill>
            </a:endParaRPr>
          </a:p>
          <a:p>
            <a:pPr lvl="1" indent="344488" algn="just">
              <a:buFont typeface="Wingdings" pitchFamily="2" charset="2"/>
              <a:buChar char="§"/>
            </a:pPr>
            <a:r>
              <a:rPr lang="en-US" sz="2400" dirty="0" err="1" smtClean="0">
                <a:solidFill>
                  <a:prstClr val="white"/>
                </a:solidFill>
              </a:rPr>
              <a:t>Hỗ</a:t>
            </a:r>
            <a:r>
              <a:rPr lang="en-US" sz="2400" dirty="0" smtClean="0">
                <a:solidFill>
                  <a:prstClr val="white"/>
                </a:solidFill>
              </a:rPr>
              <a:t> </a:t>
            </a:r>
            <a:r>
              <a:rPr lang="en-US" sz="2400" dirty="0" err="1" smtClean="0">
                <a:solidFill>
                  <a:prstClr val="white"/>
                </a:solidFill>
              </a:rPr>
              <a:t>trợ</a:t>
            </a:r>
            <a:r>
              <a:rPr lang="en-US" sz="2400" dirty="0" smtClean="0">
                <a:solidFill>
                  <a:prstClr val="white"/>
                </a:solidFill>
              </a:rPr>
              <a:t> thiết kế giao diện</a:t>
            </a:r>
          </a:p>
          <a:p>
            <a:pPr lvl="1" indent="344488" algn="just">
              <a:buFont typeface="Wingdings" pitchFamily="2" charset="2"/>
              <a:buChar char="§"/>
            </a:pPr>
            <a:r>
              <a:rPr lang="en-US" sz="2400" dirty="0" err="1" smtClean="0">
                <a:solidFill>
                  <a:prstClr val="white"/>
                </a:solidFill>
              </a:rPr>
              <a:t>Tích</a:t>
            </a:r>
            <a:r>
              <a:rPr lang="en-US" sz="2400" dirty="0" smtClean="0">
                <a:solidFill>
                  <a:prstClr val="white"/>
                </a:solidFill>
              </a:rPr>
              <a:t> hợp vào </a:t>
            </a:r>
            <a:r>
              <a:rPr lang="en-US" sz="2400" dirty="0" err="1" smtClean="0">
                <a:solidFill>
                  <a:prstClr val="white"/>
                </a:solidFill>
              </a:rPr>
              <a:t>.Net</a:t>
            </a:r>
            <a:r>
              <a:rPr lang="en-US" sz="2400" dirty="0" smtClean="0">
                <a:solidFill>
                  <a:prstClr val="white"/>
                </a:solidFill>
              </a:rPr>
              <a:t> Framework từ phiên bản 3.0</a:t>
            </a:r>
          </a:p>
          <a:p>
            <a:pPr lvl="1" indent="344488" algn="just">
              <a:buFont typeface="Wingdings" pitchFamily="2" charset="2"/>
              <a:buChar char="§"/>
            </a:pPr>
            <a:r>
              <a:rPr lang="en-US" sz="2400" dirty="0" smtClean="0">
                <a:solidFill>
                  <a:prstClr val="white"/>
                </a:solidFill>
              </a:rPr>
              <a:t>Giao diện hoàn toàn được định </a:t>
            </a:r>
            <a:r>
              <a:rPr lang="en-US" sz="2400" dirty="0" err="1" smtClean="0">
                <a:solidFill>
                  <a:prstClr val="white"/>
                </a:solidFill>
              </a:rPr>
              <a:t>nghĩa</a:t>
            </a:r>
            <a:r>
              <a:rPr lang="en-US" sz="2400" dirty="0" smtClean="0">
                <a:solidFill>
                  <a:prstClr val="white"/>
                </a:solidFill>
              </a:rPr>
              <a:t> bằng XAML</a:t>
            </a:r>
          </a:p>
          <a:p>
            <a:pPr indent="344488" algn="just">
              <a:buFont typeface="Constantia" pitchFamily="18" charset="0"/>
              <a:buChar char="–"/>
            </a:pPr>
            <a:r>
              <a:rPr lang="en-US" sz="2400" dirty="0" err="1" smtClean="0">
                <a:solidFill>
                  <a:prstClr val="white"/>
                </a:solidFill>
              </a:rPr>
              <a:t>Mở</a:t>
            </a:r>
            <a:r>
              <a:rPr lang="en-US" sz="2400" dirty="0" smtClean="0">
                <a:solidFill>
                  <a:prstClr val="white"/>
                </a:solidFill>
              </a:rPr>
              <a:t> ra </a:t>
            </a:r>
            <a:r>
              <a:rPr lang="en-US" sz="2400" dirty="0" err="1" smtClean="0">
                <a:solidFill>
                  <a:prstClr val="white"/>
                </a:solidFill>
              </a:rPr>
              <a:t>khả</a:t>
            </a:r>
            <a:r>
              <a:rPr lang="en-US" sz="2400" dirty="0" smtClean="0">
                <a:solidFill>
                  <a:prstClr val="white"/>
                </a:solidFill>
              </a:rPr>
              <a:t> năng </a:t>
            </a:r>
            <a:r>
              <a:rPr lang="en-US" sz="2400" dirty="0" err="1" smtClean="0">
                <a:solidFill>
                  <a:prstClr val="white"/>
                </a:solidFill>
              </a:rPr>
              <a:t>vô</a:t>
            </a:r>
            <a:r>
              <a:rPr lang="en-US" sz="2400" dirty="0" smtClean="0">
                <a:solidFill>
                  <a:prstClr val="white"/>
                </a:solidFill>
              </a:rPr>
              <a:t> </a:t>
            </a:r>
            <a:r>
              <a:rPr lang="en-US" sz="2400" dirty="0" err="1" smtClean="0">
                <a:solidFill>
                  <a:prstClr val="white"/>
                </a:solidFill>
              </a:rPr>
              <a:t>hạn</a:t>
            </a:r>
            <a:r>
              <a:rPr lang="en-US" sz="2400" dirty="0" smtClean="0">
                <a:solidFill>
                  <a:prstClr val="white"/>
                </a:solidFill>
              </a:rPr>
              <a:t> trong việc thiết kế giao diện cho ứng dụng</a:t>
            </a:r>
          </a:p>
        </p:txBody>
      </p:sp>
      <p:pic>
        <p:nvPicPr>
          <p:cNvPr id="6" name="Picture 5" descr="wpf-book.png"/>
          <p:cNvPicPr>
            <a:picLocks noChangeAspect="1"/>
          </p:cNvPicPr>
          <p:nvPr/>
        </p:nvPicPr>
        <p:blipFill>
          <a:blip r:embed="rId3" cstate="print"/>
          <a:stretch>
            <a:fillRect/>
          </a:stretch>
        </p:blipFill>
        <p:spPr>
          <a:xfrm>
            <a:off x="5715000" y="1981200"/>
            <a:ext cx="3206044" cy="35814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7" name="TextBox 6"/>
          <p:cNvSpPr txBox="1"/>
          <p:nvPr/>
        </p:nvSpPr>
        <p:spPr>
          <a:xfrm>
            <a:off x="2819400" y="1066800"/>
            <a:ext cx="6081473" cy="523220"/>
          </a:xfrm>
          <a:prstGeom prst="rect">
            <a:avLst/>
          </a:prstGeom>
          <a:noFill/>
        </p:spPr>
        <p:txBody>
          <a:bodyPr wrap="none" rtlCol="0">
            <a:spAutoFit/>
          </a:bodyPr>
          <a:lstStyle/>
          <a:p>
            <a:r>
              <a:rPr lang="en-US" sz="2800" b="1" smtClean="0">
                <a:solidFill>
                  <a:schemeClr val="tx2">
                    <a:lumMod val="90000"/>
                  </a:schemeClr>
                </a:solidFill>
                <a:effectLst>
                  <a:glow rad="139700">
                    <a:schemeClr val="accent4">
                      <a:satMod val="175000"/>
                      <a:alpha val="40000"/>
                    </a:schemeClr>
                  </a:glow>
                </a:effectLst>
              </a:rPr>
              <a:t>Windows PresentationFoundation </a:t>
            </a:r>
            <a:endParaRPr lang="en-US" sz="2800" b="1" dirty="0">
              <a:solidFill>
                <a:schemeClr val="tx2">
                  <a:lumMod val="90000"/>
                </a:schemeClr>
              </a:solidFill>
              <a:effectLst>
                <a:glow rad="139700">
                  <a:schemeClr val="accent4">
                    <a:satMod val="175000"/>
                    <a:alpha val="40000"/>
                  </a:schemeClr>
                </a:glow>
              </a:effectLst>
            </a:endParaRPr>
          </a:p>
        </p:txBody>
      </p:sp>
      <p:sp>
        <p:nvSpPr>
          <p:cNvPr id="8" name="TextBox 7"/>
          <p:cNvSpPr txBox="1"/>
          <p:nvPr/>
        </p:nvSpPr>
        <p:spPr>
          <a:xfrm>
            <a:off x="381000" y="457200"/>
            <a:ext cx="8035982" cy="646331"/>
          </a:xfrm>
          <a:prstGeom prst="rect">
            <a:avLst/>
          </a:prstGeom>
          <a:noFill/>
        </p:spPr>
        <p:txBody>
          <a:bodyPr wrap="none" rtlCol="0">
            <a:spAutoFit/>
          </a:bodyPr>
          <a:lstStyle/>
          <a:p>
            <a:r>
              <a:rPr lang="en-US" sz="3600" b="1" smtClean="0">
                <a:solidFill>
                  <a:srgbClr val="FFFF00"/>
                </a:solidFill>
                <a:effectLst>
                  <a:glow rad="139700">
                    <a:schemeClr val="accent6">
                      <a:satMod val="175000"/>
                      <a:alpha val="40000"/>
                    </a:schemeClr>
                  </a:glow>
                  <a:reflection blurRad="6350" stA="55000" endA="50" endPos="85000" dist="29997" dir="5400000" sy="-100000" algn="bl" rotWithShape="0"/>
                </a:effectLst>
              </a:rPr>
              <a:t>Khảo sát môi trường công nghệ. (tt)</a:t>
            </a:r>
            <a:endParaRPr lang="en-US" sz="3600" b="1">
              <a:solidFill>
                <a:srgbClr val="FFFF00"/>
              </a:solidFill>
              <a:effectLst>
                <a:glow rad="139700">
                  <a:schemeClr val="accent6">
                    <a:satMod val="175000"/>
                    <a:alpha val="40000"/>
                  </a:schemeClr>
                </a:glow>
                <a:reflection blurRad="6350" stA="55000" endA="50" endPos="85000" dist="29997" dir="5400000" sy="-100000" algn="bl" rotWithShape="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noChangeArrowheads="1"/>
          </p:cNvSpPr>
          <p:nvPr/>
        </p:nvSpPr>
        <p:spPr bwMode="blackWhite">
          <a:xfrm>
            <a:off x="1143000" y="2514600"/>
            <a:ext cx="2209800" cy="3810000"/>
          </a:xfrm>
          <a:prstGeom prst="roundRect">
            <a:avLst>
              <a:gd name="adj" fmla="val 9106"/>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headEnd/>
            <a:tailEnd/>
          </a:ln>
          <a:effectLst>
            <a:glow rad="139700">
              <a:schemeClr val="accent5">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r>
              <a:rPr lang="en-US" sz="2400" b="1" dirty="0" smtClean="0">
                <a:solidFill>
                  <a:srgbClr val="FFFFFF"/>
                </a:solidFill>
              </a:rPr>
              <a:t>Mô </a:t>
            </a:r>
            <a:r>
              <a:rPr lang="en-US" sz="2400" b="1" dirty="0" err="1" smtClean="0">
                <a:solidFill>
                  <a:srgbClr val="FFFFFF"/>
                </a:solidFill>
              </a:rPr>
              <a:t>hình</a:t>
            </a:r>
            <a:r>
              <a:rPr lang="en-US" sz="2400" b="1" dirty="0" smtClean="0">
                <a:solidFill>
                  <a:srgbClr val="FFFFFF"/>
                </a:solidFill>
              </a:rPr>
              <a:t> </a:t>
            </a:r>
          </a:p>
          <a:p>
            <a:pPr algn="ctr"/>
            <a:r>
              <a:rPr lang="en-US" sz="2400" b="1" dirty="0" err="1" smtClean="0">
                <a:solidFill>
                  <a:srgbClr val="FFFFFF"/>
                </a:solidFill>
              </a:rPr>
              <a:t>luồng</a:t>
            </a:r>
            <a:endParaRPr lang="en-US" sz="2400" b="1" dirty="0" smtClean="0">
              <a:solidFill>
                <a:srgbClr val="FFFFFF"/>
              </a:solidFill>
            </a:endParaRPr>
          </a:p>
          <a:p>
            <a:pPr algn="ctr"/>
            <a:r>
              <a:rPr lang="en-US" sz="2400" b="1" dirty="0" smtClean="0">
                <a:solidFill>
                  <a:srgbClr val="FFFFFF"/>
                </a:solidFill>
              </a:rPr>
              <a:t> công việc</a:t>
            </a:r>
            <a:endParaRPr lang="en-US" sz="2400" b="1" dirty="0">
              <a:solidFill>
                <a:srgbClr val="FFFFFF"/>
              </a:solidFill>
            </a:endParaRPr>
          </a:p>
        </p:txBody>
      </p:sp>
      <p:sp>
        <p:nvSpPr>
          <p:cNvPr id="16" name="AutoShape 7"/>
          <p:cNvSpPr>
            <a:spLocks noChangeArrowheads="1"/>
          </p:cNvSpPr>
          <p:nvPr/>
        </p:nvSpPr>
        <p:spPr bwMode="blackWhite">
          <a:xfrm>
            <a:off x="5867400" y="2514600"/>
            <a:ext cx="2209800" cy="3810000"/>
          </a:xfrm>
          <a:prstGeom prst="roundRect">
            <a:avLst>
              <a:gd name="adj" fmla="val 9106"/>
            </a:avLst>
          </a:prstGeom>
          <a:gradFill flip="none" rotWithShape="1">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path path="circle">
              <a:fillToRect l="50000" t="50000" r="50000" b="50000"/>
            </a:path>
            <a:tileRect/>
          </a:gradFill>
          <a:ln>
            <a:headEnd/>
            <a:tailEnd/>
          </a:ln>
          <a:effectLst>
            <a:glow rad="139700">
              <a:schemeClr val="accent5">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a:r>
              <a:rPr lang="en-US" sz="2400" b="1" dirty="0" smtClean="0">
                <a:solidFill>
                  <a:srgbClr val="FFFFFF"/>
                </a:solidFill>
              </a:rPr>
              <a:t>Xây </a:t>
            </a:r>
            <a:r>
              <a:rPr lang="en-US" sz="2400" b="1" dirty="0" err="1" smtClean="0">
                <a:solidFill>
                  <a:srgbClr val="FFFFFF"/>
                </a:solidFill>
              </a:rPr>
              <a:t>dựng</a:t>
            </a:r>
            <a:r>
              <a:rPr lang="en-US" sz="2400" b="1" dirty="0" smtClean="0">
                <a:solidFill>
                  <a:srgbClr val="FFFFFF"/>
                </a:solidFill>
              </a:rPr>
              <a:t> </a:t>
            </a:r>
          </a:p>
          <a:p>
            <a:pPr algn="ctr"/>
            <a:r>
              <a:rPr lang="en-US" sz="2400" b="1" dirty="0" smtClean="0">
                <a:solidFill>
                  <a:srgbClr val="FFFFFF"/>
                </a:solidFill>
              </a:rPr>
              <a:t>ứng dụng </a:t>
            </a:r>
          </a:p>
          <a:p>
            <a:pPr algn="ctr"/>
            <a:r>
              <a:rPr lang="en-US" sz="2400" b="1" dirty="0" smtClean="0">
                <a:solidFill>
                  <a:srgbClr val="FFFFFF"/>
                </a:solidFill>
              </a:rPr>
              <a:t>thử </a:t>
            </a:r>
            <a:r>
              <a:rPr lang="en-US" sz="2400" b="1" dirty="0" err="1" smtClean="0">
                <a:solidFill>
                  <a:srgbClr val="FFFFFF"/>
                </a:solidFill>
              </a:rPr>
              <a:t>nghiệm</a:t>
            </a:r>
            <a:r>
              <a:rPr lang="en-US" sz="2400" b="1" dirty="0" smtClean="0">
                <a:solidFill>
                  <a:srgbClr val="FFFFFF"/>
                </a:solidFill>
              </a:rPr>
              <a:t> </a:t>
            </a:r>
          </a:p>
          <a:p>
            <a:pPr algn="ctr"/>
            <a:r>
              <a:rPr lang="en-US" sz="2400" b="1" dirty="0" smtClean="0">
                <a:solidFill>
                  <a:srgbClr val="FFFFFF"/>
                </a:solidFill>
              </a:rPr>
              <a:t>thực </a:t>
            </a:r>
            <a:r>
              <a:rPr lang="en-US" sz="2400" b="1" dirty="0" err="1" smtClean="0">
                <a:solidFill>
                  <a:srgbClr val="FFFFFF"/>
                </a:solidFill>
              </a:rPr>
              <a:t>tế</a:t>
            </a:r>
            <a:endParaRPr lang="en-US" sz="2400" b="1" dirty="0">
              <a:solidFill>
                <a:srgbClr val="FFFFFF"/>
              </a:solidFill>
            </a:endParaRPr>
          </a:p>
        </p:txBody>
      </p:sp>
      <p:sp>
        <p:nvSpPr>
          <p:cNvPr id="17" name="AutoShape 6"/>
          <p:cNvSpPr>
            <a:spLocks noChangeArrowheads="1"/>
          </p:cNvSpPr>
          <p:nvPr/>
        </p:nvSpPr>
        <p:spPr bwMode="blackWhite">
          <a:xfrm>
            <a:off x="3581400" y="2514600"/>
            <a:ext cx="2209800" cy="3810000"/>
          </a:xfrm>
          <a:prstGeom prst="roundRect">
            <a:avLst>
              <a:gd name="adj" fmla="val 9106"/>
            </a:avLst>
          </a:prstGeom>
          <a:gradFill flip="none" rotWithShape="1">
            <a:gsLst>
              <a:gs pos="0">
                <a:schemeClr val="tx2">
                  <a:lumMod val="50000"/>
                  <a:shade val="30000"/>
                  <a:satMod val="115000"/>
                </a:schemeClr>
              </a:gs>
              <a:gs pos="50000">
                <a:schemeClr val="tx2">
                  <a:lumMod val="50000"/>
                  <a:shade val="67500"/>
                  <a:satMod val="115000"/>
                </a:schemeClr>
              </a:gs>
              <a:gs pos="100000">
                <a:schemeClr val="tx2">
                  <a:lumMod val="50000"/>
                  <a:shade val="100000"/>
                  <a:satMod val="115000"/>
                </a:schemeClr>
              </a:gs>
            </a:gsLst>
            <a:path path="circle">
              <a:fillToRect l="50000" t="50000" r="50000" b="50000"/>
            </a:path>
            <a:tileRect/>
          </a:gradFill>
          <a:ln>
            <a:headEnd/>
            <a:tailEnd/>
          </a:ln>
          <a:effectLst>
            <a:glow rad="139700">
              <a:schemeClr val="accent5">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r>
              <a:rPr lang="en-US" sz="2400" b="1" dirty="0" err="1" smtClean="0">
                <a:solidFill>
                  <a:srgbClr val="FFFFFF"/>
                </a:solidFill>
              </a:rPr>
              <a:t>Môi</a:t>
            </a:r>
            <a:r>
              <a:rPr lang="en-US" sz="2400" b="1" dirty="0" smtClean="0">
                <a:solidFill>
                  <a:srgbClr val="FFFFFF"/>
                </a:solidFill>
              </a:rPr>
              <a:t> trường </a:t>
            </a:r>
          </a:p>
          <a:p>
            <a:pPr algn="ctr"/>
            <a:r>
              <a:rPr lang="en-US" sz="2400" b="1" dirty="0" smtClean="0">
                <a:solidFill>
                  <a:srgbClr val="FFFFFF"/>
                </a:solidFill>
              </a:rPr>
              <a:t>công </a:t>
            </a:r>
            <a:r>
              <a:rPr lang="en-US" sz="2400" b="1" dirty="0" err="1" smtClean="0">
                <a:solidFill>
                  <a:srgbClr val="FFFFFF"/>
                </a:solidFill>
              </a:rPr>
              <a:t>nghệ</a:t>
            </a:r>
            <a:endParaRPr lang="en-US" sz="2400" b="1" dirty="0" smtClean="0">
              <a:solidFill>
                <a:srgbClr val="FFFFFF"/>
              </a:solidFill>
            </a:endParaRPr>
          </a:p>
          <a:p>
            <a:pPr algn="ctr"/>
            <a:r>
              <a:rPr lang="en-US" sz="2400" b="1" dirty="0" smtClean="0">
                <a:solidFill>
                  <a:srgbClr val="FFFFFF"/>
                </a:solidFill>
              </a:rPr>
              <a:t> </a:t>
            </a:r>
            <a:r>
              <a:rPr lang="en-US" sz="2400" b="1" dirty="0" err="1" smtClean="0">
                <a:solidFill>
                  <a:srgbClr val="FFFFFF"/>
                </a:solidFill>
              </a:rPr>
              <a:t>hỗ</a:t>
            </a:r>
            <a:r>
              <a:rPr lang="en-US" sz="2400" b="1" dirty="0" smtClean="0">
                <a:solidFill>
                  <a:srgbClr val="FFFFFF"/>
                </a:solidFill>
              </a:rPr>
              <a:t> </a:t>
            </a:r>
            <a:r>
              <a:rPr lang="en-US" sz="2400" b="1" dirty="0" err="1" smtClean="0">
                <a:solidFill>
                  <a:srgbClr val="FFFFFF"/>
                </a:solidFill>
              </a:rPr>
              <a:t>trợ</a:t>
            </a:r>
            <a:endParaRPr lang="en-US" sz="2400" b="1" dirty="0">
              <a:solidFill>
                <a:srgbClr val="FFFFFF"/>
              </a:solidFill>
            </a:endParaRPr>
          </a:p>
        </p:txBody>
      </p:sp>
      <p:sp>
        <p:nvSpPr>
          <p:cNvPr id="18" name="AutoShape 8"/>
          <p:cNvSpPr>
            <a:spLocks noChangeArrowheads="1"/>
          </p:cNvSpPr>
          <p:nvPr/>
        </p:nvSpPr>
        <p:spPr bwMode="gray">
          <a:xfrm>
            <a:off x="2667000" y="1219200"/>
            <a:ext cx="3581400" cy="685800"/>
          </a:xfrm>
          <a:prstGeom prst="roundRect">
            <a:avLst>
              <a:gd name="adj" fmla="val 9106"/>
            </a:avLst>
          </a:prstGeom>
          <a:gradFill rotWithShape="1">
            <a:gsLst>
              <a:gs pos="0">
                <a:srgbClr val="CCFFFF"/>
              </a:gs>
              <a:gs pos="100000">
                <a:srgbClr val="CCFFFF">
                  <a:gamma/>
                  <a:tint val="0"/>
                  <a:invGamma/>
                </a:srgbClr>
              </a:gs>
            </a:gsLst>
            <a:lin ang="5400000" scaled="1"/>
          </a:gradFill>
          <a:ln w="25400">
            <a:noFill/>
            <a:round/>
            <a:headEnd/>
            <a:tailEnd/>
          </a:ln>
          <a:effectLst>
            <a:outerShdw dist="107763" dir="2700000" algn="ctr" rotWithShape="0">
              <a:srgbClr val="000000">
                <a:alpha val="50000"/>
              </a:srgbClr>
            </a:outerShdw>
          </a:effectLst>
        </p:spPr>
        <p:txBody>
          <a:bodyPr anchor="ctr"/>
          <a:lstStyle/>
          <a:p>
            <a:pPr algn="ctr"/>
            <a:r>
              <a:rPr lang="en-US" sz="3200" b="1" dirty="0" smtClean="0">
                <a:solidFill>
                  <a:schemeClr val="tx2">
                    <a:lumMod val="25000"/>
                  </a:schemeClr>
                </a:solidFill>
              </a:rPr>
              <a:t>YÊU CẦU ĐỀ TÀI</a:t>
            </a:r>
            <a:endParaRPr lang="en-US" sz="2400" dirty="0">
              <a:solidFill>
                <a:schemeClr val="tx2">
                  <a:lumMod val="25000"/>
                </a:schemeClr>
              </a:solidFill>
            </a:endParaRPr>
          </a:p>
        </p:txBody>
      </p:sp>
      <p:sp>
        <p:nvSpPr>
          <p:cNvPr id="19" name="AutoShape 4"/>
          <p:cNvSpPr>
            <a:spLocks noChangeArrowheads="1"/>
          </p:cNvSpPr>
          <p:nvPr/>
        </p:nvSpPr>
        <p:spPr bwMode="invGray">
          <a:xfrm rot="16200000" flipH="1">
            <a:off x="4229100" y="1866900"/>
            <a:ext cx="533400" cy="609600"/>
          </a:xfrm>
          <a:prstGeom prst="rightArrow">
            <a:avLst>
              <a:gd name="adj1" fmla="val 43208"/>
              <a:gd name="adj2" fmla="val 82286"/>
            </a:avLst>
          </a:prstGeom>
          <a:solidFill>
            <a:schemeClr val="accent2"/>
          </a:solidFill>
          <a:ln>
            <a:headEnd/>
            <a:tailEnd/>
          </a:ln>
        </p:spPr>
        <p:style>
          <a:lnRef idx="3">
            <a:schemeClr val="lt1"/>
          </a:lnRef>
          <a:fillRef idx="1">
            <a:schemeClr val="dk1"/>
          </a:fillRef>
          <a:effectRef idx="1">
            <a:schemeClr val="dk1"/>
          </a:effectRef>
          <a:fontRef idx="minor">
            <a:schemeClr val="lt1"/>
          </a:fontRef>
        </p:style>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par>
                    <p:cTn id="10" fill="hold">
                      <p:stCondLst>
                        <p:cond delay="indefinite"/>
                      </p:stCondLst>
                      <p:childTnLst>
                        <p:par>
                          <p:cTn id="11" fill="hold">
                            <p:stCondLst>
                              <p:cond delay="0"/>
                            </p:stCondLst>
                            <p:childTnLst>
                              <p:par>
                                <p:cTn id="12" presetID="39" presetClass="entr" presetSubtype="0" accel="10000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p:cTn id="14" dur="500" fill="hold"/>
                                        <p:tgtEl>
                                          <p:spTgt spid="19"/>
                                        </p:tgtEl>
                                        <p:attrNameLst>
                                          <p:attrName>ppt_h</p:attrName>
                                        </p:attrNameLst>
                                      </p:cBhvr>
                                      <p:tavLst>
                                        <p:tav tm="0">
                                          <p:val>
                                            <p:strVal val="#ppt_h/20"/>
                                          </p:val>
                                        </p:tav>
                                        <p:tav tm="50000">
                                          <p:val>
                                            <p:strVal val="#ppt_h/20"/>
                                          </p:val>
                                        </p:tav>
                                        <p:tav tm="100000">
                                          <p:val>
                                            <p:strVal val="#ppt_h"/>
                                          </p:val>
                                        </p:tav>
                                      </p:tavLst>
                                    </p:anim>
                                    <p:anim calcmode="lin" valueType="num">
                                      <p:cBhvr>
                                        <p:cTn id="15" dur="500" fill="hold"/>
                                        <p:tgtEl>
                                          <p:spTgt spid="19"/>
                                        </p:tgtEl>
                                        <p:attrNameLst>
                                          <p:attrName>ppt_w</p:attrName>
                                        </p:attrNameLst>
                                      </p:cBhvr>
                                      <p:tavLst>
                                        <p:tav tm="0">
                                          <p:val>
                                            <p:strVal val="#ppt_w+.3"/>
                                          </p:val>
                                        </p:tav>
                                        <p:tav tm="50000">
                                          <p:val>
                                            <p:strVal val="#ppt_w+.3"/>
                                          </p:val>
                                        </p:tav>
                                        <p:tav tm="100000">
                                          <p:val>
                                            <p:strVal val="#ppt_w"/>
                                          </p:val>
                                        </p:tav>
                                      </p:tavLst>
                                    </p:anim>
                                    <p:anim calcmode="lin" valueType="num">
                                      <p:cBhvr>
                                        <p:cTn id="16" dur="500" fill="hold"/>
                                        <p:tgtEl>
                                          <p:spTgt spid="19"/>
                                        </p:tgtEl>
                                        <p:attrNameLst>
                                          <p:attrName>ppt_x</p:attrName>
                                        </p:attrNameLst>
                                      </p:cBhvr>
                                      <p:tavLst>
                                        <p:tav tm="0">
                                          <p:val>
                                            <p:strVal val="#ppt_x-.3"/>
                                          </p:val>
                                        </p:tav>
                                        <p:tav tm="50000">
                                          <p:val>
                                            <p:strVal val="#ppt_x"/>
                                          </p:val>
                                        </p:tav>
                                        <p:tav tm="100000">
                                          <p:val>
                                            <p:strVal val="#ppt_x"/>
                                          </p:val>
                                        </p:tav>
                                      </p:tavLst>
                                    </p:anim>
                                    <p:anim calcmode="lin" valueType="num">
                                      <p:cBhvr>
                                        <p:cTn id="17" dur="500" fill="hold"/>
                                        <p:tgtEl>
                                          <p:spTgt spid="19"/>
                                        </p:tgtEl>
                                        <p:attrNameLst>
                                          <p:attrName>ppt_y</p:attrName>
                                        </p:attrNameLst>
                                      </p:cBhvr>
                                      <p:tavLst>
                                        <p:tav tm="0">
                                          <p:val>
                                            <p:strVal val="#ppt_y"/>
                                          </p:val>
                                        </p:tav>
                                        <p:tav tm="100000">
                                          <p:val>
                                            <p:strVal val="#ppt_y"/>
                                          </p:val>
                                        </p:tav>
                                      </p:tavLst>
                                    </p:anim>
                                  </p:childTnLst>
                                </p:cTn>
                              </p:par>
                            </p:childTnLst>
                          </p:cTn>
                        </p:par>
                        <p:par>
                          <p:cTn id="18" fill="hold">
                            <p:stCondLst>
                              <p:cond delay="500"/>
                            </p:stCondLst>
                            <p:childTnLst>
                              <p:par>
                                <p:cTn id="19" presetID="38" presetClass="entr" presetSubtype="0" accel="5000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set>
                                      <p:cBhvr>
                                        <p:cTn id="21" dur="455" fill="hold">
                                          <p:stCondLst>
                                            <p:cond delay="0"/>
                                          </p:stCondLst>
                                        </p:cTn>
                                        <p:tgtEl>
                                          <p:spTgt spid="15"/>
                                        </p:tgtEl>
                                        <p:attrNameLst>
                                          <p:attrName>style.rotation</p:attrName>
                                        </p:attrNameLst>
                                      </p:cBhvr>
                                      <p:to>
                                        <p:strVal val="-45.0"/>
                                      </p:to>
                                    </p:set>
                                    <p:anim calcmode="lin" valueType="num">
                                      <p:cBhvr>
                                        <p:cTn id="22" dur="455" fill="hold">
                                          <p:stCondLst>
                                            <p:cond delay="455"/>
                                          </p:stCondLst>
                                        </p:cTn>
                                        <p:tgtEl>
                                          <p:spTgt spid="15"/>
                                        </p:tgtEl>
                                        <p:attrNameLst>
                                          <p:attrName>style.rotation</p:attrName>
                                        </p:attrNameLst>
                                      </p:cBhvr>
                                      <p:tavLst>
                                        <p:tav tm="0">
                                          <p:val>
                                            <p:fltVal val="-45"/>
                                          </p:val>
                                        </p:tav>
                                        <p:tav tm="69900">
                                          <p:val>
                                            <p:fltVal val="45"/>
                                          </p:val>
                                        </p:tav>
                                        <p:tav tm="100000">
                                          <p:val>
                                            <p:fltVal val="0"/>
                                          </p:val>
                                        </p:tav>
                                      </p:tavLst>
                                    </p:anim>
                                    <p:anim calcmode="lin" valueType="num">
                                      <p:cBhvr>
                                        <p:cTn id="23" dur="455" fill="hold">
                                          <p:stCondLst>
                                            <p:cond delay="0"/>
                                          </p:stCondLst>
                                        </p:cTn>
                                        <p:tgtEl>
                                          <p:spTgt spid="15"/>
                                        </p:tgtEl>
                                        <p:attrNameLst>
                                          <p:attrName>ppt_y</p:attrName>
                                        </p:attrNameLst>
                                      </p:cBhvr>
                                      <p:tavLst>
                                        <p:tav tm="0">
                                          <p:val>
                                            <p:strVal val="#ppt_y-1"/>
                                          </p:val>
                                        </p:tav>
                                        <p:tav tm="100000">
                                          <p:val>
                                            <p:strVal val="#ppt_y-(0.354*#ppt_w-0.172*#ppt_h)"/>
                                          </p:val>
                                        </p:tav>
                                      </p:tavLst>
                                    </p:anim>
                                    <p:anim calcmode="lin" valueType="num">
                                      <p:cBhvr>
                                        <p:cTn id="24" dur="156" decel="50000" autoRev="1" fill="hold">
                                          <p:stCondLst>
                                            <p:cond delay="455"/>
                                          </p:stCondLst>
                                        </p:cTn>
                                        <p:tgtEl>
                                          <p:spTgt spid="15"/>
                                        </p:tgtEl>
                                        <p:attrNameLst>
                                          <p:attrName>ppt_y</p:attrName>
                                        </p:attrNameLst>
                                      </p:cBhvr>
                                      <p:tavLst>
                                        <p:tav tm="0">
                                          <p:val>
                                            <p:strVal val="#ppt_y-(0.354*#ppt_w-0.172*#ppt_h)"/>
                                          </p:val>
                                        </p:tav>
                                        <p:tav tm="100000">
                                          <p:val>
                                            <p:strVal val="#ppt_y-(0.354*#ppt_w-0.172*#ppt_h)-#ppt_h/2"/>
                                          </p:val>
                                        </p:tav>
                                      </p:tavLst>
                                    </p:anim>
                                    <p:anim calcmode="lin" valueType="num">
                                      <p:cBhvr>
                                        <p:cTn id="25" dur="136" fill="hold">
                                          <p:stCondLst>
                                            <p:cond delay="864"/>
                                          </p:stCondLst>
                                        </p:cTn>
                                        <p:tgtEl>
                                          <p:spTgt spid="15"/>
                                        </p:tgtEl>
                                        <p:attrNameLst>
                                          <p:attrName>ppt_y</p:attrName>
                                        </p:attrNameLst>
                                      </p:cBhvr>
                                      <p:tavLst>
                                        <p:tav tm="0">
                                          <p:val>
                                            <p:strVal val="#ppt_y-(0.354*#ppt_w-0.172*#ppt_h)"/>
                                          </p:val>
                                        </p:tav>
                                        <p:tav tm="100000">
                                          <p:val>
                                            <p:strVal val="#ppt_y"/>
                                          </p:val>
                                        </p:tav>
                                      </p:tavLst>
                                    </p:anim>
                                  </p:childTnLst>
                                </p:cTn>
                              </p:par>
                            </p:childTnLst>
                          </p:cTn>
                        </p:par>
                        <p:par>
                          <p:cTn id="26" fill="hold">
                            <p:stCondLst>
                              <p:cond delay="1500"/>
                            </p:stCondLst>
                            <p:childTnLst>
                              <p:par>
                                <p:cTn id="27" presetID="38" presetClass="entr" presetSubtype="0" accel="50000"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set>
                                      <p:cBhvr>
                                        <p:cTn id="29" dur="455" fill="hold">
                                          <p:stCondLst>
                                            <p:cond delay="0"/>
                                          </p:stCondLst>
                                        </p:cTn>
                                        <p:tgtEl>
                                          <p:spTgt spid="17"/>
                                        </p:tgtEl>
                                        <p:attrNameLst>
                                          <p:attrName>style.rotation</p:attrName>
                                        </p:attrNameLst>
                                      </p:cBhvr>
                                      <p:to>
                                        <p:strVal val="-45.0"/>
                                      </p:to>
                                    </p:set>
                                    <p:anim calcmode="lin" valueType="num">
                                      <p:cBhvr>
                                        <p:cTn id="30" dur="455" fill="hold">
                                          <p:stCondLst>
                                            <p:cond delay="455"/>
                                          </p:stCondLst>
                                        </p:cTn>
                                        <p:tgtEl>
                                          <p:spTgt spid="17"/>
                                        </p:tgtEl>
                                        <p:attrNameLst>
                                          <p:attrName>style.rotation</p:attrName>
                                        </p:attrNameLst>
                                      </p:cBhvr>
                                      <p:tavLst>
                                        <p:tav tm="0">
                                          <p:val>
                                            <p:fltVal val="-45"/>
                                          </p:val>
                                        </p:tav>
                                        <p:tav tm="69900">
                                          <p:val>
                                            <p:fltVal val="45"/>
                                          </p:val>
                                        </p:tav>
                                        <p:tav tm="100000">
                                          <p:val>
                                            <p:fltVal val="0"/>
                                          </p:val>
                                        </p:tav>
                                      </p:tavLst>
                                    </p:anim>
                                    <p:anim calcmode="lin" valueType="num">
                                      <p:cBhvr>
                                        <p:cTn id="31" dur="455" fill="hold">
                                          <p:stCondLst>
                                            <p:cond delay="0"/>
                                          </p:stCondLst>
                                        </p:cTn>
                                        <p:tgtEl>
                                          <p:spTgt spid="17"/>
                                        </p:tgtEl>
                                        <p:attrNameLst>
                                          <p:attrName>ppt_y</p:attrName>
                                        </p:attrNameLst>
                                      </p:cBhvr>
                                      <p:tavLst>
                                        <p:tav tm="0">
                                          <p:val>
                                            <p:strVal val="#ppt_y-1"/>
                                          </p:val>
                                        </p:tav>
                                        <p:tav tm="100000">
                                          <p:val>
                                            <p:strVal val="#ppt_y-(0.354*#ppt_w-0.172*#ppt_h)"/>
                                          </p:val>
                                        </p:tav>
                                      </p:tavLst>
                                    </p:anim>
                                    <p:anim calcmode="lin" valueType="num">
                                      <p:cBhvr>
                                        <p:cTn id="32" dur="156" decel="50000" autoRev="1" fill="hold">
                                          <p:stCondLst>
                                            <p:cond delay="455"/>
                                          </p:stCondLst>
                                        </p:cTn>
                                        <p:tgtEl>
                                          <p:spTgt spid="17"/>
                                        </p:tgtEl>
                                        <p:attrNameLst>
                                          <p:attrName>ppt_y</p:attrName>
                                        </p:attrNameLst>
                                      </p:cBhvr>
                                      <p:tavLst>
                                        <p:tav tm="0">
                                          <p:val>
                                            <p:strVal val="#ppt_y-(0.354*#ppt_w-0.172*#ppt_h)"/>
                                          </p:val>
                                        </p:tav>
                                        <p:tav tm="100000">
                                          <p:val>
                                            <p:strVal val="#ppt_y-(0.354*#ppt_w-0.172*#ppt_h)-#ppt_h/2"/>
                                          </p:val>
                                        </p:tav>
                                      </p:tavLst>
                                    </p:anim>
                                    <p:anim calcmode="lin" valueType="num">
                                      <p:cBhvr>
                                        <p:cTn id="33" dur="136" fill="hold">
                                          <p:stCondLst>
                                            <p:cond delay="864"/>
                                          </p:stCondLst>
                                        </p:cTn>
                                        <p:tgtEl>
                                          <p:spTgt spid="17"/>
                                        </p:tgtEl>
                                        <p:attrNameLst>
                                          <p:attrName>ppt_y</p:attrName>
                                        </p:attrNameLst>
                                      </p:cBhvr>
                                      <p:tavLst>
                                        <p:tav tm="0">
                                          <p:val>
                                            <p:strVal val="#ppt_y-(0.354*#ppt_w-0.172*#ppt_h)"/>
                                          </p:val>
                                        </p:tav>
                                        <p:tav tm="100000">
                                          <p:val>
                                            <p:strVal val="#ppt_y"/>
                                          </p:val>
                                        </p:tav>
                                      </p:tavLst>
                                    </p:anim>
                                  </p:childTnLst>
                                </p:cTn>
                              </p:par>
                            </p:childTnLst>
                          </p:cTn>
                        </p:par>
                        <p:par>
                          <p:cTn id="34" fill="hold">
                            <p:stCondLst>
                              <p:cond delay="2500"/>
                            </p:stCondLst>
                            <p:childTnLst>
                              <p:par>
                                <p:cTn id="35" presetID="38" presetClass="entr" presetSubtype="0" accel="50000"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set>
                                      <p:cBhvr>
                                        <p:cTn id="37" dur="455" fill="hold">
                                          <p:stCondLst>
                                            <p:cond delay="0"/>
                                          </p:stCondLst>
                                        </p:cTn>
                                        <p:tgtEl>
                                          <p:spTgt spid="16"/>
                                        </p:tgtEl>
                                        <p:attrNameLst>
                                          <p:attrName>style.rotation</p:attrName>
                                        </p:attrNameLst>
                                      </p:cBhvr>
                                      <p:to>
                                        <p:strVal val="-45.0"/>
                                      </p:to>
                                    </p:set>
                                    <p:anim calcmode="lin" valueType="num">
                                      <p:cBhvr>
                                        <p:cTn id="38" dur="455" fill="hold">
                                          <p:stCondLst>
                                            <p:cond delay="455"/>
                                          </p:stCondLst>
                                        </p:cTn>
                                        <p:tgtEl>
                                          <p:spTgt spid="16"/>
                                        </p:tgtEl>
                                        <p:attrNameLst>
                                          <p:attrName>style.rotation</p:attrName>
                                        </p:attrNameLst>
                                      </p:cBhvr>
                                      <p:tavLst>
                                        <p:tav tm="0">
                                          <p:val>
                                            <p:fltVal val="-45"/>
                                          </p:val>
                                        </p:tav>
                                        <p:tav tm="69900">
                                          <p:val>
                                            <p:fltVal val="45"/>
                                          </p:val>
                                        </p:tav>
                                        <p:tav tm="100000">
                                          <p:val>
                                            <p:fltVal val="0"/>
                                          </p:val>
                                        </p:tav>
                                      </p:tavLst>
                                    </p:anim>
                                    <p:anim calcmode="lin" valueType="num">
                                      <p:cBhvr>
                                        <p:cTn id="39" dur="455" fill="hold">
                                          <p:stCondLst>
                                            <p:cond delay="0"/>
                                          </p:stCondLst>
                                        </p:cTn>
                                        <p:tgtEl>
                                          <p:spTgt spid="16"/>
                                        </p:tgtEl>
                                        <p:attrNameLst>
                                          <p:attrName>ppt_y</p:attrName>
                                        </p:attrNameLst>
                                      </p:cBhvr>
                                      <p:tavLst>
                                        <p:tav tm="0">
                                          <p:val>
                                            <p:strVal val="#ppt_y-1"/>
                                          </p:val>
                                        </p:tav>
                                        <p:tav tm="100000">
                                          <p:val>
                                            <p:strVal val="#ppt_y-(0.354*#ppt_w-0.172*#ppt_h)"/>
                                          </p:val>
                                        </p:tav>
                                      </p:tavLst>
                                    </p:anim>
                                    <p:anim calcmode="lin" valueType="num">
                                      <p:cBhvr>
                                        <p:cTn id="40" dur="156" decel="50000" autoRev="1" fill="hold">
                                          <p:stCondLst>
                                            <p:cond delay="455"/>
                                          </p:stCondLst>
                                        </p:cTn>
                                        <p:tgtEl>
                                          <p:spTgt spid="16"/>
                                        </p:tgtEl>
                                        <p:attrNameLst>
                                          <p:attrName>ppt_y</p:attrName>
                                        </p:attrNameLst>
                                      </p:cBhvr>
                                      <p:tavLst>
                                        <p:tav tm="0">
                                          <p:val>
                                            <p:strVal val="#ppt_y-(0.354*#ppt_w-0.172*#ppt_h)"/>
                                          </p:val>
                                        </p:tav>
                                        <p:tav tm="100000">
                                          <p:val>
                                            <p:strVal val="#ppt_y-(0.354*#ppt_w-0.172*#ppt_h)-#ppt_h/2"/>
                                          </p:val>
                                        </p:tav>
                                      </p:tavLst>
                                    </p:anim>
                                    <p:anim calcmode="lin" valueType="num">
                                      <p:cBhvr>
                                        <p:cTn id="41" dur="136" fill="hold">
                                          <p:stCondLst>
                                            <p:cond delay="864"/>
                                          </p:stCondLst>
                                        </p:cTn>
                                        <p:tgtEl>
                                          <p:spTgt spid="16"/>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7"/>
          <p:cNvGrpSpPr>
            <a:grpSpLocks/>
          </p:cNvGrpSpPr>
          <p:nvPr/>
        </p:nvGrpSpPr>
        <p:grpSpPr bwMode="auto">
          <a:xfrm>
            <a:off x="1143000" y="2382837"/>
            <a:ext cx="7151689" cy="665163"/>
            <a:chOff x="1248" y="1344"/>
            <a:chExt cx="4505" cy="419"/>
          </a:xfrm>
        </p:grpSpPr>
        <p:grpSp>
          <p:nvGrpSpPr>
            <p:cNvPr id="3" name="Group 9"/>
            <p:cNvGrpSpPr>
              <a:grpSpLocks/>
            </p:cNvGrpSpPr>
            <p:nvPr/>
          </p:nvGrpSpPr>
          <p:grpSpPr bwMode="auto">
            <a:xfrm>
              <a:off x="1248" y="1344"/>
              <a:ext cx="480" cy="419"/>
              <a:chOff x="1110" y="2656"/>
              <a:chExt cx="1549" cy="1351"/>
            </a:xfrm>
          </p:grpSpPr>
          <p:sp>
            <p:nvSpPr>
              <p:cNvPr id="33" name="AutoShape 10"/>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en-US"/>
              </a:p>
            </p:txBody>
          </p:sp>
          <p:sp>
            <p:nvSpPr>
              <p:cNvPr id="34" name="AutoShape 11"/>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en-US"/>
              </a:p>
            </p:txBody>
          </p:sp>
          <p:sp>
            <p:nvSpPr>
              <p:cNvPr id="35" name="AutoShape 12"/>
              <p:cNvSpPr>
                <a:spLocks noChangeArrowheads="1"/>
              </p:cNvSpPr>
              <p:nvPr/>
            </p:nvSpPr>
            <p:spPr bwMode="gray">
              <a:xfrm>
                <a:off x="1200" y="2736"/>
                <a:ext cx="1350" cy="1168"/>
              </a:xfrm>
              <a:prstGeom prst="hexagon">
                <a:avLst>
                  <a:gd name="adj" fmla="val 28896"/>
                  <a:gd name="vf" fmla="val 115470"/>
                </a:avLst>
              </a:prstGeom>
              <a:gradFill rotWithShape="1">
                <a:gsLst>
                  <a:gs pos="0">
                    <a:srgbClr val="24B443"/>
                  </a:gs>
                  <a:gs pos="100000">
                    <a:srgbClr val="115D16"/>
                  </a:gs>
                </a:gsLst>
                <a:lin ang="2700000" scaled="1"/>
              </a:gradFill>
              <a:ln w="9525">
                <a:solidFill>
                  <a:schemeClr val="tx1"/>
                </a:solidFill>
                <a:miter lim="800000"/>
                <a:headEnd/>
                <a:tailEnd/>
              </a:ln>
              <a:effectLst/>
            </p:spPr>
            <p:txBody>
              <a:bodyPr wrap="none" anchor="ctr"/>
              <a:lstStyle/>
              <a:p>
                <a:endParaRPr lang="en-US"/>
              </a:p>
            </p:txBody>
          </p:sp>
        </p:grpSp>
        <p:sp>
          <p:nvSpPr>
            <p:cNvPr id="30" name="Line 27"/>
            <p:cNvSpPr>
              <a:spLocks noChangeShapeType="1"/>
            </p:cNvSpPr>
            <p:nvPr/>
          </p:nvSpPr>
          <p:spPr bwMode="auto">
            <a:xfrm>
              <a:off x="1632" y="1728"/>
              <a:ext cx="3024" cy="0"/>
            </a:xfrm>
            <a:prstGeom prst="line">
              <a:avLst/>
            </a:prstGeom>
            <a:noFill/>
            <a:ln w="25400">
              <a:solidFill>
                <a:srgbClr val="C0C0C0"/>
              </a:solidFill>
              <a:prstDash val="sysDot"/>
              <a:round/>
              <a:headEnd/>
              <a:tailEnd type="oval" w="med" len="med"/>
            </a:ln>
            <a:effectLst/>
          </p:spPr>
          <p:txBody>
            <a:bodyPr wrap="none" anchor="ctr"/>
            <a:lstStyle/>
            <a:p>
              <a:endParaRPr lang="en-US"/>
            </a:p>
          </p:txBody>
        </p:sp>
        <p:sp>
          <p:nvSpPr>
            <p:cNvPr id="31" name="Text Box 28"/>
            <p:cNvSpPr txBox="1">
              <a:spLocks noChangeArrowheads="1"/>
            </p:cNvSpPr>
            <p:nvPr/>
          </p:nvSpPr>
          <p:spPr bwMode="auto">
            <a:xfrm>
              <a:off x="2256" y="1392"/>
              <a:ext cx="3497" cy="330"/>
            </a:xfrm>
            <a:prstGeom prst="rect">
              <a:avLst/>
            </a:prstGeom>
            <a:noFill/>
            <a:ln w="9525" algn="ctr">
              <a:noFill/>
              <a:miter lim="800000"/>
              <a:headEnd/>
              <a:tailEnd/>
            </a:ln>
            <a:effectLst/>
          </p:spPr>
          <p:txBody>
            <a:bodyPr wrap="none">
              <a:spAutoFit/>
            </a:bodyPr>
            <a:lstStyle/>
            <a:p>
              <a:pPr algn="l"/>
              <a:r>
                <a:rPr lang="en-US" sz="2800" b="1" dirty="0" smtClean="0">
                  <a:solidFill>
                    <a:srgbClr val="FFFF00"/>
                  </a:solidFill>
                  <a:effectLst>
                    <a:glow rad="228600">
                      <a:schemeClr val="bg1">
                        <a:lumMod val="95000"/>
                        <a:lumOff val="5000"/>
                        <a:alpha val="40000"/>
                      </a:schemeClr>
                    </a:glow>
                  </a:effectLst>
                </a:rPr>
                <a:t>Windows Workflow Foundation</a:t>
              </a:r>
              <a:endParaRPr lang="en-US" sz="2800" b="1" dirty="0">
                <a:solidFill>
                  <a:srgbClr val="FFFF00"/>
                </a:solidFill>
                <a:effectLst>
                  <a:glow rad="228600">
                    <a:schemeClr val="bg1">
                      <a:lumMod val="95000"/>
                      <a:lumOff val="5000"/>
                      <a:alpha val="40000"/>
                    </a:schemeClr>
                  </a:glow>
                </a:effectLst>
              </a:endParaRPr>
            </a:p>
          </p:txBody>
        </p:sp>
        <p:sp>
          <p:nvSpPr>
            <p:cNvPr id="32" name="Text Box 29"/>
            <p:cNvSpPr txBox="1">
              <a:spLocks noChangeArrowheads="1"/>
            </p:cNvSpPr>
            <p:nvPr/>
          </p:nvSpPr>
          <p:spPr bwMode="gray">
            <a:xfrm>
              <a:off x="1372" y="1406"/>
              <a:ext cx="223" cy="288"/>
            </a:xfrm>
            <a:prstGeom prst="rect">
              <a:avLst/>
            </a:prstGeom>
            <a:noFill/>
            <a:ln w="9525" algn="ctr">
              <a:noFill/>
              <a:miter lim="800000"/>
              <a:headEnd/>
              <a:tailEnd/>
            </a:ln>
            <a:effectLst/>
          </p:spPr>
          <p:txBody>
            <a:bodyPr wrap="none">
              <a:spAutoFit/>
            </a:bodyPr>
            <a:lstStyle/>
            <a:p>
              <a:r>
                <a:rPr lang="en-US" sz="2400" b="1" dirty="0">
                  <a:solidFill>
                    <a:srgbClr val="FFFFFF"/>
                  </a:solidFill>
                </a:rPr>
                <a:t>1</a:t>
              </a:r>
            </a:p>
          </p:txBody>
        </p:sp>
      </p:grpSp>
      <p:grpSp>
        <p:nvGrpSpPr>
          <p:cNvPr id="4" name="Group 48"/>
          <p:cNvGrpSpPr>
            <a:grpSpLocks/>
          </p:cNvGrpSpPr>
          <p:nvPr/>
        </p:nvGrpSpPr>
        <p:grpSpPr bwMode="auto">
          <a:xfrm>
            <a:off x="1143000" y="3297237"/>
            <a:ext cx="7681915" cy="665163"/>
            <a:chOff x="1248" y="1920"/>
            <a:chExt cx="4839" cy="419"/>
          </a:xfrm>
        </p:grpSpPr>
        <p:grpSp>
          <p:nvGrpSpPr>
            <p:cNvPr id="5" name="Group 13"/>
            <p:cNvGrpSpPr>
              <a:grpSpLocks/>
            </p:cNvGrpSpPr>
            <p:nvPr/>
          </p:nvGrpSpPr>
          <p:grpSpPr bwMode="auto">
            <a:xfrm>
              <a:off x="1248" y="1920"/>
              <a:ext cx="480" cy="419"/>
              <a:chOff x="3174" y="2656"/>
              <a:chExt cx="1549" cy="1351"/>
            </a:xfrm>
          </p:grpSpPr>
          <p:sp>
            <p:nvSpPr>
              <p:cNvPr id="41" name="AutoShape 14"/>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en-US"/>
              </a:p>
            </p:txBody>
          </p:sp>
          <p:sp>
            <p:nvSpPr>
              <p:cNvPr id="42" name="AutoShape 15"/>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en-US"/>
              </a:p>
            </p:txBody>
          </p:sp>
          <p:sp>
            <p:nvSpPr>
              <p:cNvPr id="43" name="AutoShape 16"/>
              <p:cNvSpPr>
                <a:spLocks noChangeArrowheads="1"/>
              </p:cNvSpPr>
              <p:nvPr/>
            </p:nvSpPr>
            <p:spPr bwMode="gray">
              <a:xfrm>
                <a:off x="3264" y="2736"/>
                <a:ext cx="1350" cy="1168"/>
              </a:xfrm>
              <a:prstGeom prst="hexagon">
                <a:avLst>
                  <a:gd name="adj" fmla="val 28896"/>
                  <a:gd name="vf" fmla="val 115470"/>
                </a:avLst>
              </a:prstGeom>
              <a:gradFill rotWithShape="1">
                <a:gsLst>
                  <a:gs pos="0">
                    <a:srgbClr val="CC7032"/>
                  </a:gs>
                  <a:gs pos="100000">
                    <a:srgbClr val="844820"/>
                  </a:gs>
                </a:gsLst>
                <a:lin ang="2700000" scaled="1"/>
              </a:gradFill>
              <a:ln w="9525">
                <a:solidFill>
                  <a:schemeClr val="tx1"/>
                </a:solidFill>
                <a:miter lim="800000"/>
                <a:headEnd/>
                <a:tailEnd/>
              </a:ln>
              <a:effectLst/>
            </p:spPr>
            <p:txBody>
              <a:bodyPr wrap="none" anchor="ctr"/>
              <a:lstStyle/>
              <a:p>
                <a:endParaRPr lang="en-US"/>
              </a:p>
            </p:txBody>
          </p:sp>
        </p:grpSp>
        <p:sp>
          <p:nvSpPr>
            <p:cNvPr id="38" name="Line 30"/>
            <p:cNvSpPr>
              <a:spLocks noChangeShapeType="1"/>
            </p:cNvSpPr>
            <p:nvPr/>
          </p:nvSpPr>
          <p:spPr bwMode="auto">
            <a:xfrm>
              <a:off x="1632" y="2304"/>
              <a:ext cx="3024" cy="0"/>
            </a:xfrm>
            <a:prstGeom prst="line">
              <a:avLst/>
            </a:prstGeom>
            <a:noFill/>
            <a:ln w="25400">
              <a:solidFill>
                <a:srgbClr val="C0C0C0"/>
              </a:solidFill>
              <a:prstDash val="sysDot"/>
              <a:round/>
              <a:headEnd/>
              <a:tailEnd type="oval" w="med" len="med"/>
            </a:ln>
            <a:effectLst/>
          </p:spPr>
          <p:txBody>
            <a:bodyPr wrap="none" anchor="ctr"/>
            <a:lstStyle/>
            <a:p>
              <a:endParaRPr lang="en-US"/>
            </a:p>
          </p:txBody>
        </p:sp>
        <p:sp>
          <p:nvSpPr>
            <p:cNvPr id="39" name="Text Box 31"/>
            <p:cNvSpPr txBox="1">
              <a:spLocks noChangeArrowheads="1"/>
            </p:cNvSpPr>
            <p:nvPr/>
          </p:nvSpPr>
          <p:spPr bwMode="auto">
            <a:xfrm>
              <a:off x="2256" y="1968"/>
              <a:ext cx="3831" cy="330"/>
            </a:xfrm>
            <a:prstGeom prst="rect">
              <a:avLst/>
            </a:prstGeom>
            <a:noFill/>
            <a:ln w="9525" algn="ctr">
              <a:noFill/>
              <a:miter lim="800000"/>
              <a:headEnd/>
              <a:tailEnd/>
            </a:ln>
            <a:effectLst/>
          </p:spPr>
          <p:txBody>
            <a:bodyPr wrap="none">
              <a:spAutoFit/>
            </a:bodyPr>
            <a:lstStyle/>
            <a:p>
              <a:r>
                <a:rPr lang="en-US" sz="2800" b="1" dirty="0" smtClean="0">
                  <a:solidFill>
                    <a:srgbClr val="FFFF00"/>
                  </a:solidFill>
                  <a:effectLst>
                    <a:glow rad="228600">
                      <a:schemeClr val="bg1">
                        <a:lumMod val="95000"/>
                        <a:lumOff val="5000"/>
                        <a:alpha val="40000"/>
                      </a:schemeClr>
                    </a:glow>
                  </a:effectLst>
                </a:rPr>
                <a:t>Windows Presentation Foundation</a:t>
              </a:r>
              <a:endParaRPr lang="en-US" sz="2800" b="1" dirty="0">
                <a:solidFill>
                  <a:srgbClr val="FFFF00"/>
                </a:solidFill>
                <a:effectLst>
                  <a:glow rad="228600">
                    <a:schemeClr val="bg1">
                      <a:lumMod val="95000"/>
                      <a:lumOff val="5000"/>
                      <a:alpha val="40000"/>
                    </a:schemeClr>
                  </a:glow>
                </a:effectLst>
              </a:endParaRPr>
            </a:p>
          </p:txBody>
        </p:sp>
        <p:sp>
          <p:nvSpPr>
            <p:cNvPr id="40" name="Text Box 32"/>
            <p:cNvSpPr txBox="1">
              <a:spLocks noChangeArrowheads="1"/>
            </p:cNvSpPr>
            <p:nvPr/>
          </p:nvSpPr>
          <p:spPr bwMode="gray">
            <a:xfrm>
              <a:off x="1372" y="1982"/>
              <a:ext cx="223" cy="288"/>
            </a:xfrm>
            <a:prstGeom prst="rect">
              <a:avLst/>
            </a:prstGeom>
            <a:noFill/>
            <a:ln w="9525" algn="ctr">
              <a:noFill/>
              <a:miter lim="800000"/>
              <a:headEnd/>
              <a:tailEnd/>
            </a:ln>
            <a:effectLst/>
          </p:spPr>
          <p:txBody>
            <a:bodyPr wrap="none">
              <a:spAutoFit/>
            </a:bodyPr>
            <a:lstStyle/>
            <a:p>
              <a:r>
                <a:rPr lang="en-US" sz="2400" b="1">
                  <a:solidFill>
                    <a:srgbClr val="FFFFFF"/>
                  </a:solidFill>
                </a:rPr>
                <a:t>2</a:t>
              </a:r>
            </a:p>
          </p:txBody>
        </p:sp>
      </p:grpSp>
      <p:grpSp>
        <p:nvGrpSpPr>
          <p:cNvPr id="6" name="Group 49"/>
          <p:cNvGrpSpPr>
            <a:grpSpLocks/>
          </p:cNvGrpSpPr>
          <p:nvPr/>
        </p:nvGrpSpPr>
        <p:grpSpPr bwMode="auto">
          <a:xfrm>
            <a:off x="1143000" y="4191000"/>
            <a:ext cx="5410200" cy="665163"/>
            <a:chOff x="1248" y="2482"/>
            <a:chExt cx="3408" cy="419"/>
          </a:xfrm>
        </p:grpSpPr>
        <p:grpSp>
          <p:nvGrpSpPr>
            <p:cNvPr id="7" name="Group 33"/>
            <p:cNvGrpSpPr>
              <a:grpSpLocks/>
            </p:cNvGrpSpPr>
            <p:nvPr/>
          </p:nvGrpSpPr>
          <p:grpSpPr bwMode="auto">
            <a:xfrm>
              <a:off x="1248" y="2482"/>
              <a:ext cx="480" cy="419"/>
              <a:chOff x="1110" y="2656"/>
              <a:chExt cx="1549" cy="1351"/>
            </a:xfrm>
          </p:grpSpPr>
          <p:sp>
            <p:nvSpPr>
              <p:cNvPr id="23" name="AutoShape 3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en-US"/>
              </a:p>
            </p:txBody>
          </p:sp>
          <p:sp>
            <p:nvSpPr>
              <p:cNvPr id="24" name="AutoShape 3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en-US"/>
              </a:p>
            </p:txBody>
          </p:sp>
          <p:sp>
            <p:nvSpPr>
              <p:cNvPr id="25" name="AutoShape 36"/>
              <p:cNvSpPr>
                <a:spLocks noChangeArrowheads="1"/>
              </p:cNvSpPr>
              <p:nvPr/>
            </p:nvSpPr>
            <p:spPr bwMode="gray">
              <a:xfrm>
                <a:off x="1200" y="2736"/>
                <a:ext cx="1350" cy="1168"/>
              </a:xfrm>
              <a:prstGeom prst="hexagon">
                <a:avLst>
                  <a:gd name="adj" fmla="val 28896"/>
                  <a:gd name="vf" fmla="val 115470"/>
                </a:avLst>
              </a:prstGeom>
              <a:gradFill rotWithShape="1">
                <a:gsLst>
                  <a:gs pos="0">
                    <a:srgbClr val="24B443"/>
                  </a:gs>
                  <a:gs pos="100000">
                    <a:srgbClr val="115D16"/>
                  </a:gs>
                </a:gsLst>
                <a:lin ang="2700000" scaled="1"/>
              </a:gradFill>
              <a:ln w="9525">
                <a:solidFill>
                  <a:schemeClr val="tx1"/>
                </a:solidFill>
                <a:miter lim="800000"/>
                <a:headEnd/>
                <a:tailEnd/>
              </a:ln>
              <a:effectLst/>
            </p:spPr>
            <p:txBody>
              <a:bodyPr wrap="none" anchor="ctr"/>
              <a:lstStyle/>
              <a:p>
                <a:endParaRPr lang="en-US"/>
              </a:p>
            </p:txBody>
          </p:sp>
        </p:grpSp>
        <p:sp>
          <p:nvSpPr>
            <p:cNvPr id="20" name="Line 41"/>
            <p:cNvSpPr>
              <a:spLocks noChangeShapeType="1"/>
            </p:cNvSpPr>
            <p:nvPr/>
          </p:nvSpPr>
          <p:spPr bwMode="auto">
            <a:xfrm>
              <a:off x="1632" y="2866"/>
              <a:ext cx="3024" cy="0"/>
            </a:xfrm>
            <a:prstGeom prst="line">
              <a:avLst/>
            </a:prstGeom>
            <a:noFill/>
            <a:ln w="25400">
              <a:solidFill>
                <a:srgbClr val="C0C0C0"/>
              </a:solidFill>
              <a:prstDash val="sysDot"/>
              <a:round/>
              <a:headEnd/>
              <a:tailEnd type="oval" w="med" len="med"/>
            </a:ln>
            <a:effectLst/>
          </p:spPr>
          <p:txBody>
            <a:bodyPr wrap="none" anchor="ctr"/>
            <a:lstStyle/>
            <a:p>
              <a:endParaRPr lang="en-US"/>
            </a:p>
          </p:txBody>
        </p:sp>
        <p:sp>
          <p:nvSpPr>
            <p:cNvPr id="21" name="Text Box 42"/>
            <p:cNvSpPr txBox="1">
              <a:spLocks noChangeArrowheads="1"/>
            </p:cNvSpPr>
            <p:nvPr/>
          </p:nvSpPr>
          <p:spPr bwMode="auto">
            <a:xfrm>
              <a:off x="2256" y="2530"/>
              <a:ext cx="2286" cy="330"/>
            </a:xfrm>
            <a:prstGeom prst="rect">
              <a:avLst/>
            </a:prstGeom>
            <a:noFill/>
            <a:ln w="9525" algn="ctr">
              <a:noFill/>
              <a:miter lim="800000"/>
              <a:headEnd/>
              <a:tailEnd/>
            </a:ln>
            <a:effectLst/>
          </p:spPr>
          <p:txBody>
            <a:bodyPr wrap="none">
              <a:spAutoFit/>
            </a:bodyPr>
            <a:lstStyle/>
            <a:p>
              <a:r>
                <a:rPr lang="en-US" sz="2800" b="1" smtClean="0">
                  <a:solidFill>
                    <a:srgbClr val="FFFF00"/>
                  </a:solidFill>
                  <a:effectLst>
                    <a:glow rad="228600">
                      <a:schemeClr val="bg1">
                        <a:lumMod val="95000"/>
                        <a:lumOff val="5000"/>
                        <a:alpha val="40000"/>
                      </a:schemeClr>
                    </a:glow>
                  </a:effectLst>
                </a:rPr>
                <a:t>Giải pháp công nghệ</a:t>
              </a:r>
              <a:endParaRPr lang="en-US" sz="2800" b="1" dirty="0">
                <a:solidFill>
                  <a:srgbClr val="FFFF00"/>
                </a:solidFill>
                <a:effectLst>
                  <a:glow rad="228600">
                    <a:schemeClr val="bg1">
                      <a:lumMod val="95000"/>
                      <a:lumOff val="5000"/>
                      <a:alpha val="40000"/>
                    </a:schemeClr>
                  </a:glow>
                </a:effectLst>
              </a:endParaRPr>
            </a:p>
          </p:txBody>
        </p:sp>
        <p:sp>
          <p:nvSpPr>
            <p:cNvPr id="22" name="Text Box 43"/>
            <p:cNvSpPr txBox="1">
              <a:spLocks noChangeArrowheads="1"/>
            </p:cNvSpPr>
            <p:nvPr/>
          </p:nvSpPr>
          <p:spPr bwMode="gray">
            <a:xfrm>
              <a:off x="1372" y="2544"/>
              <a:ext cx="223" cy="288"/>
            </a:xfrm>
            <a:prstGeom prst="rect">
              <a:avLst/>
            </a:prstGeom>
            <a:noFill/>
            <a:ln w="9525" algn="ctr">
              <a:noFill/>
              <a:miter lim="800000"/>
              <a:headEnd/>
              <a:tailEnd/>
            </a:ln>
            <a:effectLst/>
          </p:spPr>
          <p:txBody>
            <a:bodyPr wrap="none">
              <a:spAutoFit/>
            </a:bodyPr>
            <a:lstStyle/>
            <a:p>
              <a:r>
                <a:rPr lang="en-US" sz="2400" b="1">
                  <a:solidFill>
                    <a:srgbClr val="FFFFFF"/>
                  </a:solidFill>
                </a:rPr>
                <a:t>3</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2"/>
                                        </p:tgtEl>
                                        <p:attrNameLst>
                                          <p:attrName>style.opacity</p:attrName>
                                        </p:attrNameLst>
                                      </p:cBhvr>
                                      <p:to>
                                        <p:strVal val="0.5"/>
                                      </p:to>
                                    </p:set>
                                    <p:animEffect filter="image" prLst="opacity: 0.5">
                                      <p:cBhvr rctx="IE">
                                        <p:cTn id="21" dur="indefinite"/>
                                        <p:tgtEl>
                                          <p:spTgt spid="2"/>
                                        </p:tgtEl>
                                      </p:cBhvr>
                                    </p:animEffect>
                                  </p:childTnLst>
                                </p:cTn>
                              </p:par>
                              <p:par>
                                <p:cTn id="22" presetID="9" presetClass="emph" presetSubtype="0" nodeType="withEffect">
                                  <p:stCondLst>
                                    <p:cond delay="0"/>
                                  </p:stCondLst>
                                  <p:childTnLst>
                                    <p:set>
                                      <p:cBhvr rctx="PPT">
                                        <p:cTn id="23" dur="indefinite"/>
                                        <p:tgtEl>
                                          <p:spTgt spid="4"/>
                                        </p:tgtEl>
                                        <p:attrNameLst>
                                          <p:attrName>style.opacity</p:attrName>
                                        </p:attrNameLst>
                                      </p:cBhvr>
                                      <p:to>
                                        <p:strVal val="0.5"/>
                                      </p:to>
                                    </p:set>
                                    <p:animEffect filter="image" prLst="opacity: 0.5">
                                      <p:cBhvr rctx="IE">
                                        <p:cTn id="24" dur="indefinite"/>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57200" y="685800"/>
            <a:ext cx="8035982" cy="646331"/>
          </a:xfrm>
          <a:prstGeom prst="rect">
            <a:avLst/>
          </a:prstGeom>
          <a:noFill/>
        </p:spPr>
        <p:txBody>
          <a:bodyPr wrap="none" rtlCol="0">
            <a:spAutoFit/>
          </a:bodyPr>
          <a:lstStyle/>
          <a:p>
            <a:r>
              <a:rPr lang="en-US" sz="3600" b="1" smtClean="0">
                <a:solidFill>
                  <a:srgbClr val="FFFF00"/>
                </a:solidFill>
                <a:effectLst>
                  <a:glow rad="139700">
                    <a:schemeClr val="accent6">
                      <a:satMod val="175000"/>
                      <a:alpha val="40000"/>
                    </a:schemeClr>
                  </a:glow>
                  <a:reflection blurRad="6350" stA="55000" endA="50" endPos="85000" dist="29997" dir="5400000" sy="-100000" algn="bl" rotWithShape="0"/>
                </a:effectLst>
              </a:rPr>
              <a:t>Khảo sát môi trường công nghệ. (tt)</a:t>
            </a:r>
            <a:endParaRPr lang="en-US" sz="3600" b="1">
              <a:solidFill>
                <a:srgbClr val="FFFF00"/>
              </a:solidFill>
              <a:effectLst>
                <a:glow rad="139700">
                  <a:schemeClr val="accent6">
                    <a:satMod val="175000"/>
                    <a:alpha val="40000"/>
                  </a:schemeClr>
                </a:glow>
                <a:reflection blurRad="6350" stA="55000" endA="50" endPos="85000" dist="29997" dir="5400000" sy="-100000" algn="bl" rotWithShape="0"/>
              </a:effectLst>
            </a:endParaRPr>
          </a:p>
        </p:txBody>
      </p:sp>
      <p:grpSp>
        <p:nvGrpSpPr>
          <p:cNvPr id="66" name="Group 65"/>
          <p:cNvGrpSpPr/>
          <p:nvPr/>
        </p:nvGrpSpPr>
        <p:grpSpPr>
          <a:xfrm>
            <a:off x="533400" y="2133600"/>
            <a:ext cx="3048000" cy="2138065"/>
            <a:chOff x="4038600" y="2895600"/>
            <a:chExt cx="3048000" cy="2138065"/>
          </a:xfrm>
        </p:grpSpPr>
        <p:sp>
          <p:nvSpPr>
            <p:cNvPr id="41" name="Rounded Rectangle 40"/>
            <p:cNvSpPr/>
            <p:nvPr/>
          </p:nvSpPr>
          <p:spPr>
            <a:xfrm>
              <a:off x="4038600" y="3505200"/>
              <a:ext cx="1905000" cy="99060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w="38100">
              <a:solidFill>
                <a:schemeClr val="tx1"/>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Công việc </a:t>
              </a:r>
              <a:endParaRPr lang="en-US"/>
            </a:p>
          </p:txBody>
        </p:sp>
        <p:cxnSp>
          <p:nvCxnSpPr>
            <p:cNvPr id="48" name="Straight Arrow Connector 47"/>
            <p:cNvCxnSpPr/>
            <p:nvPr/>
          </p:nvCxnSpPr>
          <p:spPr>
            <a:xfrm rot="5400000">
              <a:off x="4648994" y="3199606"/>
              <a:ext cx="609600" cy="1588"/>
            </a:xfrm>
            <a:prstGeom prst="straightConnector1">
              <a:avLst/>
            </a:prstGeom>
            <a:ln w="38100">
              <a:solidFill>
                <a:schemeClr val="tx1"/>
              </a:solidFill>
              <a:headEnd type="none" w="med" len="med"/>
              <a:tailEnd type="triangle" w="med" len="med"/>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5400000">
              <a:off x="4687094" y="4761706"/>
              <a:ext cx="533400" cy="1588"/>
            </a:xfrm>
            <a:prstGeom prst="straightConnector1">
              <a:avLst/>
            </a:prstGeom>
            <a:ln w="38100">
              <a:solidFill>
                <a:schemeClr val="tx1"/>
              </a:solidFill>
              <a:headEnd type="none" w="med" len="med"/>
              <a:tailEnd type="triangle" w="med" len="med"/>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5105400" y="2895600"/>
              <a:ext cx="1981200" cy="461665"/>
            </a:xfrm>
            <a:prstGeom prst="rect">
              <a:avLst/>
            </a:prstGeom>
            <a:noFill/>
          </p:spPr>
          <p:txBody>
            <a:bodyPr wrap="square" rtlCol="0">
              <a:spAutoFit/>
            </a:bodyPr>
            <a:lstStyle/>
            <a:p>
              <a:r>
                <a:rPr lang="en-US" sz="2400" smtClean="0">
                  <a:effectLst>
                    <a:glow rad="228600">
                      <a:schemeClr val="accent6">
                        <a:satMod val="175000"/>
                        <a:alpha val="40000"/>
                      </a:schemeClr>
                    </a:glow>
                  </a:effectLst>
                </a:rPr>
                <a:t>07/07/2008</a:t>
              </a:r>
              <a:endParaRPr lang="en-US" sz="2400">
                <a:effectLst>
                  <a:glow rad="228600">
                    <a:schemeClr val="accent6">
                      <a:satMod val="175000"/>
                      <a:alpha val="40000"/>
                    </a:schemeClr>
                  </a:glow>
                </a:effectLst>
              </a:endParaRPr>
            </a:p>
          </p:txBody>
        </p:sp>
        <p:sp>
          <p:nvSpPr>
            <p:cNvPr id="65" name="TextBox 64"/>
            <p:cNvSpPr txBox="1"/>
            <p:nvPr/>
          </p:nvSpPr>
          <p:spPr>
            <a:xfrm>
              <a:off x="5029200" y="4572000"/>
              <a:ext cx="1981200" cy="461665"/>
            </a:xfrm>
            <a:prstGeom prst="rect">
              <a:avLst/>
            </a:prstGeom>
            <a:noFill/>
            <a:effectLst>
              <a:glow rad="139700">
                <a:schemeClr val="accent6">
                  <a:satMod val="175000"/>
                  <a:alpha val="40000"/>
                </a:schemeClr>
              </a:glow>
            </a:effectLst>
          </p:spPr>
          <p:txBody>
            <a:bodyPr wrap="square" rtlCol="0">
              <a:spAutoFit/>
            </a:bodyPr>
            <a:lstStyle/>
            <a:p>
              <a:r>
                <a:rPr lang="en-US" sz="2400" smtClean="0">
                  <a:effectLst>
                    <a:glow rad="228600">
                      <a:schemeClr val="accent6">
                        <a:satMod val="175000"/>
                        <a:alpha val="40000"/>
                      </a:schemeClr>
                    </a:glow>
                  </a:effectLst>
                </a:rPr>
                <a:t>10/10/2008</a:t>
              </a:r>
              <a:endParaRPr lang="en-US" sz="2400">
                <a:effectLst>
                  <a:glow rad="228600">
                    <a:schemeClr val="accent6">
                      <a:satMod val="175000"/>
                      <a:alpha val="40000"/>
                    </a:schemeClr>
                  </a:glow>
                </a:effectLst>
              </a:endParaRPr>
            </a:p>
          </p:txBody>
        </p:sp>
      </p:grpSp>
      <p:grpSp>
        <p:nvGrpSpPr>
          <p:cNvPr id="76" name="Group 75"/>
          <p:cNvGrpSpPr/>
          <p:nvPr/>
        </p:nvGrpSpPr>
        <p:grpSpPr>
          <a:xfrm>
            <a:off x="4191000" y="2209800"/>
            <a:ext cx="2743200" cy="4191000"/>
            <a:chOff x="4191000" y="2209800"/>
            <a:chExt cx="2743200" cy="4191000"/>
          </a:xfrm>
        </p:grpSpPr>
        <p:cxnSp>
          <p:nvCxnSpPr>
            <p:cNvPr id="75" name="Straight Arrow Connector 74"/>
            <p:cNvCxnSpPr/>
            <p:nvPr/>
          </p:nvCxnSpPr>
          <p:spPr>
            <a:xfrm rot="5400000">
              <a:off x="5258594" y="6095206"/>
              <a:ext cx="609600" cy="1588"/>
            </a:xfrm>
            <a:prstGeom prst="straightConnector1">
              <a:avLst/>
            </a:prstGeom>
            <a:ln w="38100">
              <a:solidFill>
                <a:schemeClr val="tx1"/>
              </a:solidFill>
              <a:headEnd type="none" w="med" len="med"/>
              <a:tailEnd type="triangle" w="med" len="med"/>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72" name="Rounded Rectangle 71"/>
            <p:cNvSpPr/>
            <p:nvPr/>
          </p:nvSpPr>
          <p:spPr>
            <a:xfrm>
              <a:off x="4191000" y="2819400"/>
              <a:ext cx="2743200" cy="2971800"/>
            </a:xfrm>
            <a:prstGeom prst="roundRect">
              <a:avLst>
                <a:gd name="adj" fmla="val 4637"/>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w="38100">
              <a:solidFill>
                <a:schemeClr val="tx1"/>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p:nvSpPr>
          <p:spPr>
            <a:xfrm>
              <a:off x="4724400" y="4038600"/>
              <a:ext cx="1600200" cy="533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solidFill>
                    <a:srgbClr val="7030A0"/>
                  </a:solidFill>
                </a:rPr>
                <a:t>Bắt đầu</a:t>
              </a:r>
              <a:endParaRPr lang="en-US" sz="1400" b="1">
                <a:solidFill>
                  <a:srgbClr val="7030A0"/>
                </a:solidFill>
              </a:endParaRPr>
            </a:p>
          </p:txBody>
        </p:sp>
        <p:sp>
          <p:nvSpPr>
            <p:cNvPr id="70" name="Rounded Rectangle 69"/>
            <p:cNvSpPr/>
            <p:nvPr/>
          </p:nvSpPr>
          <p:spPr>
            <a:xfrm>
              <a:off x="4724400" y="4953000"/>
              <a:ext cx="1600200" cy="533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solidFill>
                    <a:srgbClr val="7030A0"/>
                  </a:solidFill>
                </a:rPr>
                <a:t>Kết thúc</a:t>
              </a:r>
              <a:endParaRPr lang="en-US" sz="1400" b="1">
                <a:solidFill>
                  <a:srgbClr val="7030A0"/>
                </a:solidFill>
              </a:endParaRPr>
            </a:p>
          </p:txBody>
        </p:sp>
        <p:cxnSp>
          <p:nvCxnSpPr>
            <p:cNvPr id="74" name="Straight Arrow Connector 73"/>
            <p:cNvCxnSpPr/>
            <p:nvPr/>
          </p:nvCxnSpPr>
          <p:spPr>
            <a:xfrm rot="5400000">
              <a:off x="5182394" y="2513806"/>
              <a:ext cx="609600" cy="1588"/>
            </a:xfrm>
            <a:prstGeom prst="straightConnector1">
              <a:avLst/>
            </a:prstGeom>
            <a:ln w="38100">
              <a:solidFill>
                <a:schemeClr val="tx1"/>
              </a:solidFill>
              <a:headEnd type="none" w="med" len="med"/>
              <a:tailEnd type="triangle" w="med" len="med"/>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rot="5400000">
              <a:off x="5372894" y="4761706"/>
              <a:ext cx="381000" cy="1588"/>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sp>
        <p:nvSpPr>
          <p:cNvPr id="79" name="TextBox 78"/>
          <p:cNvSpPr txBox="1"/>
          <p:nvPr/>
        </p:nvSpPr>
        <p:spPr>
          <a:xfrm>
            <a:off x="7315200" y="3200400"/>
            <a:ext cx="1981200" cy="461665"/>
          </a:xfrm>
          <a:prstGeom prst="rect">
            <a:avLst/>
          </a:prstGeom>
          <a:noFill/>
        </p:spPr>
        <p:txBody>
          <a:bodyPr wrap="square" rtlCol="0">
            <a:spAutoFit/>
          </a:bodyPr>
          <a:lstStyle/>
          <a:p>
            <a:r>
              <a:rPr lang="en-US" sz="2400" smtClean="0">
                <a:effectLst>
                  <a:glow rad="228600">
                    <a:schemeClr val="accent6">
                      <a:satMod val="175000"/>
                      <a:alpha val="40000"/>
                    </a:schemeClr>
                  </a:glow>
                </a:effectLst>
              </a:rPr>
              <a:t>07/07/2008</a:t>
            </a:r>
            <a:endParaRPr lang="en-US" sz="2400">
              <a:effectLst>
                <a:glow rad="228600">
                  <a:schemeClr val="accent6">
                    <a:satMod val="175000"/>
                    <a:alpha val="40000"/>
                  </a:schemeClr>
                </a:glow>
              </a:effectLst>
            </a:endParaRPr>
          </a:p>
        </p:txBody>
      </p:sp>
      <p:sp>
        <p:nvSpPr>
          <p:cNvPr id="80" name="TextBox 79"/>
          <p:cNvSpPr txBox="1"/>
          <p:nvPr/>
        </p:nvSpPr>
        <p:spPr>
          <a:xfrm>
            <a:off x="7391400" y="4419600"/>
            <a:ext cx="1981200" cy="461665"/>
          </a:xfrm>
          <a:prstGeom prst="rect">
            <a:avLst/>
          </a:prstGeom>
          <a:noFill/>
        </p:spPr>
        <p:txBody>
          <a:bodyPr wrap="square" rtlCol="0">
            <a:spAutoFit/>
          </a:bodyPr>
          <a:lstStyle/>
          <a:p>
            <a:r>
              <a:rPr lang="en-US" sz="2400" smtClean="0">
                <a:effectLst>
                  <a:glow rad="228600">
                    <a:schemeClr val="accent6">
                      <a:satMod val="175000"/>
                      <a:alpha val="40000"/>
                    </a:schemeClr>
                  </a:glow>
                </a:effectLst>
              </a:rPr>
              <a:t>10/10/2008</a:t>
            </a:r>
            <a:endParaRPr lang="en-US" sz="2400">
              <a:effectLst>
                <a:glow rad="228600">
                  <a:schemeClr val="accent6">
                    <a:satMod val="175000"/>
                    <a:alpha val="40000"/>
                  </a:schemeClr>
                </a:glow>
              </a:effectLst>
            </a:endParaRPr>
          </a:p>
        </p:txBody>
      </p:sp>
      <p:cxnSp>
        <p:nvCxnSpPr>
          <p:cNvPr id="82" name="Curved Connector 81"/>
          <p:cNvCxnSpPr/>
          <p:nvPr/>
        </p:nvCxnSpPr>
        <p:spPr>
          <a:xfrm flipV="1">
            <a:off x="6324600" y="2286000"/>
            <a:ext cx="1447800" cy="1104900"/>
          </a:xfrm>
          <a:prstGeom prst="curvedConnector3">
            <a:avLst>
              <a:gd name="adj1" fmla="val 33960"/>
            </a:avLst>
          </a:prstGeom>
          <a:ln w="38100">
            <a:solidFill>
              <a:srgbClr val="00B0F0"/>
            </a:solidFill>
            <a:headEnd type="none" w="med" len="med"/>
            <a:tailEnd type="triangle" w="med" len="med"/>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86" name="Curved Connector 85"/>
          <p:cNvCxnSpPr>
            <a:stCxn id="79" idx="1"/>
          </p:cNvCxnSpPr>
          <p:nvPr/>
        </p:nvCxnSpPr>
        <p:spPr>
          <a:xfrm rot="10800000" flipV="1">
            <a:off x="6400800" y="3431232"/>
            <a:ext cx="914400" cy="912167"/>
          </a:xfrm>
          <a:prstGeom prst="curvedConnector3">
            <a:avLst>
              <a:gd name="adj1" fmla="val 50000"/>
            </a:avLst>
          </a:prstGeom>
          <a:ln w="38100">
            <a:solidFill>
              <a:srgbClr val="00B0F0"/>
            </a:solidFill>
            <a:headEnd type="none" w="med" len="med"/>
            <a:tailEnd type="triangle" w="med" len="med"/>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87" name="Curved Connector 86"/>
          <p:cNvCxnSpPr>
            <a:stCxn id="80" idx="1"/>
            <a:endCxn id="70" idx="3"/>
          </p:cNvCxnSpPr>
          <p:nvPr/>
        </p:nvCxnSpPr>
        <p:spPr>
          <a:xfrm rot="10800000" flipV="1">
            <a:off x="6324600" y="4650432"/>
            <a:ext cx="1066800" cy="569267"/>
          </a:xfrm>
          <a:prstGeom prst="curvedConnector3">
            <a:avLst>
              <a:gd name="adj1" fmla="val 66327"/>
            </a:avLst>
          </a:prstGeom>
          <a:ln w="38100">
            <a:solidFill>
              <a:srgbClr val="00B0F0"/>
            </a:solidFill>
            <a:headEnd type="none" w="med" len="med"/>
            <a:tailEnd type="triangle" w="med" len="med"/>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grpSp>
        <p:nvGrpSpPr>
          <p:cNvPr id="159" name="Group 158"/>
          <p:cNvGrpSpPr/>
          <p:nvPr/>
        </p:nvGrpSpPr>
        <p:grpSpPr>
          <a:xfrm>
            <a:off x="457200" y="4419600"/>
            <a:ext cx="1905000" cy="1851025"/>
            <a:chOff x="457200" y="4419600"/>
            <a:chExt cx="1905000" cy="1851025"/>
          </a:xfrm>
          <a:effectLst>
            <a:glow rad="63500">
              <a:schemeClr val="accent6">
                <a:satMod val="175000"/>
                <a:alpha val="40000"/>
              </a:schemeClr>
            </a:glow>
          </a:effectLst>
        </p:grpSpPr>
        <p:grpSp>
          <p:nvGrpSpPr>
            <p:cNvPr id="101" name="Group 1192"/>
            <p:cNvGrpSpPr>
              <a:grpSpLocks/>
            </p:cNvGrpSpPr>
            <p:nvPr/>
          </p:nvGrpSpPr>
          <p:grpSpPr bwMode="auto">
            <a:xfrm>
              <a:off x="1296515" y="4593907"/>
              <a:ext cx="253018" cy="502910"/>
              <a:chOff x="2705" y="3464"/>
              <a:chExt cx="1683" cy="1576"/>
            </a:xfrm>
          </p:grpSpPr>
          <p:sp>
            <p:nvSpPr>
              <p:cNvPr id="128" name="AutoShape 1193"/>
              <p:cNvSpPr>
                <a:spLocks noChangeArrowheads="1"/>
              </p:cNvSpPr>
              <p:nvPr/>
            </p:nvSpPr>
            <p:spPr bwMode="auto">
              <a:xfrm>
                <a:off x="2705" y="3939"/>
                <a:ext cx="1683" cy="730"/>
              </a:xfrm>
              <a:prstGeom prst="roundRect">
                <a:avLst>
                  <a:gd name="adj" fmla="val 16667"/>
                </a:avLst>
              </a:prstGeom>
              <a:solidFill>
                <a:srgbClr val="92D050"/>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29" name="AutoShape 1194"/>
              <p:cNvCxnSpPr>
                <a:cxnSpLocks noChangeShapeType="1"/>
              </p:cNvCxnSpPr>
              <p:nvPr/>
            </p:nvCxnSpPr>
            <p:spPr bwMode="auto">
              <a:xfrm>
                <a:off x="3557" y="3464"/>
                <a:ext cx="8" cy="406"/>
              </a:xfrm>
              <a:prstGeom prst="straightConnector1">
                <a:avLst/>
              </a:prstGeom>
              <a:noFill/>
              <a:ln w="9525">
                <a:solidFill>
                  <a:srgbClr val="000000"/>
                </a:solidFill>
                <a:round/>
                <a:headEnd/>
                <a:tailEnd type="triangle" w="med" len="med"/>
              </a:ln>
            </p:spPr>
          </p:cxnSp>
          <p:sp>
            <p:nvSpPr>
              <p:cNvPr id="130" name="Oval 1195"/>
              <p:cNvSpPr>
                <a:spLocks noChangeArrowheads="1"/>
              </p:cNvSpPr>
              <p:nvPr/>
            </p:nvSpPr>
            <p:spPr bwMode="auto">
              <a:xfrm>
                <a:off x="3507" y="3870"/>
                <a:ext cx="116" cy="111"/>
              </a:xfrm>
              <a:prstGeom prst="ellipse">
                <a:avLst/>
              </a:prstGeom>
              <a:solidFill>
                <a:srgbClr val="92D05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Rectangle 1196"/>
              <p:cNvSpPr>
                <a:spLocks noChangeArrowheads="1"/>
              </p:cNvSpPr>
              <p:nvPr/>
            </p:nvSpPr>
            <p:spPr bwMode="auto">
              <a:xfrm>
                <a:off x="3533" y="3617"/>
                <a:ext cx="765" cy="424"/>
              </a:xfrm>
              <a:prstGeom prst="rect">
                <a:avLst/>
              </a:prstGeom>
              <a:solidFill>
                <a:srgbClr val="92D050">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32" name="AutoShape 1197"/>
              <p:cNvCxnSpPr>
                <a:cxnSpLocks noChangeShapeType="1"/>
              </p:cNvCxnSpPr>
              <p:nvPr/>
            </p:nvCxnSpPr>
            <p:spPr bwMode="auto">
              <a:xfrm>
                <a:off x="3547" y="4669"/>
                <a:ext cx="1" cy="371"/>
              </a:xfrm>
              <a:prstGeom prst="straightConnector1">
                <a:avLst/>
              </a:prstGeom>
              <a:noFill/>
              <a:ln w="9525">
                <a:solidFill>
                  <a:srgbClr val="000000"/>
                </a:solidFill>
                <a:round/>
                <a:headEnd type="oval" w="med" len="med"/>
                <a:tailEnd/>
              </a:ln>
            </p:spPr>
          </p:cxnSp>
          <p:sp>
            <p:nvSpPr>
              <p:cNvPr id="133" name="Rectangle 1198"/>
              <p:cNvSpPr>
                <a:spLocks noChangeArrowheads="1"/>
              </p:cNvSpPr>
              <p:nvPr/>
            </p:nvSpPr>
            <p:spPr bwMode="auto">
              <a:xfrm>
                <a:off x="3518" y="4615"/>
                <a:ext cx="765" cy="424"/>
              </a:xfrm>
              <a:prstGeom prst="rect">
                <a:avLst/>
              </a:prstGeom>
              <a:solidFill>
                <a:srgbClr val="92D050">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102" name="Oval 1189"/>
            <p:cNvSpPr>
              <a:spLocks noChangeArrowheads="1"/>
            </p:cNvSpPr>
            <p:nvPr/>
          </p:nvSpPr>
          <p:spPr bwMode="auto">
            <a:xfrm>
              <a:off x="1361989" y="4419600"/>
              <a:ext cx="130208" cy="171147"/>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07" name="Group 1192"/>
            <p:cNvGrpSpPr>
              <a:grpSpLocks/>
            </p:cNvGrpSpPr>
            <p:nvPr/>
          </p:nvGrpSpPr>
          <p:grpSpPr bwMode="auto">
            <a:xfrm>
              <a:off x="1296515" y="5602887"/>
              <a:ext cx="253018" cy="502910"/>
              <a:chOff x="2705" y="3464"/>
              <a:chExt cx="1683" cy="1576"/>
            </a:xfrm>
          </p:grpSpPr>
          <p:sp>
            <p:nvSpPr>
              <p:cNvPr id="110" name="AutoShape 1193"/>
              <p:cNvSpPr>
                <a:spLocks noChangeArrowheads="1"/>
              </p:cNvSpPr>
              <p:nvPr/>
            </p:nvSpPr>
            <p:spPr bwMode="auto">
              <a:xfrm>
                <a:off x="2705" y="3939"/>
                <a:ext cx="1683" cy="730"/>
              </a:xfrm>
              <a:prstGeom prst="roundRect">
                <a:avLst>
                  <a:gd name="adj" fmla="val 16667"/>
                </a:avLst>
              </a:prstGeom>
              <a:solidFill>
                <a:srgbClr val="92D050"/>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11" name="AutoShape 1194"/>
              <p:cNvCxnSpPr>
                <a:cxnSpLocks noChangeShapeType="1"/>
              </p:cNvCxnSpPr>
              <p:nvPr/>
            </p:nvCxnSpPr>
            <p:spPr bwMode="auto">
              <a:xfrm>
                <a:off x="3557" y="3464"/>
                <a:ext cx="8" cy="406"/>
              </a:xfrm>
              <a:prstGeom prst="straightConnector1">
                <a:avLst/>
              </a:prstGeom>
              <a:noFill/>
              <a:ln w="9525">
                <a:solidFill>
                  <a:srgbClr val="000000"/>
                </a:solidFill>
                <a:round/>
                <a:headEnd/>
                <a:tailEnd type="triangle" w="med" len="med"/>
              </a:ln>
            </p:spPr>
          </p:cxnSp>
          <p:sp>
            <p:nvSpPr>
              <p:cNvPr id="112" name="Oval 1195"/>
              <p:cNvSpPr>
                <a:spLocks noChangeArrowheads="1"/>
              </p:cNvSpPr>
              <p:nvPr/>
            </p:nvSpPr>
            <p:spPr bwMode="auto">
              <a:xfrm>
                <a:off x="3507" y="3870"/>
                <a:ext cx="116" cy="111"/>
              </a:xfrm>
              <a:prstGeom prst="ellipse">
                <a:avLst/>
              </a:prstGeom>
              <a:solidFill>
                <a:srgbClr val="92D05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Rectangle 1196"/>
              <p:cNvSpPr>
                <a:spLocks noChangeArrowheads="1"/>
              </p:cNvSpPr>
              <p:nvPr/>
            </p:nvSpPr>
            <p:spPr bwMode="auto">
              <a:xfrm>
                <a:off x="3533" y="3617"/>
                <a:ext cx="765" cy="424"/>
              </a:xfrm>
              <a:prstGeom prst="rect">
                <a:avLst/>
              </a:prstGeom>
              <a:solidFill>
                <a:srgbClr val="92D050">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14" name="AutoShape 1197"/>
              <p:cNvCxnSpPr>
                <a:cxnSpLocks noChangeShapeType="1"/>
              </p:cNvCxnSpPr>
              <p:nvPr/>
            </p:nvCxnSpPr>
            <p:spPr bwMode="auto">
              <a:xfrm>
                <a:off x="3547" y="4669"/>
                <a:ext cx="1" cy="371"/>
              </a:xfrm>
              <a:prstGeom prst="straightConnector1">
                <a:avLst/>
              </a:prstGeom>
              <a:noFill/>
              <a:ln w="9525">
                <a:solidFill>
                  <a:srgbClr val="000000"/>
                </a:solidFill>
                <a:round/>
                <a:headEnd type="oval" w="med" len="med"/>
                <a:tailEnd/>
              </a:ln>
            </p:spPr>
          </p:cxnSp>
          <p:sp>
            <p:nvSpPr>
              <p:cNvPr id="115" name="Rectangle 1198"/>
              <p:cNvSpPr>
                <a:spLocks noChangeArrowheads="1"/>
              </p:cNvSpPr>
              <p:nvPr/>
            </p:nvSpPr>
            <p:spPr bwMode="auto">
              <a:xfrm>
                <a:off x="3518" y="4615"/>
                <a:ext cx="765" cy="424"/>
              </a:xfrm>
              <a:prstGeom prst="rect">
                <a:avLst/>
              </a:prstGeom>
              <a:solidFill>
                <a:srgbClr val="92D050">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108" name="Oval 1200"/>
            <p:cNvSpPr>
              <a:spLocks noChangeArrowheads="1"/>
            </p:cNvSpPr>
            <p:nvPr/>
          </p:nvSpPr>
          <p:spPr bwMode="auto">
            <a:xfrm>
              <a:off x="1361989" y="6101584"/>
              <a:ext cx="130208" cy="169041"/>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Oval 1201"/>
            <p:cNvSpPr>
              <a:spLocks noChangeArrowheads="1"/>
            </p:cNvSpPr>
            <p:nvPr/>
          </p:nvSpPr>
          <p:spPr bwMode="auto">
            <a:xfrm>
              <a:off x="1379745" y="6129494"/>
              <a:ext cx="96546" cy="11743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34" name="Group 157"/>
            <p:cNvGrpSpPr/>
            <p:nvPr/>
          </p:nvGrpSpPr>
          <p:grpSpPr>
            <a:xfrm>
              <a:off x="457200" y="5089574"/>
              <a:ext cx="1905000" cy="549226"/>
              <a:chOff x="6705600" y="4479975"/>
              <a:chExt cx="1905000" cy="549226"/>
            </a:xfrm>
          </p:grpSpPr>
          <p:sp>
            <p:nvSpPr>
              <p:cNvPr id="135" name="AutoShape 1193"/>
              <p:cNvSpPr>
                <a:spLocks noChangeArrowheads="1"/>
              </p:cNvSpPr>
              <p:nvPr/>
            </p:nvSpPr>
            <p:spPr bwMode="auto">
              <a:xfrm>
                <a:off x="8305800" y="4645509"/>
                <a:ext cx="304800" cy="254400"/>
              </a:xfrm>
              <a:prstGeom prst="roundRect">
                <a:avLst>
                  <a:gd name="adj" fmla="val 16667"/>
                </a:avLst>
              </a:prstGeom>
              <a:solidFill>
                <a:srgbClr val="92D050"/>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36" name="AutoShape 1194"/>
              <p:cNvCxnSpPr>
                <a:cxnSpLocks noChangeShapeType="1"/>
              </p:cNvCxnSpPr>
              <p:nvPr/>
            </p:nvCxnSpPr>
            <p:spPr bwMode="auto">
              <a:xfrm rot="16200000" flipH="1">
                <a:off x="8397044" y="4556955"/>
                <a:ext cx="125663" cy="3351"/>
              </a:xfrm>
              <a:prstGeom prst="straightConnector1">
                <a:avLst/>
              </a:prstGeom>
              <a:noFill/>
              <a:ln w="9525">
                <a:solidFill>
                  <a:srgbClr val="000000"/>
                </a:solidFill>
                <a:round/>
                <a:headEnd/>
                <a:tailEnd type="triangle" w="med" len="med"/>
              </a:ln>
            </p:spPr>
          </p:cxnSp>
          <p:sp>
            <p:nvSpPr>
              <p:cNvPr id="137" name="Oval 1195"/>
              <p:cNvSpPr>
                <a:spLocks noChangeArrowheads="1"/>
              </p:cNvSpPr>
              <p:nvPr/>
            </p:nvSpPr>
            <p:spPr bwMode="auto">
              <a:xfrm>
                <a:off x="8451046" y="4621463"/>
                <a:ext cx="21008" cy="38683"/>
              </a:xfrm>
              <a:prstGeom prst="ellipse">
                <a:avLst/>
              </a:prstGeom>
              <a:solidFill>
                <a:srgbClr val="92D05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138" name="AutoShape 1197"/>
              <p:cNvCxnSpPr>
                <a:cxnSpLocks noChangeShapeType="1"/>
              </p:cNvCxnSpPr>
              <p:nvPr/>
            </p:nvCxnSpPr>
            <p:spPr bwMode="auto">
              <a:xfrm>
                <a:off x="8458291" y="4899909"/>
                <a:ext cx="181" cy="129291"/>
              </a:xfrm>
              <a:prstGeom prst="straightConnector1">
                <a:avLst/>
              </a:prstGeom>
              <a:noFill/>
              <a:ln w="9525">
                <a:solidFill>
                  <a:srgbClr val="000000"/>
                </a:solidFill>
                <a:round/>
                <a:headEnd type="oval" w="med" len="med"/>
                <a:tailEnd/>
              </a:ln>
            </p:spPr>
          </p:cxnSp>
          <p:sp>
            <p:nvSpPr>
              <p:cNvPr id="139" name="AutoShape 1193"/>
              <p:cNvSpPr>
                <a:spLocks noChangeArrowheads="1"/>
              </p:cNvSpPr>
              <p:nvPr/>
            </p:nvSpPr>
            <p:spPr bwMode="auto">
              <a:xfrm>
                <a:off x="6705600" y="4640742"/>
                <a:ext cx="304800" cy="247070"/>
              </a:xfrm>
              <a:prstGeom prst="roundRect">
                <a:avLst>
                  <a:gd name="adj" fmla="val 16667"/>
                </a:avLst>
              </a:prstGeom>
              <a:solidFill>
                <a:srgbClr val="92D050"/>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40" name="AutoShape 1194"/>
              <p:cNvCxnSpPr>
                <a:cxnSpLocks noChangeShapeType="1"/>
              </p:cNvCxnSpPr>
              <p:nvPr/>
            </p:nvCxnSpPr>
            <p:spPr bwMode="auto">
              <a:xfrm rot="16200000" flipH="1">
                <a:off x="6798881" y="4554918"/>
                <a:ext cx="121589" cy="3351"/>
              </a:xfrm>
              <a:prstGeom prst="straightConnector1">
                <a:avLst/>
              </a:prstGeom>
              <a:noFill/>
              <a:ln w="9525">
                <a:solidFill>
                  <a:srgbClr val="000000"/>
                </a:solidFill>
                <a:round/>
                <a:headEnd/>
                <a:tailEnd type="triangle" w="med" len="med"/>
              </a:ln>
            </p:spPr>
          </p:cxnSp>
          <p:sp>
            <p:nvSpPr>
              <p:cNvPr id="141" name="Oval 1195"/>
              <p:cNvSpPr>
                <a:spLocks noChangeArrowheads="1"/>
              </p:cNvSpPr>
              <p:nvPr/>
            </p:nvSpPr>
            <p:spPr bwMode="auto">
              <a:xfrm>
                <a:off x="6850846" y="4617389"/>
                <a:ext cx="21008" cy="37568"/>
              </a:xfrm>
              <a:prstGeom prst="ellipse">
                <a:avLst/>
              </a:prstGeom>
              <a:solidFill>
                <a:srgbClr val="92D05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142" name="AutoShape 1197"/>
              <p:cNvCxnSpPr>
                <a:cxnSpLocks noChangeShapeType="1"/>
              </p:cNvCxnSpPr>
              <p:nvPr/>
            </p:nvCxnSpPr>
            <p:spPr bwMode="auto">
              <a:xfrm rot="5400000">
                <a:off x="6787352" y="4958461"/>
                <a:ext cx="141389" cy="92"/>
              </a:xfrm>
              <a:prstGeom prst="straightConnector1">
                <a:avLst/>
              </a:prstGeom>
              <a:noFill/>
              <a:ln w="9525">
                <a:solidFill>
                  <a:srgbClr val="000000"/>
                </a:solidFill>
                <a:round/>
                <a:headEnd type="oval" w="med" len="med"/>
                <a:tailEnd/>
              </a:ln>
            </p:spPr>
          </p:cxnSp>
          <p:grpSp>
            <p:nvGrpSpPr>
              <p:cNvPr id="143" name="Group 1192"/>
              <p:cNvGrpSpPr>
                <a:grpSpLocks/>
              </p:cNvGrpSpPr>
              <p:nvPr/>
            </p:nvGrpSpPr>
            <p:grpSpPr bwMode="auto">
              <a:xfrm>
                <a:off x="7239000" y="4479975"/>
                <a:ext cx="304800" cy="549225"/>
                <a:chOff x="2705" y="3464"/>
                <a:chExt cx="1683" cy="1576"/>
              </a:xfrm>
            </p:grpSpPr>
            <p:sp>
              <p:nvSpPr>
                <p:cNvPr id="153" name="AutoShape 1193"/>
                <p:cNvSpPr>
                  <a:spLocks noChangeArrowheads="1"/>
                </p:cNvSpPr>
                <p:nvPr/>
              </p:nvSpPr>
              <p:spPr bwMode="auto">
                <a:xfrm>
                  <a:off x="2705" y="3939"/>
                  <a:ext cx="1683" cy="730"/>
                </a:xfrm>
                <a:prstGeom prst="roundRect">
                  <a:avLst>
                    <a:gd name="adj" fmla="val 16667"/>
                  </a:avLst>
                </a:prstGeom>
                <a:solidFill>
                  <a:srgbClr val="92D050"/>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54" name="AutoShape 1194"/>
                <p:cNvCxnSpPr>
                  <a:cxnSpLocks noChangeShapeType="1"/>
                </p:cNvCxnSpPr>
                <p:nvPr/>
              </p:nvCxnSpPr>
              <p:spPr bwMode="auto">
                <a:xfrm>
                  <a:off x="3557" y="3464"/>
                  <a:ext cx="8" cy="406"/>
                </a:xfrm>
                <a:prstGeom prst="straightConnector1">
                  <a:avLst/>
                </a:prstGeom>
                <a:noFill/>
                <a:ln w="9525">
                  <a:solidFill>
                    <a:srgbClr val="000000"/>
                  </a:solidFill>
                  <a:round/>
                  <a:headEnd/>
                  <a:tailEnd type="triangle" w="med" len="med"/>
                </a:ln>
              </p:spPr>
            </p:cxnSp>
            <p:sp>
              <p:nvSpPr>
                <p:cNvPr id="155" name="Oval 1195"/>
                <p:cNvSpPr>
                  <a:spLocks noChangeArrowheads="1"/>
                </p:cNvSpPr>
                <p:nvPr/>
              </p:nvSpPr>
              <p:spPr bwMode="auto">
                <a:xfrm>
                  <a:off x="3507" y="3870"/>
                  <a:ext cx="116" cy="111"/>
                </a:xfrm>
                <a:prstGeom prst="ellipse">
                  <a:avLst/>
                </a:prstGeom>
                <a:solidFill>
                  <a:srgbClr val="92D05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Rectangle 1196"/>
                <p:cNvSpPr>
                  <a:spLocks noChangeArrowheads="1"/>
                </p:cNvSpPr>
                <p:nvPr/>
              </p:nvSpPr>
              <p:spPr bwMode="auto">
                <a:xfrm>
                  <a:off x="3533" y="3617"/>
                  <a:ext cx="765" cy="424"/>
                </a:xfrm>
                <a:prstGeom prst="rect">
                  <a:avLst/>
                </a:prstGeom>
                <a:solidFill>
                  <a:srgbClr val="92D050">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57" name="AutoShape 1197"/>
                <p:cNvCxnSpPr>
                  <a:cxnSpLocks noChangeShapeType="1"/>
                </p:cNvCxnSpPr>
                <p:nvPr/>
              </p:nvCxnSpPr>
              <p:spPr bwMode="auto">
                <a:xfrm>
                  <a:off x="3547" y="4669"/>
                  <a:ext cx="1" cy="371"/>
                </a:xfrm>
                <a:prstGeom prst="straightConnector1">
                  <a:avLst/>
                </a:prstGeom>
                <a:noFill/>
                <a:ln w="9525">
                  <a:solidFill>
                    <a:srgbClr val="000000"/>
                  </a:solidFill>
                  <a:round/>
                  <a:headEnd type="oval" w="med" len="med"/>
                  <a:tailEnd/>
                </a:ln>
              </p:spPr>
            </p:cxnSp>
            <p:sp>
              <p:nvSpPr>
                <p:cNvPr id="158" name="Rectangle 1198"/>
                <p:cNvSpPr>
                  <a:spLocks noChangeArrowheads="1"/>
                </p:cNvSpPr>
                <p:nvPr/>
              </p:nvSpPr>
              <p:spPr bwMode="auto">
                <a:xfrm>
                  <a:off x="3518" y="4615"/>
                  <a:ext cx="765" cy="424"/>
                </a:xfrm>
                <a:prstGeom prst="rect">
                  <a:avLst/>
                </a:prstGeom>
                <a:solidFill>
                  <a:srgbClr val="92D050">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144" name="Group 1192"/>
              <p:cNvGrpSpPr>
                <a:grpSpLocks/>
              </p:cNvGrpSpPr>
              <p:nvPr/>
            </p:nvGrpSpPr>
            <p:grpSpPr bwMode="auto">
              <a:xfrm>
                <a:off x="7772400" y="4479975"/>
                <a:ext cx="304800" cy="533401"/>
                <a:chOff x="2705" y="3464"/>
                <a:chExt cx="1683" cy="1576"/>
              </a:xfrm>
            </p:grpSpPr>
            <p:sp>
              <p:nvSpPr>
                <p:cNvPr id="147" name="AutoShape 1193"/>
                <p:cNvSpPr>
                  <a:spLocks noChangeArrowheads="1"/>
                </p:cNvSpPr>
                <p:nvPr/>
              </p:nvSpPr>
              <p:spPr bwMode="auto">
                <a:xfrm>
                  <a:off x="2705" y="3939"/>
                  <a:ext cx="1683" cy="730"/>
                </a:xfrm>
                <a:prstGeom prst="roundRect">
                  <a:avLst>
                    <a:gd name="adj" fmla="val 16667"/>
                  </a:avLst>
                </a:prstGeom>
                <a:solidFill>
                  <a:srgbClr val="92D050"/>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48" name="AutoShape 1194"/>
                <p:cNvCxnSpPr>
                  <a:cxnSpLocks noChangeShapeType="1"/>
                </p:cNvCxnSpPr>
                <p:nvPr/>
              </p:nvCxnSpPr>
              <p:spPr bwMode="auto">
                <a:xfrm>
                  <a:off x="3557" y="3464"/>
                  <a:ext cx="8" cy="406"/>
                </a:xfrm>
                <a:prstGeom prst="straightConnector1">
                  <a:avLst/>
                </a:prstGeom>
                <a:noFill/>
                <a:ln w="9525">
                  <a:solidFill>
                    <a:srgbClr val="000000"/>
                  </a:solidFill>
                  <a:round/>
                  <a:headEnd/>
                  <a:tailEnd type="triangle" w="med" len="med"/>
                </a:ln>
              </p:spPr>
            </p:cxnSp>
            <p:sp>
              <p:nvSpPr>
                <p:cNvPr id="149" name="Oval 1195"/>
                <p:cNvSpPr>
                  <a:spLocks noChangeArrowheads="1"/>
                </p:cNvSpPr>
                <p:nvPr/>
              </p:nvSpPr>
              <p:spPr bwMode="auto">
                <a:xfrm>
                  <a:off x="3507" y="3870"/>
                  <a:ext cx="116" cy="111"/>
                </a:xfrm>
                <a:prstGeom prst="ellipse">
                  <a:avLst/>
                </a:prstGeom>
                <a:solidFill>
                  <a:srgbClr val="92D05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Rectangle 1196"/>
                <p:cNvSpPr>
                  <a:spLocks noChangeArrowheads="1"/>
                </p:cNvSpPr>
                <p:nvPr/>
              </p:nvSpPr>
              <p:spPr bwMode="auto">
                <a:xfrm>
                  <a:off x="3533" y="3617"/>
                  <a:ext cx="765" cy="424"/>
                </a:xfrm>
                <a:prstGeom prst="rect">
                  <a:avLst/>
                </a:prstGeom>
                <a:solidFill>
                  <a:srgbClr val="92D050">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51" name="AutoShape 1197"/>
                <p:cNvCxnSpPr>
                  <a:cxnSpLocks noChangeShapeType="1"/>
                </p:cNvCxnSpPr>
                <p:nvPr/>
              </p:nvCxnSpPr>
              <p:spPr bwMode="auto">
                <a:xfrm>
                  <a:off x="3547" y="4669"/>
                  <a:ext cx="1" cy="371"/>
                </a:xfrm>
                <a:prstGeom prst="straightConnector1">
                  <a:avLst/>
                </a:prstGeom>
                <a:noFill/>
                <a:ln w="9525">
                  <a:solidFill>
                    <a:srgbClr val="000000"/>
                  </a:solidFill>
                  <a:round/>
                  <a:headEnd type="oval" w="med" len="med"/>
                  <a:tailEnd/>
                </a:ln>
              </p:spPr>
            </p:cxnSp>
            <p:sp>
              <p:nvSpPr>
                <p:cNvPr id="152" name="Rectangle 1198"/>
                <p:cNvSpPr>
                  <a:spLocks noChangeArrowheads="1"/>
                </p:cNvSpPr>
                <p:nvPr/>
              </p:nvSpPr>
              <p:spPr bwMode="auto">
                <a:xfrm>
                  <a:off x="3518" y="4615"/>
                  <a:ext cx="765" cy="424"/>
                </a:xfrm>
                <a:prstGeom prst="rect">
                  <a:avLst/>
                </a:prstGeom>
                <a:solidFill>
                  <a:srgbClr val="92D050">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cxnSp>
            <p:nvCxnSpPr>
              <p:cNvPr id="145" name="Straight Connector 144"/>
              <p:cNvCxnSpPr/>
              <p:nvPr/>
            </p:nvCxnSpPr>
            <p:spPr>
              <a:xfrm>
                <a:off x="6858000" y="4495800"/>
                <a:ext cx="16002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6858000" y="5029200"/>
                <a:ext cx="1600200"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81" name="Rounded Rectangle 80"/>
          <p:cNvSpPr/>
          <p:nvPr/>
        </p:nvSpPr>
        <p:spPr>
          <a:xfrm>
            <a:off x="4724400" y="3124200"/>
            <a:ext cx="1600200" cy="533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solidFill>
                  <a:srgbClr val="7030A0"/>
                </a:solidFill>
              </a:rPr>
              <a:t>Đăng ký sự kiện</a:t>
            </a:r>
            <a:endParaRPr lang="en-US" sz="1400" b="1">
              <a:solidFill>
                <a:srgbClr val="7030A0"/>
              </a:solidFill>
            </a:endParaRPr>
          </a:p>
        </p:txBody>
      </p:sp>
      <p:cxnSp>
        <p:nvCxnSpPr>
          <p:cNvPr id="83" name="Straight Arrow Connector 82"/>
          <p:cNvCxnSpPr/>
          <p:nvPr/>
        </p:nvCxnSpPr>
        <p:spPr>
          <a:xfrm rot="5400000">
            <a:off x="5372894" y="3847306"/>
            <a:ext cx="381000" cy="1588"/>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p:cTn id="7" dur="500" fill="hold"/>
                                        <p:tgtEl>
                                          <p:spTgt spid="66"/>
                                        </p:tgtEl>
                                        <p:attrNameLst>
                                          <p:attrName>ppt_w</p:attrName>
                                        </p:attrNameLst>
                                      </p:cBhvr>
                                      <p:tavLst>
                                        <p:tav tm="0">
                                          <p:val>
                                            <p:fltVal val="0"/>
                                          </p:val>
                                        </p:tav>
                                        <p:tav tm="100000">
                                          <p:val>
                                            <p:strVal val="#ppt_w"/>
                                          </p:val>
                                        </p:tav>
                                      </p:tavLst>
                                    </p:anim>
                                    <p:anim calcmode="lin" valueType="num">
                                      <p:cBhvr>
                                        <p:cTn id="8" dur="500" fill="hold"/>
                                        <p:tgtEl>
                                          <p:spTgt spid="6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0" fill="hold" nodeType="clickEffect">
                                  <p:stCondLst>
                                    <p:cond delay="0"/>
                                  </p:stCondLst>
                                  <p:childTnLst>
                                    <p:set>
                                      <p:cBhvr>
                                        <p:cTn id="12" dur="1" fill="hold">
                                          <p:stCondLst>
                                            <p:cond delay="0"/>
                                          </p:stCondLst>
                                        </p:cTn>
                                        <p:tgtEl>
                                          <p:spTgt spid="76"/>
                                        </p:tgtEl>
                                        <p:attrNameLst>
                                          <p:attrName>style.visibility</p:attrName>
                                        </p:attrNameLst>
                                      </p:cBhvr>
                                      <p:to>
                                        <p:strVal val="visible"/>
                                      </p:to>
                                    </p:set>
                                    <p:anim calcmode="lin" valueType="num">
                                      <p:cBhvr>
                                        <p:cTn id="13" dur="500" fill="hold"/>
                                        <p:tgtEl>
                                          <p:spTgt spid="76"/>
                                        </p:tgtEl>
                                        <p:attrNameLst>
                                          <p:attrName>ppt_w</p:attrName>
                                        </p:attrNameLst>
                                      </p:cBhvr>
                                      <p:tavLst>
                                        <p:tav tm="0">
                                          <p:val>
                                            <p:fltVal val="0"/>
                                          </p:val>
                                        </p:tav>
                                        <p:tav tm="100000">
                                          <p:val>
                                            <p:strVal val="#ppt_w"/>
                                          </p:val>
                                        </p:tav>
                                      </p:tavLst>
                                    </p:anim>
                                    <p:anim calcmode="lin" valueType="num">
                                      <p:cBhvr>
                                        <p:cTn id="14" dur="500" fill="hold"/>
                                        <p:tgtEl>
                                          <p:spTgt spid="76"/>
                                        </p:tgtEl>
                                        <p:attrNameLst>
                                          <p:attrName>ppt_h</p:attrName>
                                        </p:attrNameLst>
                                      </p:cBhvr>
                                      <p:tavLst>
                                        <p:tav tm="0">
                                          <p:val>
                                            <p:fltVal val="0"/>
                                          </p:val>
                                        </p:tav>
                                        <p:tav tm="100000">
                                          <p:val>
                                            <p:strVal val="#ppt_h"/>
                                          </p:val>
                                        </p:tav>
                                      </p:tavLst>
                                    </p:anim>
                                    <p:animEffect transition="in" filter="fade">
                                      <p:cBhvr>
                                        <p:cTn id="15" dur="500"/>
                                        <p:tgtEl>
                                          <p:spTgt spid="76"/>
                                        </p:tgtEl>
                                      </p:cBhvr>
                                    </p:animEffect>
                                  </p:childTnLst>
                                </p:cTn>
                              </p:par>
                              <p:par>
                                <p:cTn id="16" presetID="53" presetClass="entr" presetSubtype="0" fill="hold" grpId="1" nodeType="withEffect">
                                  <p:stCondLst>
                                    <p:cond delay="0"/>
                                  </p:stCondLst>
                                  <p:childTnLst>
                                    <p:set>
                                      <p:cBhvr>
                                        <p:cTn id="17" dur="1" fill="hold">
                                          <p:stCondLst>
                                            <p:cond delay="0"/>
                                          </p:stCondLst>
                                        </p:cTn>
                                        <p:tgtEl>
                                          <p:spTgt spid="79"/>
                                        </p:tgtEl>
                                        <p:attrNameLst>
                                          <p:attrName>style.visibility</p:attrName>
                                        </p:attrNameLst>
                                      </p:cBhvr>
                                      <p:to>
                                        <p:strVal val="visible"/>
                                      </p:to>
                                    </p:set>
                                    <p:anim calcmode="lin" valueType="num">
                                      <p:cBhvr>
                                        <p:cTn id="18" dur="500" fill="hold"/>
                                        <p:tgtEl>
                                          <p:spTgt spid="79"/>
                                        </p:tgtEl>
                                        <p:attrNameLst>
                                          <p:attrName>ppt_w</p:attrName>
                                        </p:attrNameLst>
                                      </p:cBhvr>
                                      <p:tavLst>
                                        <p:tav tm="0">
                                          <p:val>
                                            <p:fltVal val="0"/>
                                          </p:val>
                                        </p:tav>
                                        <p:tav tm="100000">
                                          <p:val>
                                            <p:strVal val="#ppt_w"/>
                                          </p:val>
                                        </p:tav>
                                      </p:tavLst>
                                    </p:anim>
                                    <p:anim calcmode="lin" valueType="num">
                                      <p:cBhvr>
                                        <p:cTn id="19" dur="500" fill="hold"/>
                                        <p:tgtEl>
                                          <p:spTgt spid="79"/>
                                        </p:tgtEl>
                                        <p:attrNameLst>
                                          <p:attrName>ppt_h</p:attrName>
                                        </p:attrNameLst>
                                      </p:cBhvr>
                                      <p:tavLst>
                                        <p:tav tm="0">
                                          <p:val>
                                            <p:fltVal val="0"/>
                                          </p:val>
                                        </p:tav>
                                        <p:tav tm="100000">
                                          <p:val>
                                            <p:strVal val="#ppt_h"/>
                                          </p:val>
                                        </p:tav>
                                      </p:tavLst>
                                    </p:anim>
                                    <p:animEffect transition="in" filter="fade">
                                      <p:cBhvr>
                                        <p:cTn id="20" dur="500"/>
                                        <p:tgtEl>
                                          <p:spTgt spid="79"/>
                                        </p:tgtEl>
                                      </p:cBhvr>
                                    </p:animEffect>
                                  </p:childTnLst>
                                </p:cTn>
                              </p:par>
                              <p:par>
                                <p:cTn id="21" presetID="53" presetClass="entr" presetSubtype="0" fill="hold" grpId="1" nodeType="withEffect">
                                  <p:stCondLst>
                                    <p:cond delay="0"/>
                                  </p:stCondLst>
                                  <p:childTnLst>
                                    <p:set>
                                      <p:cBhvr>
                                        <p:cTn id="22" dur="1" fill="hold">
                                          <p:stCondLst>
                                            <p:cond delay="0"/>
                                          </p:stCondLst>
                                        </p:cTn>
                                        <p:tgtEl>
                                          <p:spTgt spid="80"/>
                                        </p:tgtEl>
                                        <p:attrNameLst>
                                          <p:attrName>style.visibility</p:attrName>
                                        </p:attrNameLst>
                                      </p:cBhvr>
                                      <p:to>
                                        <p:strVal val="visible"/>
                                      </p:to>
                                    </p:set>
                                    <p:anim calcmode="lin" valueType="num">
                                      <p:cBhvr>
                                        <p:cTn id="23" dur="500" fill="hold"/>
                                        <p:tgtEl>
                                          <p:spTgt spid="80"/>
                                        </p:tgtEl>
                                        <p:attrNameLst>
                                          <p:attrName>ppt_w</p:attrName>
                                        </p:attrNameLst>
                                      </p:cBhvr>
                                      <p:tavLst>
                                        <p:tav tm="0">
                                          <p:val>
                                            <p:fltVal val="0"/>
                                          </p:val>
                                        </p:tav>
                                        <p:tav tm="100000">
                                          <p:val>
                                            <p:strVal val="#ppt_w"/>
                                          </p:val>
                                        </p:tav>
                                      </p:tavLst>
                                    </p:anim>
                                    <p:anim calcmode="lin" valueType="num">
                                      <p:cBhvr>
                                        <p:cTn id="24" dur="500" fill="hold"/>
                                        <p:tgtEl>
                                          <p:spTgt spid="80"/>
                                        </p:tgtEl>
                                        <p:attrNameLst>
                                          <p:attrName>ppt_h</p:attrName>
                                        </p:attrNameLst>
                                      </p:cBhvr>
                                      <p:tavLst>
                                        <p:tav tm="0">
                                          <p:val>
                                            <p:fltVal val="0"/>
                                          </p:val>
                                        </p:tav>
                                        <p:tav tm="100000">
                                          <p:val>
                                            <p:strVal val="#ppt_h"/>
                                          </p:val>
                                        </p:tav>
                                      </p:tavLst>
                                    </p:anim>
                                    <p:animEffect transition="in" filter="fade">
                                      <p:cBhvr>
                                        <p:cTn id="25" dur="500"/>
                                        <p:tgtEl>
                                          <p:spTgt spid="80"/>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6" fill="hold" nodeType="clickEffect">
                                  <p:stCondLst>
                                    <p:cond delay="0"/>
                                  </p:stCondLst>
                                  <p:childTnLst>
                                    <p:set>
                                      <p:cBhvr>
                                        <p:cTn id="29" dur="1" fill="hold">
                                          <p:stCondLst>
                                            <p:cond delay="0"/>
                                          </p:stCondLst>
                                        </p:cTn>
                                        <p:tgtEl>
                                          <p:spTgt spid="86"/>
                                        </p:tgtEl>
                                        <p:attrNameLst>
                                          <p:attrName>style.visibility</p:attrName>
                                        </p:attrNameLst>
                                      </p:cBhvr>
                                      <p:to>
                                        <p:strVal val="visible"/>
                                      </p:to>
                                    </p:set>
                                    <p:animEffect transition="in" filter="barn(inHorizontal)">
                                      <p:cBhvr>
                                        <p:cTn id="30" dur="500"/>
                                        <p:tgtEl>
                                          <p:spTgt spid="86"/>
                                        </p:tgtEl>
                                      </p:cBhvr>
                                    </p:animEffect>
                                  </p:childTnLst>
                                </p:cTn>
                              </p:par>
                              <p:par>
                                <p:cTn id="31" presetID="16" presetClass="entr" presetSubtype="26" fill="hold" nodeType="withEffect">
                                  <p:stCondLst>
                                    <p:cond delay="0"/>
                                  </p:stCondLst>
                                  <p:childTnLst>
                                    <p:set>
                                      <p:cBhvr>
                                        <p:cTn id="32" dur="1" fill="hold">
                                          <p:stCondLst>
                                            <p:cond delay="0"/>
                                          </p:stCondLst>
                                        </p:cTn>
                                        <p:tgtEl>
                                          <p:spTgt spid="87"/>
                                        </p:tgtEl>
                                        <p:attrNameLst>
                                          <p:attrName>style.visibility</p:attrName>
                                        </p:attrNameLst>
                                      </p:cBhvr>
                                      <p:to>
                                        <p:strVal val="visible"/>
                                      </p:to>
                                    </p:set>
                                    <p:animEffect transition="in" filter="barn(inHorizontal)">
                                      <p:cBhvr>
                                        <p:cTn id="33" dur="500"/>
                                        <p:tgtEl>
                                          <p:spTgt spid="87"/>
                                        </p:tgtEl>
                                      </p:cBhvr>
                                    </p:animEffect>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nodeType="clickEffect">
                                  <p:stCondLst>
                                    <p:cond delay="0"/>
                                  </p:stCondLst>
                                  <p:childTnLst>
                                    <p:set>
                                      <p:cBhvr>
                                        <p:cTn id="37" dur="1" fill="hold">
                                          <p:stCondLst>
                                            <p:cond delay="0"/>
                                          </p:stCondLst>
                                        </p:cTn>
                                        <p:tgtEl>
                                          <p:spTgt spid="159"/>
                                        </p:tgtEl>
                                        <p:attrNameLst>
                                          <p:attrName>style.visibility</p:attrName>
                                        </p:attrNameLst>
                                      </p:cBhvr>
                                      <p:to>
                                        <p:strVal val="visible"/>
                                      </p:to>
                                    </p:set>
                                    <p:anim calcmode="lin" valueType="num">
                                      <p:cBhvr>
                                        <p:cTn id="38" dur="500" fill="hold"/>
                                        <p:tgtEl>
                                          <p:spTgt spid="159"/>
                                        </p:tgtEl>
                                        <p:attrNameLst>
                                          <p:attrName>ppt_w</p:attrName>
                                        </p:attrNameLst>
                                      </p:cBhvr>
                                      <p:tavLst>
                                        <p:tav tm="0">
                                          <p:val>
                                            <p:fltVal val="0"/>
                                          </p:val>
                                        </p:tav>
                                        <p:tav tm="100000">
                                          <p:val>
                                            <p:strVal val="#ppt_w"/>
                                          </p:val>
                                        </p:tav>
                                      </p:tavLst>
                                    </p:anim>
                                    <p:anim calcmode="lin" valueType="num">
                                      <p:cBhvr>
                                        <p:cTn id="39" dur="500" fill="hold"/>
                                        <p:tgtEl>
                                          <p:spTgt spid="159"/>
                                        </p:tgtEl>
                                        <p:attrNameLst>
                                          <p:attrName>ppt_h</p:attrName>
                                        </p:attrNameLst>
                                      </p:cBhvr>
                                      <p:tavLst>
                                        <p:tav tm="0">
                                          <p:val>
                                            <p:fltVal val="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53" presetClass="entr" presetSubtype="0" fill="hold" grpId="0" nodeType="clickEffect">
                                  <p:stCondLst>
                                    <p:cond delay="0"/>
                                  </p:stCondLst>
                                  <p:childTnLst>
                                    <p:set>
                                      <p:cBhvr>
                                        <p:cTn id="43" dur="1" fill="hold">
                                          <p:stCondLst>
                                            <p:cond delay="0"/>
                                          </p:stCondLst>
                                        </p:cTn>
                                        <p:tgtEl>
                                          <p:spTgt spid="81"/>
                                        </p:tgtEl>
                                        <p:attrNameLst>
                                          <p:attrName>style.visibility</p:attrName>
                                        </p:attrNameLst>
                                      </p:cBhvr>
                                      <p:to>
                                        <p:strVal val="visible"/>
                                      </p:to>
                                    </p:set>
                                    <p:anim calcmode="lin" valueType="num">
                                      <p:cBhvr>
                                        <p:cTn id="44" dur="500" fill="hold"/>
                                        <p:tgtEl>
                                          <p:spTgt spid="81"/>
                                        </p:tgtEl>
                                        <p:attrNameLst>
                                          <p:attrName>ppt_w</p:attrName>
                                        </p:attrNameLst>
                                      </p:cBhvr>
                                      <p:tavLst>
                                        <p:tav tm="0">
                                          <p:val>
                                            <p:fltVal val="0"/>
                                          </p:val>
                                        </p:tav>
                                        <p:tav tm="100000">
                                          <p:val>
                                            <p:strVal val="#ppt_w"/>
                                          </p:val>
                                        </p:tav>
                                      </p:tavLst>
                                    </p:anim>
                                    <p:anim calcmode="lin" valueType="num">
                                      <p:cBhvr>
                                        <p:cTn id="45" dur="500" fill="hold"/>
                                        <p:tgtEl>
                                          <p:spTgt spid="81"/>
                                        </p:tgtEl>
                                        <p:attrNameLst>
                                          <p:attrName>ppt_h</p:attrName>
                                        </p:attrNameLst>
                                      </p:cBhvr>
                                      <p:tavLst>
                                        <p:tav tm="0">
                                          <p:val>
                                            <p:fltVal val="0"/>
                                          </p:val>
                                        </p:tav>
                                        <p:tav tm="100000">
                                          <p:val>
                                            <p:strVal val="#ppt_h"/>
                                          </p:val>
                                        </p:tav>
                                      </p:tavLst>
                                    </p:anim>
                                    <p:animEffect transition="in" filter="fade">
                                      <p:cBhvr>
                                        <p:cTn id="46" dur="500"/>
                                        <p:tgtEl>
                                          <p:spTgt spid="81"/>
                                        </p:tgtEl>
                                      </p:cBhvr>
                                    </p:animEffect>
                                  </p:childTnLst>
                                </p:cTn>
                              </p:par>
                              <p:par>
                                <p:cTn id="47" presetID="53" presetClass="entr" presetSubtype="0" fill="hold" nodeType="withEffect">
                                  <p:stCondLst>
                                    <p:cond delay="0"/>
                                  </p:stCondLst>
                                  <p:childTnLst>
                                    <p:set>
                                      <p:cBhvr>
                                        <p:cTn id="48" dur="1" fill="hold">
                                          <p:stCondLst>
                                            <p:cond delay="0"/>
                                          </p:stCondLst>
                                        </p:cTn>
                                        <p:tgtEl>
                                          <p:spTgt spid="83"/>
                                        </p:tgtEl>
                                        <p:attrNameLst>
                                          <p:attrName>style.visibility</p:attrName>
                                        </p:attrNameLst>
                                      </p:cBhvr>
                                      <p:to>
                                        <p:strVal val="visible"/>
                                      </p:to>
                                    </p:set>
                                    <p:anim calcmode="lin" valueType="num">
                                      <p:cBhvr>
                                        <p:cTn id="49" dur="500" fill="hold"/>
                                        <p:tgtEl>
                                          <p:spTgt spid="83"/>
                                        </p:tgtEl>
                                        <p:attrNameLst>
                                          <p:attrName>ppt_w</p:attrName>
                                        </p:attrNameLst>
                                      </p:cBhvr>
                                      <p:tavLst>
                                        <p:tav tm="0">
                                          <p:val>
                                            <p:fltVal val="0"/>
                                          </p:val>
                                        </p:tav>
                                        <p:tav tm="100000">
                                          <p:val>
                                            <p:strVal val="#ppt_w"/>
                                          </p:val>
                                        </p:tav>
                                      </p:tavLst>
                                    </p:anim>
                                    <p:anim calcmode="lin" valueType="num">
                                      <p:cBhvr>
                                        <p:cTn id="50" dur="500" fill="hold"/>
                                        <p:tgtEl>
                                          <p:spTgt spid="83"/>
                                        </p:tgtEl>
                                        <p:attrNameLst>
                                          <p:attrName>ppt_h</p:attrName>
                                        </p:attrNameLst>
                                      </p:cBhvr>
                                      <p:tavLst>
                                        <p:tav tm="0">
                                          <p:val>
                                            <p:fltVal val="0"/>
                                          </p:val>
                                        </p:tav>
                                        <p:tav tm="100000">
                                          <p:val>
                                            <p:strVal val="#ppt_h"/>
                                          </p:val>
                                        </p:tav>
                                      </p:tavLst>
                                    </p:anim>
                                    <p:animEffect transition="in" filter="fade">
                                      <p:cBhvr>
                                        <p:cTn id="51" dur="500"/>
                                        <p:tgtEl>
                                          <p:spTgt spid="83"/>
                                        </p:tgtEl>
                                      </p:cBhvr>
                                    </p:animEffect>
                                  </p:childTnLst>
                                </p:cTn>
                              </p:par>
                            </p:childTnLst>
                          </p:cTn>
                        </p:par>
                        <p:par>
                          <p:cTn id="52" fill="hold">
                            <p:stCondLst>
                              <p:cond delay="500"/>
                            </p:stCondLst>
                            <p:childTnLst>
                              <p:par>
                                <p:cTn id="53" presetID="22" presetClass="entr" presetSubtype="4" fill="hold" nodeType="afterEffect">
                                  <p:stCondLst>
                                    <p:cond delay="0"/>
                                  </p:stCondLst>
                                  <p:childTnLst>
                                    <p:set>
                                      <p:cBhvr>
                                        <p:cTn id="54" dur="1" fill="hold">
                                          <p:stCondLst>
                                            <p:cond delay="0"/>
                                          </p:stCondLst>
                                        </p:cTn>
                                        <p:tgtEl>
                                          <p:spTgt spid="82"/>
                                        </p:tgtEl>
                                        <p:attrNameLst>
                                          <p:attrName>style.visibility</p:attrName>
                                        </p:attrNameLst>
                                      </p:cBhvr>
                                      <p:to>
                                        <p:strVal val="visible"/>
                                      </p:to>
                                    </p:set>
                                    <p:animEffect transition="in" filter="wipe(down)">
                                      <p:cBhvr>
                                        <p:cTn id="55" dur="500"/>
                                        <p:tgtEl>
                                          <p:spTgt spid="82"/>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xit" presetSubtype="4" fill="hold" grpId="0" nodeType="clickEffect">
                                  <p:stCondLst>
                                    <p:cond delay="0"/>
                                  </p:stCondLst>
                                  <p:childTnLst>
                                    <p:anim calcmode="lin" valueType="num">
                                      <p:cBhvr additive="base">
                                        <p:cTn id="59" dur="500"/>
                                        <p:tgtEl>
                                          <p:spTgt spid="9"/>
                                        </p:tgtEl>
                                        <p:attrNameLst>
                                          <p:attrName>ppt_x</p:attrName>
                                        </p:attrNameLst>
                                      </p:cBhvr>
                                      <p:tavLst>
                                        <p:tav tm="0">
                                          <p:val>
                                            <p:strVal val="ppt_x"/>
                                          </p:val>
                                        </p:tav>
                                        <p:tav tm="100000">
                                          <p:val>
                                            <p:strVal val="ppt_x"/>
                                          </p:val>
                                        </p:tav>
                                      </p:tavLst>
                                    </p:anim>
                                    <p:anim calcmode="lin" valueType="num">
                                      <p:cBhvr additive="base">
                                        <p:cTn id="60" dur="500"/>
                                        <p:tgtEl>
                                          <p:spTgt spid="9"/>
                                        </p:tgtEl>
                                        <p:attrNameLst>
                                          <p:attrName>ppt_y</p:attrName>
                                        </p:attrNameLst>
                                      </p:cBhvr>
                                      <p:tavLst>
                                        <p:tav tm="0">
                                          <p:val>
                                            <p:strVal val="ppt_y"/>
                                          </p:val>
                                        </p:tav>
                                        <p:tav tm="100000">
                                          <p:val>
                                            <p:strVal val="1+ppt_h/2"/>
                                          </p:val>
                                        </p:tav>
                                      </p:tavLst>
                                    </p:anim>
                                    <p:set>
                                      <p:cBhvr>
                                        <p:cTn id="61" dur="1" fill="hold">
                                          <p:stCondLst>
                                            <p:cond delay="499"/>
                                          </p:stCondLst>
                                        </p:cTn>
                                        <p:tgtEl>
                                          <p:spTgt spid="9"/>
                                        </p:tgtEl>
                                        <p:attrNameLst>
                                          <p:attrName>style.visibility</p:attrName>
                                        </p:attrNameLst>
                                      </p:cBhvr>
                                      <p:to>
                                        <p:strVal val="hidden"/>
                                      </p:to>
                                    </p:set>
                                  </p:childTnLst>
                                </p:cTn>
                              </p:par>
                              <p:par>
                                <p:cTn id="62" presetID="2" presetClass="exit" presetSubtype="4" fill="hold" nodeType="withEffect">
                                  <p:stCondLst>
                                    <p:cond delay="0"/>
                                  </p:stCondLst>
                                  <p:childTnLst>
                                    <p:anim calcmode="lin" valueType="num">
                                      <p:cBhvr additive="base">
                                        <p:cTn id="63" dur="500"/>
                                        <p:tgtEl>
                                          <p:spTgt spid="66"/>
                                        </p:tgtEl>
                                        <p:attrNameLst>
                                          <p:attrName>ppt_x</p:attrName>
                                        </p:attrNameLst>
                                      </p:cBhvr>
                                      <p:tavLst>
                                        <p:tav tm="0">
                                          <p:val>
                                            <p:strVal val="ppt_x"/>
                                          </p:val>
                                        </p:tav>
                                        <p:tav tm="100000">
                                          <p:val>
                                            <p:strVal val="ppt_x"/>
                                          </p:val>
                                        </p:tav>
                                      </p:tavLst>
                                    </p:anim>
                                    <p:anim calcmode="lin" valueType="num">
                                      <p:cBhvr additive="base">
                                        <p:cTn id="64" dur="500"/>
                                        <p:tgtEl>
                                          <p:spTgt spid="66"/>
                                        </p:tgtEl>
                                        <p:attrNameLst>
                                          <p:attrName>ppt_y</p:attrName>
                                        </p:attrNameLst>
                                      </p:cBhvr>
                                      <p:tavLst>
                                        <p:tav tm="0">
                                          <p:val>
                                            <p:strVal val="ppt_y"/>
                                          </p:val>
                                        </p:tav>
                                        <p:tav tm="100000">
                                          <p:val>
                                            <p:strVal val="1+ppt_h/2"/>
                                          </p:val>
                                        </p:tav>
                                      </p:tavLst>
                                    </p:anim>
                                    <p:set>
                                      <p:cBhvr>
                                        <p:cTn id="65" dur="1" fill="hold">
                                          <p:stCondLst>
                                            <p:cond delay="499"/>
                                          </p:stCondLst>
                                        </p:cTn>
                                        <p:tgtEl>
                                          <p:spTgt spid="66"/>
                                        </p:tgtEl>
                                        <p:attrNameLst>
                                          <p:attrName>style.visibility</p:attrName>
                                        </p:attrNameLst>
                                      </p:cBhvr>
                                      <p:to>
                                        <p:strVal val="hidden"/>
                                      </p:to>
                                    </p:set>
                                  </p:childTnLst>
                                </p:cTn>
                              </p:par>
                              <p:par>
                                <p:cTn id="66" presetID="2" presetClass="exit" presetSubtype="4" fill="hold" nodeType="withEffect">
                                  <p:stCondLst>
                                    <p:cond delay="0"/>
                                  </p:stCondLst>
                                  <p:childTnLst>
                                    <p:anim calcmode="lin" valueType="num">
                                      <p:cBhvr additive="base">
                                        <p:cTn id="67" dur="500"/>
                                        <p:tgtEl>
                                          <p:spTgt spid="76"/>
                                        </p:tgtEl>
                                        <p:attrNameLst>
                                          <p:attrName>ppt_x</p:attrName>
                                        </p:attrNameLst>
                                      </p:cBhvr>
                                      <p:tavLst>
                                        <p:tav tm="0">
                                          <p:val>
                                            <p:strVal val="ppt_x"/>
                                          </p:val>
                                        </p:tav>
                                        <p:tav tm="100000">
                                          <p:val>
                                            <p:strVal val="ppt_x"/>
                                          </p:val>
                                        </p:tav>
                                      </p:tavLst>
                                    </p:anim>
                                    <p:anim calcmode="lin" valueType="num">
                                      <p:cBhvr additive="base">
                                        <p:cTn id="68" dur="500"/>
                                        <p:tgtEl>
                                          <p:spTgt spid="76"/>
                                        </p:tgtEl>
                                        <p:attrNameLst>
                                          <p:attrName>ppt_y</p:attrName>
                                        </p:attrNameLst>
                                      </p:cBhvr>
                                      <p:tavLst>
                                        <p:tav tm="0">
                                          <p:val>
                                            <p:strVal val="ppt_y"/>
                                          </p:val>
                                        </p:tav>
                                        <p:tav tm="100000">
                                          <p:val>
                                            <p:strVal val="1+ppt_h/2"/>
                                          </p:val>
                                        </p:tav>
                                      </p:tavLst>
                                    </p:anim>
                                    <p:set>
                                      <p:cBhvr>
                                        <p:cTn id="69" dur="1" fill="hold">
                                          <p:stCondLst>
                                            <p:cond delay="499"/>
                                          </p:stCondLst>
                                        </p:cTn>
                                        <p:tgtEl>
                                          <p:spTgt spid="76"/>
                                        </p:tgtEl>
                                        <p:attrNameLst>
                                          <p:attrName>style.visibility</p:attrName>
                                        </p:attrNameLst>
                                      </p:cBhvr>
                                      <p:to>
                                        <p:strVal val="hidden"/>
                                      </p:to>
                                    </p:set>
                                  </p:childTnLst>
                                </p:cTn>
                              </p:par>
                              <p:par>
                                <p:cTn id="70" presetID="2" presetClass="exit" presetSubtype="4" fill="hold" grpId="0" nodeType="withEffect">
                                  <p:stCondLst>
                                    <p:cond delay="0"/>
                                  </p:stCondLst>
                                  <p:childTnLst>
                                    <p:anim calcmode="lin" valueType="num">
                                      <p:cBhvr additive="base">
                                        <p:cTn id="71" dur="500"/>
                                        <p:tgtEl>
                                          <p:spTgt spid="79"/>
                                        </p:tgtEl>
                                        <p:attrNameLst>
                                          <p:attrName>ppt_x</p:attrName>
                                        </p:attrNameLst>
                                      </p:cBhvr>
                                      <p:tavLst>
                                        <p:tav tm="0">
                                          <p:val>
                                            <p:strVal val="ppt_x"/>
                                          </p:val>
                                        </p:tav>
                                        <p:tav tm="100000">
                                          <p:val>
                                            <p:strVal val="ppt_x"/>
                                          </p:val>
                                        </p:tav>
                                      </p:tavLst>
                                    </p:anim>
                                    <p:anim calcmode="lin" valueType="num">
                                      <p:cBhvr additive="base">
                                        <p:cTn id="72" dur="500"/>
                                        <p:tgtEl>
                                          <p:spTgt spid="79"/>
                                        </p:tgtEl>
                                        <p:attrNameLst>
                                          <p:attrName>ppt_y</p:attrName>
                                        </p:attrNameLst>
                                      </p:cBhvr>
                                      <p:tavLst>
                                        <p:tav tm="0">
                                          <p:val>
                                            <p:strVal val="ppt_y"/>
                                          </p:val>
                                        </p:tav>
                                        <p:tav tm="100000">
                                          <p:val>
                                            <p:strVal val="1+ppt_h/2"/>
                                          </p:val>
                                        </p:tav>
                                      </p:tavLst>
                                    </p:anim>
                                    <p:set>
                                      <p:cBhvr>
                                        <p:cTn id="73" dur="1" fill="hold">
                                          <p:stCondLst>
                                            <p:cond delay="499"/>
                                          </p:stCondLst>
                                        </p:cTn>
                                        <p:tgtEl>
                                          <p:spTgt spid="79"/>
                                        </p:tgtEl>
                                        <p:attrNameLst>
                                          <p:attrName>style.visibility</p:attrName>
                                        </p:attrNameLst>
                                      </p:cBhvr>
                                      <p:to>
                                        <p:strVal val="hidden"/>
                                      </p:to>
                                    </p:set>
                                  </p:childTnLst>
                                </p:cTn>
                              </p:par>
                              <p:par>
                                <p:cTn id="74" presetID="2" presetClass="exit" presetSubtype="4" fill="hold" grpId="0" nodeType="withEffect">
                                  <p:stCondLst>
                                    <p:cond delay="0"/>
                                  </p:stCondLst>
                                  <p:childTnLst>
                                    <p:anim calcmode="lin" valueType="num">
                                      <p:cBhvr additive="base">
                                        <p:cTn id="75" dur="500"/>
                                        <p:tgtEl>
                                          <p:spTgt spid="80"/>
                                        </p:tgtEl>
                                        <p:attrNameLst>
                                          <p:attrName>ppt_x</p:attrName>
                                        </p:attrNameLst>
                                      </p:cBhvr>
                                      <p:tavLst>
                                        <p:tav tm="0">
                                          <p:val>
                                            <p:strVal val="ppt_x"/>
                                          </p:val>
                                        </p:tav>
                                        <p:tav tm="100000">
                                          <p:val>
                                            <p:strVal val="ppt_x"/>
                                          </p:val>
                                        </p:tav>
                                      </p:tavLst>
                                    </p:anim>
                                    <p:anim calcmode="lin" valueType="num">
                                      <p:cBhvr additive="base">
                                        <p:cTn id="76" dur="500"/>
                                        <p:tgtEl>
                                          <p:spTgt spid="80"/>
                                        </p:tgtEl>
                                        <p:attrNameLst>
                                          <p:attrName>ppt_y</p:attrName>
                                        </p:attrNameLst>
                                      </p:cBhvr>
                                      <p:tavLst>
                                        <p:tav tm="0">
                                          <p:val>
                                            <p:strVal val="ppt_y"/>
                                          </p:val>
                                        </p:tav>
                                        <p:tav tm="100000">
                                          <p:val>
                                            <p:strVal val="1+ppt_h/2"/>
                                          </p:val>
                                        </p:tav>
                                      </p:tavLst>
                                    </p:anim>
                                    <p:set>
                                      <p:cBhvr>
                                        <p:cTn id="77" dur="1" fill="hold">
                                          <p:stCondLst>
                                            <p:cond delay="499"/>
                                          </p:stCondLst>
                                        </p:cTn>
                                        <p:tgtEl>
                                          <p:spTgt spid="80"/>
                                        </p:tgtEl>
                                        <p:attrNameLst>
                                          <p:attrName>style.visibility</p:attrName>
                                        </p:attrNameLst>
                                      </p:cBhvr>
                                      <p:to>
                                        <p:strVal val="hidden"/>
                                      </p:to>
                                    </p:set>
                                  </p:childTnLst>
                                </p:cTn>
                              </p:par>
                              <p:par>
                                <p:cTn id="78" presetID="2" presetClass="exit" presetSubtype="4" fill="hold" nodeType="withEffect">
                                  <p:stCondLst>
                                    <p:cond delay="0"/>
                                  </p:stCondLst>
                                  <p:childTnLst>
                                    <p:anim calcmode="lin" valueType="num">
                                      <p:cBhvr additive="base">
                                        <p:cTn id="79" dur="500"/>
                                        <p:tgtEl>
                                          <p:spTgt spid="82"/>
                                        </p:tgtEl>
                                        <p:attrNameLst>
                                          <p:attrName>ppt_x</p:attrName>
                                        </p:attrNameLst>
                                      </p:cBhvr>
                                      <p:tavLst>
                                        <p:tav tm="0">
                                          <p:val>
                                            <p:strVal val="ppt_x"/>
                                          </p:val>
                                        </p:tav>
                                        <p:tav tm="100000">
                                          <p:val>
                                            <p:strVal val="ppt_x"/>
                                          </p:val>
                                        </p:tav>
                                      </p:tavLst>
                                    </p:anim>
                                    <p:anim calcmode="lin" valueType="num">
                                      <p:cBhvr additive="base">
                                        <p:cTn id="80" dur="500"/>
                                        <p:tgtEl>
                                          <p:spTgt spid="82"/>
                                        </p:tgtEl>
                                        <p:attrNameLst>
                                          <p:attrName>ppt_y</p:attrName>
                                        </p:attrNameLst>
                                      </p:cBhvr>
                                      <p:tavLst>
                                        <p:tav tm="0">
                                          <p:val>
                                            <p:strVal val="ppt_y"/>
                                          </p:val>
                                        </p:tav>
                                        <p:tav tm="100000">
                                          <p:val>
                                            <p:strVal val="1+ppt_h/2"/>
                                          </p:val>
                                        </p:tav>
                                      </p:tavLst>
                                    </p:anim>
                                    <p:set>
                                      <p:cBhvr>
                                        <p:cTn id="81" dur="1" fill="hold">
                                          <p:stCondLst>
                                            <p:cond delay="499"/>
                                          </p:stCondLst>
                                        </p:cTn>
                                        <p:tgtEl>
                                          <p:spTgt spid="82"/>
                                        </p:tgtEl>
                                        <p:attrNameLst>
                                          <p:attrName>style.visibility</p:attrName>
                                        </p:attrNameLst>
                                      </p:cBhvr>
                                      <p:to>
                                        <p:strVal val="hidden"/>
                                      </p:to>
                                    </p:set>
                                  </p:childTnLst>
                                </p:cTn>
                              </p:par>
                              <p:par>
                                <p:cTn id="82" presetID="2" presetClass="exit" presetSubtype="4" fill="hold" nodeType="withEffect">
                                  <p:stCondLst>
                                    <p:cond delay="0"/>
                                  </p:stCondLst>
                                  <p:childTnLst>
                                    <p:anim calcmode="lin" valueType="num">
                                      <p:cBhvr additive="base">
                                        <p:cTn id="83" dur="500"/>
                                        <p:tgtEl>
                                          <p:spTgt spid="86"/>
                                        </p:tgtEl>
                                        <p:attrNameLst>
                                          <p:attrName>ppt_x</p:attrName>
                                        </p:attrNameLst>
                                      </p:cBhvr>
                                      <p:tavLst>
                                        <p:tav tm="0">
                                          <p:val>
                                            <p:strVal val="ppt_x"/>
                                          </p:val>
                                        </p:tav>
                                        <p:tav tm="100000">
                                          <p:val>
                                            <p:strVal val="ppt_x"/>
                                          </p:val>
                                        </p:tav>
                                      </p:tavLst>
                                    </p:anim>
                                    <p:anim calcmode="lin" valueType="num">
                                      <p:cBhvr additive="base">
                                        <p:cTn id="84" dur="500"/>
                                        <p:tgtEl>
                                          <p:spTgt spid="86"/>
                                        </p:tgtEl>
                                        <p:attrNameLst>
                                          <p:attrName>ppt_y</p:attrName>
                                        </p:attrNameLst>
                                      </p:cBhvr>
                                      <p:tavLst>
                                        <p:tav tm="0">
                                          <p:val>
                                            <p:strVal val="ppt_y"/>
                                          </p:val>
                                        </p:tav>
                                        <p:tav tm="100000">
                                          <p:val>
                                            <p:strVal val="1+ppt_h/2"/>
                                          </p:val>
                                        </p:tav>
                                      </p:tavLst>
                                    </p:anim>
                                    <p:set>
                                      <p:cBhvr>
                                        <p:cTn id="85" dur="1" fill="hold">
                                          <p:stCondLst>
                                            <p:cond delay="499"/>
                                          </p:stCondLst>
                                        </p:cTn>
                                        <p:tgtEl>
                                          <p:spTgt spid="86"/>
                                        </p:tgtEl>
                                        <p:attrNameLst>
                                          <p:attrName>style.visibility</p:attrName>
                                        </p:attrNameLst>
                                      </p:cBhvr>
                                      <p:to>
                                        <p:strVal val="hidden"/>
                                      </p:to>
                                    </p:set>
                                  </p:childTnLst>
                                </p:cTn>
                              </p:par>
                              <p:par>
                                <p:cTn id="86" presetID="2" presetClass="exit" presetSubtype="4" fill="hold" nodeType="withEffect">
                                  <p:stCondLst>
                                    <p:cond delay="0"/>
                                  </p:stCondLst>
                                  <p:childTnLst>
                                    <p:anim calcmode="lin" valueType="num">
                                      <p:cBhvr additive="base">
                                        <p:cTn id="87" dur="500"/>
                                        <p:tgtEl>
                                          <p:spTgt spid="87"/>
                                        </p:tgtEl>
                                        <p:attrNameLst>
                                          <p:attrName>ppt_x</p:attrName>
                                        </p:attrNameLst>
                                      </p:cBhvr>
                                      <p:tavLst>
                                        <p:tav tm="0">
                                          <p:val>
                                            <p:strVal val="ppt_x"/>
                                          </p:val>
                                        </p:tav>
                                        <p:tav tm="100000">
                                          <p:val>
                                            <p:strVal val="ppt_x"/>
                                          </p:val>
                                        </p:tav>
                                      </p:tavLst>
                                    </p:anim>
                                    <p:anim calcmode="lin" valueType="num">
                                      <p:cBhvr additive="base">
                                        <p:cTn id="88" dur="500"/>
                                        <p:tgtEl>
                                          <p:spTgt spid="87"/>
                                        </p:tgtEl>
                                        <p:attrNameLst>
                                          <p:attrName>ppt_y</p:attrName>
                                        </p:attrNameLst>
                                      </p:cBhvr>
                                      <p:tavLst>
                                        <p:tav tm="0">
                                          <p:val>
                                            <p:strVal val="ppt_y"/>
                                          </p:val>
                                        </p:tav>
                                        <p:tav tm="100000">
                                          <p:val>
                                            <p:strVal val="1+ppt_h/2"/>
                                          </p:val>
                                        </p:tav>
                                      </p:tavLst>
                                    </p:anim>
                                    <p:set>
                                      <p:cBhvr>
                                        <p:cTn id="89" dur="1" fill="hold">
                                          <p:stCondLst>
                                            <p:cond delay="499"/>
                                          </p:stCondLst>
                                        </p:cTn>
                                        <p:tgtEl>
                                          <p:spTgt spid="87"/>
                                        </p:tgtEl>
                                        <p:attrNameLst>
                                          <p:attrName>style.visibility</p:attrName>
                                        </p:attrNameLst>
                                      </p:cBhvr>
                                      <p:to>
                                        <p:strVal val="hidden"/>
                                      </p:to>
                                    </p:set>
                                  </p:childTnLst>
                                </p:cTn>
                              </p:par>
                              <p:par>
                                <p:cTn id="90" presetID="2" presetClass="exit" presetSubtype="4" fill="hold" nodeType="withEffect">
                                  <p:stCondLst>
                                    <p:cond delay="0"/>
                                  </p:stCondLst>
                                  <p:childTnLst>
                                    <p:anim calcmode="lin" valueType="num">
                                      <p:cBhvr additive="base">
                                        <p:cTn id="91" dur="500"/>
                                        <p:tgtEl>
                                          <p:spTgt spid="159"/>
                                        </p:tgtEl>
                                        <p:attrNameLst>
                                          <p:attrName>ppt_x</p:attrName>
                                        </p:attrNameLst>
                                      </p:cBhvr>
                                      <p:tavLst>
                                        <p:tav tm="0">
                                          <p:val>
                                            <p:strVal val="ppt_x"/>
                                          </p:val>
                                        </p:tav>
                                        <p:tav tm="100000">
                                          <p:val>
                                            <p:strVal val="ppt_x"/>
                                          </p:val>
                                        </p:tav>
                                      </p:tavLst>
                                    </p:anim>
                                    <p:anim calcmode="lin" valueType="num">
                                      <p:cBhvr additive="base">
                                        <p:cTn id="92" dur="500"/>
                                        <p:tgtEl>
                                          <p:spTgt spid="159"/>
                                        </p:tgtEl>
                                        <p:attrNameLst>
                                          <p:attrName>ppt_y</p:attrName>
                                        </p:attrNameLst>
                                      </p:cBhvr>
                                      <p:tavLst>
                                        <p:tav tm="0">
                                          <p:val>
                                            <p:strVal val="ppt_y"/>
                                          </p:val>
                                        </p:tav>
                                        <p:tav tm="100000">
                                          <p:val>
                                            <p:strVal val="1+ppt_h/2"/>
                                          </p:val>
                                        </p:tav>
                                      </p:tavLst>
                                    </p:anim>
                                    <p:set>
                                      <p:cBhvr>
                                        <p:cTn id="93" dur="1" fill="hold">
                                          <p:stCondLst>
                                            <p:cond delay="499"/>
                                          </p:stCondLst>
                                        </p:cTn>
                                        <p:tgtEl>
                                          <p:spTgt spid="159"/>
                                        </p:tgtEl>
                                        <p:attrNameLst>
                                          <p:attrName>style.visibility</p:attrName>
                                        </p:attrNameLst>
                                      </p:cBhvr>
                                      <p:to>
                                        <p:strVal val="hidden"/>
                                      </p:to>
                                    </p:set>
                                  </p:childTnLst>
                                </p:cTn>
                              </p:par>
                              <p:par>
                                <p:cTn id="94" presetID="2" presetClass="exit" presetSubtype="4" fill="hold" grpId="1" nodeType="withEffect">
                                  <p:stCondLst>
                                    <p:cond delay="0"/>
                                  </p:stCondLst>
                                  <p:childTnLst>
                                    <p:anim calcmode="lin" valueType="num">
                                      <p:cBhvr additive="base">
                                        <p:cTn id="95" dur="500"/>
                                        <p:tgtEl>
                                          <p:spTgt spid="81"/>
                                        </p:tgtEl>
                                        <p:attrNameLst>
                                          <p:attrName>ppt_x</p:attrName>
                                        </p:attrNameLst>
                                      </p:cBhvr>
                                      <p:tavLst>
                                        <p:tav tm="0">
                                          <p:val>
                                            <p:strVal val="ppt_x"/>
                                          </p:val>
                                        </p:tav>
                                        <p:tav tm="100000">
                                          <p:val>
                                            <p:strVal val="ppt_x"/>
                                          </p:val>
                                        </p:tav>
                                      </p:tavLst>
                                    </p:anim>
                                    <p:anim calcmode="lin" valueType="num">
                                      <p:cBhvr additive="base">
                                        <p:cTn id="96" dur="500"/>
                                        <p:tgtEl>
                                          <p:spTgt spid="81"/>
                                        </p:tgtEl>
                                        <p:attrNameLst>
                                          <p:attrName>ppt_y</p:attrName>
                                        </p:attrNameLst>
                                      </p:cBhvr>
                                      <p:tavLst>
                                        <p:tav tm="0">
                                          <p:val>
                                            <p:strVal val="ppt_y"/>
                                          </p:val>
                                        </p:tav>
                                        <p:tav tm="100000">
                                          <p:val>
                                            <p:strVal val="1+ppt_h/2"/>
                                          </p:val>
                                        </p:tav>
                                      </p:tavLst>
                                    </p:anim>
                                    <p:set>
                                      <p:cBhvr>
                                        <p:cTn id="97" dur="1" fill="hold">
                                          <p:stCondLst>
                                            <p:cond delay="499"/>
                                          </p:stCondLst>
                                        </p:cTn>
                                        <p:tgtEl>
                                          <p:spTgt spid="81"/>
                                        </p:tgtEl>
                                        <p:attrNameLst>
                                          <p:attrName>style.visibility</p:attrName>
                                        </p:attrNameLst>
                                      </p:cBhvr>
                                      <p:to>
                                        <p:strVal val="hidden"/>
                                      </p:to>
                                    </p:set>
                                  </p:childTnLst>
                                </p:cTn>
                              </p:par>
                              <p:par>
                                <p:cTn id="98" presetID="2" presetClass="exit" presetSubtype="4" fill="hold" nodeType="withEffect">
                                  <p:stCondLst>
                                    <p:cond delay="0"/>
                                  </p:stCondLst>
                                  <p:childTnLst>
                                    <p:anim calcmode="lin" valueType="num">
                                      <p:cBhvr additive="base">
                                        <p:cTn id="99" dur="500"/>
                                        <p:tgtEl>
                                          <p:spTgt spid="83"/>
                                        </p:tgtEl>
                                        <p:attrNameLst>
                                          <p:attrName>ppt_x</p:attrName>
                                        </p:attrNameLst>
                                      </p:cBhvr>
                                      <p:tavLst>
                                        <p:tav tm="0">
                                          <p:val>
                                            <p:strVal val="ppt_x"/>
                                          </p:val>
                                        </p:tav>
                                        <p:tav tm="100000">
                                          <p:val>
                                            <p:strVal val="ppt_x"/>
                                          </p:val>
                                        </p:tav>
                                      </p:tavLst>
                                    </p:anim>
                                    <p:anim calcmode="lin" valueType="num">
                                      <p:cBhvr additive="base">
                                        <p:cTn id="100" dur="500"/>
                                        <p:tgtEl>
                                          <p:spTgt spid="83"/>
                                        </p:tgtEl>
                                        <p:attrNameLst>
                                          <p:attrName>ppt_y</p:attrName>
                                        </p:attrNameLst>
                                      </p:cBhvr>
                                      <p:tavLst>
                                        <p:tav tm="0">
                                          <p:val>
                                            <p:strVal val="ppt_y"/>
                                          </p:val>
                                        </p:tav>
                                        <p:tav tm="100000">
                                          <p:val>
                                            <p:strVal val="1+ppt_h/2"/>
                                          </p:val>
                                        </p:tav>
                                      </p:tavLst>
                                    </p:anim>
                                    <p:set>
                                      <p:cBhvr>
                                        <p:cTn id="101" dur="1" fill="hold">
                                          <p:stCondLst>
                                            <p:cond delay="499"/>
                                          </p:stCondLst>
                                        </p:cTn>
                                        <p:tgtEl>
                                          <p:spTgt spid="8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9" grpId="0"/>
      <p:bldP spid="79" grpId="1"/>
      <p:bldP spid="80" grpId="0"/>
      <p:bldP spid="80" grpId="1"/>
      <p:bldP spid="81" grpId="0" animBg="1"/>
      <p:bldP spid="81"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685800"/>
            <a:ext cx="4894802" cy="646331"/>
          </a:xfrm>
          <a:prstGeom prst="rect">
            <a:avLst/>
          </a:prstGeom>
          <a:noFill/>
        </p:spPr>
        <p:txBody>
          <a:bodyPr wrap="none" rtlCol="0">
            <a:spAutoFit/>
          </a:bodyPr>
          <a:lstStyle/>
          <a:p>
            <a:r>
              <a:rPr lang="en-US" sz="3600" b="1" dirty="0" smtClean="0">
                <a:solidFill>
                  <a:srgbClr val="FFFF00"/>
                </a:solidFill>
                <a:effectLst>
                  <a:glow rad="139700">
                    <a:schemeClr val="accent6">
                      <a:satMod val="175000"/>
                      <a:alpha val="40000"/>
                    </a:schemeClr>
                  </a:glow>
                  <a:reflection blurRad="6350" stA="55000" endA="50" endPos="85000" dist="29997" dir="5400000" sy="-100000" algn="bl" rotWithShape="0"/>
                </a:effectLst>
              </a:rPr>
              <a:t>Sơ đồ </a:t>
            </a:r>
            <a:r>
              <a:rPr lang="en-US" sz="3600" b="1" dirty="0" err="1" smtClean="0">
                <a:solidFill>
                  <a:srgbClr val="FFFF00"/>
                </a:solidFill>
                <a:effectLst>
                  <a:glow rad="139700">
                    <a:schemeClr val="accent6">
                      <a:satMod val="175000"/>
                      <a:alpha val="40000"/>
                    </a:schemeClr>
                  </a:glow>
                  <a:reflection blurRad="6350" stA="55000" endA="50" endPos="85000" dist="29997" dir="5400000" sy="-100000" algn="bl" rotWithShape="0"/>
                </a:effectLst>
              </a:rPr>
              <a:t>luồng</a:t>
            </a:r>
            <a:r>
              <a:rPr lang="en-US" sz="3600" b="1" dirty="0" smtClean="0">
                <a:solidFill>
                  <a:srgbClr val="FFFF00"/>
                </a:solidFill>
                <a:effectLst>
                  <a:glow rad="139700">
                    <a:schemeClr val="accent6">
                      <a:satMod val="175000"/>
                      <a:alpha val="40000"/>
                    </a:schemeClr>
                  </a:glow>
                  <a:reflection blurRad="6350" stA="55000" endA="50" endPos="85000" dist="29997" dir="5400000" sy="-100000" algn="bl" rotWithShape="0"/>
                </a:effectLst>
              </a:rPr>
              <a:t> công việc</a:t>
            </a:r>
            <a:endParaRPr lang="en-US" sz="3600" b="1" dirty="0">
              <a:solidFill>
                <a:srgbClr val="FFFF00"/>
              </a:solidFill>
              <a:effectLst>
                <a:glow rad="139700">
                  <a:schemeClr val="accent6">
                    <a:satMod val="175000"/>
                    <a:alpha val="40000"/>
                  </a:schemeClr>
                </a:glow>
                <a:reflection blurRad="6350" stA="55000" endA="50" endPos="85000" dist="29997" dir="5400000" sy="-100000" algn="bl" rotWithShape="0"/>
              </a:effectLst>
            </a:endParaRPr>
          </a:p>
        </p:txBody>
      </p:sp>
      <p:sp>
        <p:nvSpPr>
          <p:cNvPr id="5" name="Rectangle 4"/>
          <p:cNvSpPr/>
          <p:nvPr/>
        </p:nvSpPr>
        <p:spPr>
          <a:xfrm>
            <a:off x="304800" y="1752600"/>
            <a:ext cx="8839200" cy="6124754"/>
          </a:xfrm>
          <a:prstGeom prst="rect">
            <a:avLst/>
          </a:prstGeom>
        </p:spPr>
        <p:txBody>
          <a:bodyPr wrap="square">
            <a:spAutoFit/>
          </a:bodyPr>
          <a:lstStyle/>
          <a:p>
            <a:pPr indent="344488" algn="just">
              <a:buFontTx/>
              <a:buChar char="-"/>
            </a:pPr>
            <a:r>
              <a:rPr lang="en-US" sz="2800" dirty="0" smtClean="0">
                <a:solidFill>
                  <a:prstClr val="white"/>
                </a:solidFill>
              </a:rPr>
              <a:t>Sử dụng định </a:t>
            </a:r>
            <a:r>
              <a:rPr lang="en-US" sz="2800" dirty="0" err="1" smtClean="0">
                <a:solidFill>
                  <a:prstClr val="white"/>
                </a:solidFill>
              </a:rPr>
              <a:t>nghĩa</a:t>
            </a:r>
            <a:r>
              <a:rPr lang="en-US" sz="2800" dirty="0" smtClean="0">
                <a:solidFill>
                  <a:prstClr val="white"/>
                </a:solidFill>
              </a:rPr>
              <a:t> </a:t>
            </a:r>
            <a:r>
              <a:rPr lang="en-US" sz="2800" dirty="0" err="1" smtClean="0">
                <a:solidFill>
                  <a:prstClr val="white"/>
                </a:solidFill>
              </a:rPr>
              <a:t>Luồng</a:t>
            </a:r>
            <a:r>
              <a:rPr lang="en-US" sz="2800" dirty="0" smtClean="0">
                <a:solidFill>
                  <a:prstClr val="white"/>
                </a:solidFill>
              </a:rPr>
              <a:t> công việc bằng XAML của WF làm </a:t>
            </a:r>
            <a:r>
              <a:rPr lang="en-US" sz="2800" dirty="0" err="1" smtClean="0">
                <a:solidFill>
                  <a:prstClr val="white"/>
                </a:solidFill>
              </a:rPr>
              <a:t>ngôn</a:t>
            </a:r>
            <a:r>
              <a:rPr lang="en-US" sz="2800" dirty="0" smtClean="0">
                <a:solidFill>
                  <a:prstClr val="white"/>
                </a:solidFill>
              </a:rPr>
              <a:t> </a:t>
            </a:r>
            <a:r>
              <a:rPr lang="en-US" sz="2800" dirty="0" err="1" smtClean="0">
                <a:solidFill>
                  <a:prstClr val="white"/>
                </a:solidFill>
              </a:rPr>
              <a:t>ngữ</a:t>
            </a:r>
            <a:r>
              <a:rPr lang="en-US" sz="2800" dirty="0" smtClean="0">
                <a:solidFill>
                  <a:prstClr val="white"/>
                </a:solidFill>
              </a:rPr>
              <a:t> định </a:t>
            </a:r>
            <a:r>
              <a:rPr lang="en-US" sz="2800" dirty="0" err="1" smtClean="0">
                <a:solidFill>
                  <a:prstClr val="white"/>
                </a:solidFill>
              </a:rPr>
              <a:t>nghĩa</a:t>
            </a:r>
            <a:r>
              <a:rPr lang="en-US" sz="2800" dirty="0" smtClean="0">
                <a:solidFill>
                  <a:prstClr val="white"/>
                </a:solidFill>
              </a:rPr>
              <a:t> của sơ đồ</a:t>
            </a:r>
          </a:p>
          <a:p>
            <a:pPr indent="344488" algn="just">
              <a:buFontTx/>
              <a:buChar char="-"/>
            </a:pPr>
            <a:r>
              <a:rPr lang="en-US" sz="2800" dirty="0" smtClean="0">
                <a:solidFill>
                  <a:prstClr val="white"/>
                </a:solidFill>
              </a:rPr>
              <a:t>Gồm 3 đối </a:t>
            </a:r>
            <a:r>
              <a:rPr lang="en-US" sz="2800" dirty="0" err="1" smtClean="0">
                <a:solidFill>
                  <a:prstClr val="white"/>
                </a:solidFill>
              </a:rPr>
              <a:t>tượng</a:t>
            </a:r>
            <a:r>
              <a:rPr lang="en-US" sz="2800" dirty="0" smtClean="0">
                <a:solidFill>
                  <a:prstClr val="white"/>
                </a:solidFill>
              </a:rPr>
              <a:t> </a:t>
            </a:r>
            <a:r>
              <a:rPr lang="en-US" sz="2800" dirty="0" err="1" smtClean="0">
                <a:solidFill>
                  <a:prstClr val="white"/>
                </a:solidFill>
              </a:rPr>
              <a:t>cơ</a:t>
            </a:r>
            <a:r>
              <a:rPr lang="en-US" sz="2800" dirty="0" smtClean="0">
                <a:solidFill>
                  <a:prstClr val="white"/>
                </a:solidFill>
              </a:rPr>
              <a:t> bản:</a:t>
            </a:r>
          </a:p>
          <a:p>
            <a:pPr lvl="1" indent="344488" algn="just">
              <a:buFont typeface="Wingdings" pitchFamily="2" charset="2"/>
              <a:buChar char="§"/>
            </a:pPr>
            <a:r>
              <a:rPr lang="en-US" sz="2800" dirty="0" smtClean="0">
                <a:solidFill>
                  <a:prstClr val="white"/>
                </a:solidFill>
              </a:rPr>
              <a:t>Công việc con</a:t>
            </a:r>
          </a:p>
          <a:p>
            <a:pPr lvl="1" indent="344488" algn="just">
              <a:buFont typeface="Wingdings" pitchFamily="2" charset="2"/>
              <a:buChar char="§"/>
            </a:pPr>
            <a:r>
              <a:rPr lang="en-US" sz="2800" dirty="0" err="1" smtClean="0">
                <a:solidFill>
                  <a:prstClr val="white"/>
                </a:solidFill>
              </a:rPr>
              <a:t>Đường</a:t>
            </a:r>
            <a:r>
              <a:rPr lang="en-US" sz="2800" dirty="0" smtClean="0">
                <a:solidFill>
                  <a:prstClr val="white"/>
                </a:solidFill>
              </a:rPr>
              <a:t> song </a:t>
            </a:r>
            <a:r>
              <a:rPr lang="en-US" sz="2800" dirty="0" err="1" smtClean="0">
                <a:solidFill>
                  <a:prstClr val="white"/>
                </a:solidFill>
              </a:rPr>
              <a:t>song</a:t>
            </a:r>
            <a:endParaRPr lang="en-US" sz="2800" dirty="0" smtClean="0">
              <a:solidFill>
                <a:prstClr val="white"/>
              </a:solidFill>
            </a:endParaRPr>
          </a:p>
          <a:p>
            <a:pPr lvl="1" indent="344488" algn="just">
              <a:buFont typeface="Wingdings" pitchFamily="2" charset="2"/>
              <a:buChar char="§"/>
            </a:pPr>
            <a:r>
              <a:rPr lang="en-US" sz="2800" dirty="0" err="1" smtClean="0">
                <a:solidFill>
                  <a:prstClr val="white"/>
                </a:solidFill>
              </a:rPr>
              <a:t>Đường</a:t>
            </a:r>
            <a:r>
              <a:rPr lang="en-US" sz="2800" dirty="0" smtClean="0">
                <a:solidFill>
                  <a:prstClr val="white"/>
                </a:solidFill>
              </a:rPr>
              <a:t> </a:t>
            </a:r>
            <a:r>
              <a:rPr lang="en-US" sz="2800" dirty="0" err="1" smtClean="0">
                <a:solidFill>
                  <a:prstClr val="white"/>
                </a:solidFill>
              </a:rPr>
              <a:t>nối</a:t>
            </a:r>
            <a:r>
              <a:rPr lang="en-US" sz="2800" dirty="0" smtClean="0">
                <a:solidFill>
                  <a:prstClr val="white"/>
                </a:solidFill>
              </a:rPr>
              <a:t> </a:t>
            </a:r>
            <a:r>
              <a:rPr lang="en-US" sz="2800" dirty="0" err="1" smtClean="0">
                <a:solidFill>
                  <a:prstClr val="white"/>
                </a:solidFill>
              </a:rPr>
              <a:t>tiếp</a:t>
            </a:r>
            <a:endParaRPr lang="en-US" sz="2800" dirty="0" smtClean="0">
              <a:solidFill>
                <a:prstClr val="white"/>
              </a:solidFill>
            </a:endParaRPr>
          </a:p>
          <a:p>
            <a:pPr indent="344488" algn="just">
              <a:buFont typeface="Constantia" pitchFamily="18" charset="0"/>
              <a:buChar char="‐"/>
            </a:pPr>
            <a:r>
              <a:rPr lang="en-US" sz="2800" dirty="0" smtClean="0">
                <a:solidFill>
                  <a:prstClr val="white"/>
                </a:solidFill>
              </a:rPr>
              <a:t>Chỉ thể </a:t>
            </a:r>
            <a:r>
              <a:rPr lang="en-US" sz="2800" dirty="0" err="1" smtClean="0">
                <a:solidFill>
                  <a:prstClr val="white"/>
                </a:solidFill>
              </a:rPr>
              <a:t>hiện</a:t>
            </a:r>
            <a:r>
              <a:rPr lang="en-US" sz="2800" dirty="0" smtClean="0">
                <a:solidFill>
                  <a:prstClr val="white"/>
                </a:solidFill>
              </a:rPr>
              <a:t> các đối </a:t>
            </a:r>
            <a:r>
              <a:rPr lang="en-US" sz="2800" dirty="0" err="1" smtClean="0">
                <a:solidFill>
                  <a:prstClr val="white"/>
                </a:solidFill>
              </a:rPr>
              <a:t>tượng</a:t>
            </a:r>
            <a:r>
              <a:rPr lang="en-US" sz="2800" dirty="0" smtClean="0">
                <a:solidFill>
                  <a:prstClr val="white"/>
                </a:solidFill>
              </a:rPr>
              <a:t> người dùng quan tâm</a:t>
            </a:r>
          </a:p>
          <a:p>
            <a:pPr indent="344488" algn="just">
              <a:buFont typeface="Constantia" pitchFamily="18" charset="0"/>
              <a:buChar char="‐"/>
            </a:pPr>
            <a:r>
              <a:rPr lang="en-US" sz="2800" dirty="0" err="1" smtClean="0">
                <a:solidFill>
                  <a:prstClr val="white"/>
                </a:solidFill>
              </a:rPr>
              <a:t>Độc</a:t>
            </a:r>
            <a:r>
              <a:rPr lang="en-US" sz="2800" dirty="0" smtClean="0">
                <a:solidFill>
                  <a:prstClr val="white"/>
                </a:solidFill>
              </a:rPr>
              <a:t> </a:t>
            </a:r>
            <a:r>
              <a:rPr lang="en-US" sz="2800" dirty="0" err="1" smtClean="0">
                <a:solidFill>
                  <a:prstClr val="white"/>
                </a:solidFill>
              </a:rPr>
              <a:t>lập</a:t>
            </a:r>
            <a:r>
              <a:rPr lang="en-US" sz="2800" dirty="0" smtClean="0">
                <a:solidFill>
                  <a:prstClr val="white"/>
                </a:solidFill>
              </a:rPr>
              <a:t> với </a:t>
            </a:r>
            <a:r>
              <a:rPr lang="en-US" sz="2800" dirty="0" err="1" smtClean="0">
                <a:solidFill>
                  <a:prstClr val="white"/>
                </a:solidFill>
              </a:rPr>
              <a:t>nghiệp</a:t>
            </a:r>
            <a:r>
              <a:rPr lang="en-US" sz="2800" dirty="0" smtClean="0">
                <a:solidFill>
                  <a:prstClr val="white"/>
                </a:solidFill>
              </a:rPr>
              <a:t> vụ</a:t>
            </a:r>
          </a:p>
          <a:p>
            <a:pPr indent="344488" algn="just">
              <a:buFont typeface="Constantia" pitchFamily="18" charset="0"/>
              <a:buChar char="‐"/>
            </a:pPr>
            <a:r>
              <a:rPr lang="en-US" sz="2800" dirty="0" smtClean="0">
                <a:solidFill>
                  <a:prstClr val="white"/>
                </a:solidFill>
              </a:rPr>
              <a:t>Tương tác </a:t>
            </a:r>
            <a:r>
              <a:rPr lang="en-US" sz="2800" dirty="0" err="1" smtClean="0">
                <a:solidFill>
                  <a:prstClr val="white"/>
                </a:solidFill>
              </a:rPr>
              <a:t>kéo</a:t>
            </a:r>
            <a:r>
              <a:rPr lang="en-US" sz="2800" dirty="0" smtClean="0">
                <a:solidFill>
                  <a:prstClr val="white"/>
                </a:solidFill>
              </a:rPr>
              <a:t> </a:t>
            </a:r>
            <a:r>
              <a:rPr lang="en-US" sz="2800" dirty="0" err="1" smtClean="0">
                <a:solidFill>
                  <a:prstClr val="white"/>
                </a:solidFill>
              </a:rPr>
              <a:t>thả</a:t>
            </a:r>
            <a:endParaRPr lang="en-US" sz="2800" dirty="0" smtClean="0">
              <a:solidFill>
                <a:prstClr val="white"/>
              </a:solidFill>
            </a:endParaRPr>
          </a:p>
          <a:p>
            <a:pPr indent="344488" algn="just">
              <a:buFont typeface="Constantia" pitchFamily="18" charset="0"/>
              <a:buChar char="‐"/>
            </a:pPr>
            <a:r>
              <a:rPr lang="en-US" sz="2800" dirty="0" err="1" smtClean="0">
                <a:solidFill>
                  <a:prstClr val="white"/>
                </a:solidFill>
              </a:rPr>
              <a:t>Hỗ</a:t>
            </a:r>
            <a:r>
              <a:rPr lang="en-US" sz="2800" dirty="0" smtClean="0">
                <a:solidFill>
                  <a:prstClr val="white"/>
                </a:solidFill>
              </a:rPr>
              <a:t> </a:t>
            </a:r>
            <a:r>
              <a:rPr lang="en-US" sz="2800" dirty="0" err="1" smtClean="0">
                <a:solidFill>
                  <a:prstClr val="white"/>
                </a:solidFill>
              </a:rPr>
              <a:t>trợ</a:t>
            </a:r>
            <a:r>
              <a:rPr lang="en-US" sz="2800" dirty="0" smtClean="0">
                <a:solidFill>
                  <a:prstClr val="white"/>
                </a:solidFill>
              </a:rPr>
              <a:t> </a:t>
            </a:r>
            <a:r>
              <a:rPr lang="en-US" sz="2800" dirty="0" err="1" smtClean="0">
                <a:solidFill>
                  <a:prstClr val="white"/>
                </a:solidFill>
              </a:rPr>
              <a:t>phóng</a:t>
            </a:r>
            <a:r>
              <a:rPr lang="en-US" sz="2800" dirty="0" smtClean="0">
                <a:solidFill>
                  <a:prstClr val="white"/>
                </a:solidFill>
              </a:rPr>
              <a:t> to, </a:t>
            </a:r>
            <a:r>
              <a:rPr lang="en-US" sz="2800" dirty="0" err="1" smtClean="0">
                <a:solidFill>
                  <a:prstClr val="white"/>
                </a:solidFill>
              </a:rPr>
              <a:t>thu</a:t>
            </a:r>
            <a:r>
              <a:rPr lang="en-US" sz="2800" dirty="0" smtClean="0">
                <a:solidFill>
                  <a:prstClr val="white"/>
                </a:solidFill>
              </a:rPr>
              <a:t> </a:t>
            </a:r>
            <a:r>
              <a:rPr lang="en-US" sz="2800" dirty="0" err="1" smtClean="0">
                <a:solidFill>
                  <a:prstClr val="white"/>
                </a:solidFill>
              </a:rPr>
              <a:t>nhỏ</a:t>
            </a:r>
            <a:r>
              <a:rPr lang="en-US" sz="2800" dirty="0" smtClean="0">
                <a:solidFill>
                  <a:prstClr val="white"/>
                </a:solidFill>
              </a:rPr>
              <a:t> sơ đồ</a:t>
            </a:r>
          </a:p>
          <a:p>
            <a:pPr indent="344488" algn="just">
              <a:buFont typeface="Constantia" pitchFamily="18" charset="0"/>
              <a:buChar char="‐"/>
            </a:pPr>
            <a:r>
              <a:rPr lang="en-US" sz="2800" dirty="0" smtClean="0">
                <a:solidFill>
                  <a:prstClr val="white"/>
                </a:solidFill>
              </a:rPr>
              <a:t>Linh </a:t>
            </a:r>
            <a:r>
              <a:rPr lang="en-US" sz="2800" dirty="0" err="1" smtClean="0">
                <a:solidFill>
                  <a:prstClr val="white"/>
                </a:solidFill>
              </a:rPr>
              <a:t>động</a:t>
            </a:r>
            <a:r>
              <a:rPr lang="en-US" sz="2800" dirty="0" smtClean="0">
                <a:solidFill>
                  <a:prstClr val="white"/>
                </a:solidFill>
              </a:rPr>
              <a:t>, </a:t>
            </a:r>
            <a:r>
              <a:rPr lang="en-US" sz="2800" dirty="0" err="1" smtClean="0">
                <a:solidFill>
                  <a:prstClr val="white"/>
                </a:solidFill>
              </a:rPr>
              <a:t>hỗ</a:t>
            </a:r>
            <a:r>
              <a:rPr lang="en-US" sz="2800" dirty="0" smtClean="0">
                <a:solidFill>
                  <a:prstClr val="white"/>
                </a:solidFill>
              </a:rPr>
              <a:t> </a:t>
            </a:r>
            <a:r>
              <a:rPr lang="en-US" sz="2800" dirty="0" err="1" smtClean="0">
                <a:solidFill>
                  <a:prstClr val="white"/>
                </a:solidFill>
              </a:rPr>
              <a:t>trợ</a:t>
            </a:r>
            <a:r>
              <a:rPr lang="en-US" sz="2800" dirty="0" smtClean="0">
                <a:solidFill>
                  <a:prstClr val="white"/>
                </a:solidFill>
              </a:rPr>
              <a:t> </a:t>
            </a:r>
            <a:r>
              <a:rPr lang="en-US" sz="2800" dirty="0" err="1" smtClean="0">
                <a:solidFill>
                  <a:prstClr val="white"/>
                </a:solidFill>
              </a:rPr>
              <a:t>nhiều</a:t>
            </a:r>
            <a:r>
              <a:rPr lang="en-US" sz="2800" dirty="0" smtClean="0">
                <a:solidFill>
                  <a:prstClr val="white"/>
                </a:solidFill>
              </a:rPr>
              <a:t> nhu cầu </a:t>
            </a:r>
            <a:r>
              <a:rPr lang="en-US" sz="2800" dirty="0" err="1" smtClean="0">
                <a:solidFill>
                  <a:prstClr val="white"/>
                </a:solidFill>
              </a:rPr>
              <a:t>khác</a:t>
            </a:r>
            <a:r>
              <a:rPr lang="en-US" sz="2800" dirty="0" smtClean="0">
                <a:solidFill>
                  <a:prstClr val="white"/>
                </a:solidFill>
              </a:rPr>
              <a:t> nhau</a:t>
            </a:r>
          </a:p>
          <a:p>
            <a:pPr indent="344488" algn="just">
              <a:buFont typeface="Constantia" pitchFamily="18" charset="0"/>
              <a:buChar char="‐"/>
            </a:pPr>
            <a:endParaRPr lang="en-US" sz="2800" dirty="0" smtClean="0">
              <a:solidFill>
                <a:prstClr val="white"/>
              </a:solidFill>
            </a:endParaRPr>
          </a:p>
          <a:p>
            <a:pPr indent="344488" algn="just">
              <a:buFont typeface="Constantia" pitchFamily="18" charset="0"/>
              <a:buChar char="‐"/>
            </a:pPr>
            <a:endParaRPr lang="en-US" sz="2800" dirty="0" smtClean="0">
              <a:solidFill>
                <a:prstClr val="white"/>
              </a:solidFill>
            </a:endParaRPr>
          </a:p>
          <a:p>
            <a:pPr indent="344488" algn="just">
              <a:buFont typeface="Constantia" pitchFamily="18" charset="0"/>
              <a:buChar char="–"/>
            </a:pPr>
            <a:endParaRPr lang="en-US" sz="2800" dirty="0" smtClean="0">
              <a:solidFill>
                <a:prstClr val="white"/>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685800"/>
            <a:ext cx="4894802" cy="646331"/>
          </a:xfrm>
          <a:prstGeom prst="rect">
            <a:avLst/>
          </a:prstGeom>
          <a:noFill/>
        </p:spPr>
        <p:txBody>
          <a:bodyPr wrap="none" rtlCol="0">
            <a:spAutoFit/>
          </a:bodyPr>
          <a:lstStyle/>
          <a:p>
            <a:r>
              <a:rPr lang="en-US" sz="3600" b="1" dirty="0" smtClean="0">
                <a:solidFill>
                  <a:srgbClr val="FFFF00"/>
                </a:solidFill>
                <a:effectLst>
                  <a:glow rad="139700">
                    <a:schemeClr val="accent6">
                      <a:satMod val="175000"/>
                      <a:alpha val="40000"/>
                    </a:schemeClr>
                  </a:glow>
                  <a:reflection blurRad="6350" stA="55000" endA="50" endPos="85000" dist="29997" dir="5400000" sy="-100000" algn="bl" rotWithShape="0"/>
                </a:effectLst>
              </a:rPr>
              <a:t>Sơ đồ </a:t>
            </a:r>
            <a:r>
              <a:rPr lang="en-US" sz="3600" b="1" dirty="0" err="1" smtClean="0">
                <a:solidFill>
                  <a:srgbClr val="FFFF00"/>
                </a:solidFill>
                <a:effectLst>
                  <a:glow rad="139700">
                    <a:schemeClr val="accent6">
                      <a:satMod val="175000"/>
                      <a:alpha val="40000"/>
                    </a:schemeClr>
                  </a:glow>
                  <a:reflection blurRad="6350" stA="55000" endA="50" endPos="85000" dist="29997" dir="5400000" sy="-100000" algn="bl" rotWithShape="0"/>
                </a:effectLst>
              </a:rPr>
              <a:t>luồng</a:t>
            </a:r>
            <a:r>
              <a:rPr lang="en-US" sz="3600" b="1" dirty="0" smtClean="0">
                <a:solidFill>
                  <a:srgbClr val="FFFF00"/>
                </a:solidFill>
                <a:effectLst>
                  <a:glow rad="139700">
                    <a:schemeClr val="accent6">
                      <a:satMod val="175000"/>
                      <a:alpha val="40000"/>
                    </a:schemeClr>
                  </a:glow>
                  <a:reflection blurRad="6350" stA="55000" endA="50" endPos="85000" dist="29997" dir="5400000" sy="-100000" algn="bl" rotWithShape="0"/>
                </a:effectLst>
              </a:rPr>
              <a:t> công việc</a:t>
            </a:r>
            <a:endParaRPr lang="en-US" sz="3600" b="1" dirty="0">
              <a:solidFill>
                <a:srgbClr val="FFFF00"/>
              </a:solidFill>
              <a:effectLst>
                <a:glow rad="139700">
                  <a:schemeClr val="accent6">
                    <a:satMod val="175000"/>
                    <a:alpha val="40000"/>
                  </a:schemeClr>
                </a:glow>
                <a:reflection blurRad="6350" stA="55000" endA="50" endPos="85000" dist="29997" dir="5400000" sy="-100000" algn="bl" rotWithShape="0"/>
              </a:effectLst>
            </a:endParaRPr>
          </a:p>
        </p:txBody>
      </p:sp>
      <p:pic>
        <p:nvPicPr>
          <p:cNvPr id="6" name="Picture 5" descr="Untitled.jpg"/>
          <p:cNvPicPr>
            <a:picLocks noChangeAspect="1"/>
          </p:cNvPicPr>
          <p:nvPr/>
        </p:nvPicPr>
        <p:blipFill>
          <a:blip r:embed="rId3"/>
          <a:stretch>
            <a:fillRect/>
          </a:stretch>
        </p:blipFill>
        <p:spPr>
          <a:xfrm>
            <a:off x="381000" y="1752600"/>
            <a:ext cx="5734050" cy="4572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descr="Untitled1.jpg"/>
          <p:cNvPicPr>
            <a:picLocks noChangeAspect="1"/>
          </p:cNvPicPr>
          <p:nvPr/>
        </p:nvPicPr>
        <p:blipFill>
          <a:blip r:embed="rId4"/>
          <a:stretch>
            <a:fillRect/>
          </a:stretch>
        </p:blipFill>
        <p:spPr>
          <a:xfrm>
            <a:off x="4191000" y="1143000"/>
            <a:ext cx="4781550" cy="460057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685800"/>
            <a:ext cx="2766911" cy="646331"/>
          </a:xfrm>
          <a:prstGeom prst="rect">
            <a:avLst/>
          </a:prstGeom>
          <a:noFill/>
        </p:spPr>
        <p:txBody>
          <a:bodyPr wrap="none" rtlCol="0">
            <a:spAutoFit/>
          </a:bodyPr>
          <a:lstStyle/>
          <a:p>
            <a:r>
              <a:rPr lang="en-US" sz="3600" b="1" dirty="0" smtClean="0">
                <a:solidFill>
                  <a:srgbClr val="FFFF00"/>
                </a:solidFill>
                <a:effectLst>
                  <a:glow rad="139700">
                    <a:schemeClr val="accent6">
                      <a:satMod val="175000"/>
                      <a:alpha val="40000"/>
                    </a:schemeClr>
                  </a:glow>
                  <a:reflection blurRad="6350" stA="55000" endA="50" endPos="85000" dist="29997" dir="5400000" sy="-100000" algn="bl" rotWithShape="0"/>
                </a:effectLst>
              </a:rPr>
              <a:t>Sơ đồ Gantt</a:t>
            </a:r>
            <a:endParaRPr lang="en-US" sz="3600" b="1" dirty="0">
              <a:solidFill>
                <a:srgbClr val="FFFF00"/>
              </a:solidFill>
              <a:effectLst>
                <a:glow rad="139700">
                  <a:schemeClr val="accent6">
                    <a:satMod val="175000"/>
                    <a:alpha val="40000"/>
                  </a:schemeClr>
                </a:glow>
                <a:reflection blurRad="6350" stA="55000" endA="50" endPos="85000" dist="29997" dir="5400000" sy="-100000" algn="bl" rotWithShape="0"/>
              </a:effectLst>
            </a:endParaRPr>
          </a:p>
        </p:txBody>
      </p:sp>
      <p:sp>
        <p:nvSpPr>
          <p:cNvPr id="5" name="Rectangle 4"/>
          <p:cNvSpPr/>
          <p:nvPr/>
        </p:nvSpPr>
        <p:spPr>
          <a:xfrm>
            <a:off x="304800" y="1752600"/>
            <a:ext cx="8839200" cy="3539430"/>
          </a:xfrm>
          <a:prstGeom prst="rect">
            <a:avLst/>
          </a:prstGeom>
        </p:spPr>
        <p:txBody>
          <a:bodyPr wrap="square">
            <a:spAutoFit/>
          </a:bodyPr>
          <a:lstStyle/>
          <a:p>
            <a:pPr indent="344488" algn="just">
              <a:buFontTx/>
              <a:buChar char="-"/>
            </a:pPr>
            <a:r>
              <a:rPr lang="en-US" sz="2800" dirty="0" smtClean="0">
                <a:solidFill>
                  <a:prstClr val="white"/>
                </a:solidFill>
              </a:rPr>
              <a:t>Thiết kế </a:t>
            </a:r>
            <a:r>
              <a:rPr lang="en-US" sz="2800" dirty="0" err="1" smtClean="0">
                <a:solidFill>
                  <a:prstClr val="white"/>
                </a:solidFill>
              </a:rPr>
              <a:t>dựa</a:t>
            </a:r>
            <a:r>
              <a:rPr lang="en-US" sz="2800" dirty="0" smtClean="0">
                <a:solidFill>
                  <a:prstClr val="white"/>
                </a:solidFill>
              </a:rPr>
              <a:t> trên Control </a:t>
            </a:r>
            <a:r>
              <a:rPr lang="en-US" sz="2800" dirty="0" err="1" smtClean="0">
                <a:solidFill>
                  <a:prstClr val="white"/>
                </a:solidFill>
              </a:rPr>
              <a:t>GridView</a:t>
            </a:r>
            <a:r>
              <a:rPr lang="en-US" sz="2800" dirty="0" smtClean="0">
                <a:solidFill>
                  <a:prstClr val="white"/>
                </a:solidFill>
              </a:rPr>
              <a:t> của WPF</a:t>
            </a:r>
          </a:p>
          <a:p>
            <a:pPr indent="344488" algn="just">
              <a:buFontTx/>
              <a:buChar char="-"/>
            </a:pPr>
            <a:r>
              <a:rPr lang="en-US" sz="2800" dirty="0" err="1" smtClean="0">
                <a:solidFill>
                  <a:prstClr val="white"/>
                </a:solidFill>
              </a:rPr>
              <a:t>Đọc</a:t>
            </a:r>
            <a:r>
              <a:rPr lang="en-US" sz="2800" dirty="0" smtClean="0">
                <a:solidFill>
                  <a:prstClr val="white"/>
                </a:solidFill>
              </a:rPr>
              <a:t> </a:t>
            </a:r>
            <a:r>
              <a:rPr lang="en-US" sz="2800" dirty="0" err="1" smtClean="0">
                <a:solidFill>
                  <a:prstClr val="white"/>
                </a:solidFill>
              </a:rPr>
              <a:t>tự</a:t>
            </a:r>
            <a:r>
              <a:rPr lang="en-US" sz="2800" dirty="0" smtClean="0">
                <a:solidFill>
                  <a:prstClr val="white"/>
                </a:solidFill>
              </a:rPr>
              <a:t> </a:t>
            </a:r>
            <a:r>
              <a:rPr lang="en-US" sz="2800" dirty="0" err="1" smtClean="0">
                <a:solidFill>
                  <a:prstClr val="white"/>
                </a:solidFill>
              </a:rPr>
              <a:t>động</a:t>
            </a:r>
            <a:r>
              <a:rPr lang="en-US" sz="2800" dirty="0" smtClean="0">
                <a:solidFill>
                  <a:prstClr val="white"/>
                </a:solidFill>
              </a:rPr>
              <a:t> đối </a:t>
            </a:r>
            <a:r>
              <a:rPr lang="en-US" sz="2800" dirty="0" err="1" smtClean="0">
                <a:solidFill>
                  <a:prstClr val="white"/>
                </a:solidFill>
              </a:rPr>
              <a:t>tượng</a:t>
            </a:r>
            <a:r>
              <a:rPr lang="en-US" sz="2800" dirty="0" smtClean="0">
                <a:solidFill>
                  <a:prstClr val="white"/>
                </a:solidFill>
              </a:rPr>
              <a:t> công việc và thời gian lên sơ đồ</a:t>
            </a:r>
          </a:p>
          <a:p>
            <a:pPr indent="344488" algn="just">
              <a:buFontTx/>
              <a:buChar char="-"/>
            </a:pPr>
            <a:r>
              <a:rPr lang="en-US" sz="2800" dirty="0" err="1" smtClean="0">
                <a:solidFill>
                  <a:prstClr val="white"/>
                </a:solidFill>
              </a:rPr>
              <a:t>Hỗ</a:t>
            </a:r>
            <a:r>
              <a:rPr lang="en-US" sz="2800" dirty="0" smtClean="0">
                <a:solidFill>
                  <a:prstClr val="white"/>
                </a:solidFill>
              </a:rPr>
              <a:t> </a:t>
            </a:r>
            <a:r>
              <a:rPr lang="en-US" sz="2800" dirty="0" err="1" smtClean="0">
                <a:solidFill>
                  <a:prstClr val="white"/>
                </a:solidFill>
              </a:rPr>
              <a:t>trợ</a:t>
            </a:r>
            <a:r>
              <a:rPr lang="en-US" sz="2800" dirty="0" smtClean="0">
                <a:solidFill>
                  <a:prstClr val="white"/>
                </a:solidFill>
              </a:rPr>
              <a:t> chức năng theo </a:t>
            </a:r>
            <a:r>
              <a:rPr lang="en-US" sz="2800" dirty="0" err="1" smtClean="0">
                <a:solidFill>
                  <a:prstClr val="white"/>
                </a:solidFill>
              </a:rPr>
              <a:t>dõi</a:t>
            </a:r>
            <a:r>
              <a:rPr lang="en-US" sz="2800" dirty="0" smtClean="0">
                <a:solidFill>
                  <a:prstClr val="white"/>
                </a:solidFill>
              </a:rPr>
              <a:t> quá trình, </a:t>
            </a:r>
            <a:r>
              <a:rPr lang="en-US" sz="2800" dirty="0" err="1" smtClean="0">
                <a:solidFill>
                  <a:prstClr val="white"/>
                </a:solidFill>
              </a:rPr>
              <a:t>cảnh</a:t>
            </a:r>
            <a:r>
              <a:rPr lang="en-US" sz="2800" dirty="0" smtClean="0">
                <a:solidFill>
                  <a:prstClr val="white"/>
                </a:solidFill>
              </a:rPr>
              <a:t> bảo bằng các </a:t>
            </a:r>
            <a:r>
              <a:rPr lang="en-US" sz="2800" dirty="0" err="1" smtClean="0">
                <a:solidFill>
                  <a:prstClr val="white"/>
                </a:solidFill>
              </a:rPr>
              <a:t>màu</a:t>
            </a:r>
            <a:r>
              <a:rPr lang="en-US" sz="2800" dirty="0" smtClean="0">
                <a:solidFill>
                  <a:prstClr val="white"/>
                </a:solidFill>
              </a:rPr>
              <a:t> </a:t>
            </a:r>
            <a:r>
              <a:rPr lang="en-US" sz="2800" dirty="0" err="1" smtClean="0">
                <a:solidFill>
                  <a:prstClr val="white"/>
                </a:solidFill>
              </a:rPr>
              <a:t>khác</a:t>
            </a:r>
            <a:r>
              <a:rPr lang="en-US" sz="2800" dirty="0" smtClean="0">
                <a:solidFill>
                  <a:prstClr val="white"/>
                </a:solidFill>
              </a:rPr>
              <a:t> nhau tương ứng với các </a:t>
            </a:r>
            <a:r>
              <a:rPr lang="en-US" sz="2800" dirty="0" err="1" smtClean="0">
                <a:solidFill>
                  <a:prstClr val="white"/>
                </a:solidFill>
              </a:rPr>
              <a:t>tình</a:t>
            </a:r>
            <a:r>
              <a:rPr lang="en-US" sz="2800" dirty="0" smtClean="0">
                <a:solidFill>
                  <a:prstClr val="white"/>
                </a:solidFill>
              </a:rPr>
              <a:t> </a:t>
            </a:r>
            <a:r>
              <a:rPr lang="en-US" sz="2800" dirty="0" err="1" smtClean="0">
                <a:solidFill>
                  <a:prstClr val="white"/>
                </a:solidFill>
              </a:rPr>
              <a:t>trạng</a:t>
            </a:r>
            <a:r>
              <a:rPr lang="en-US" sz="2800" dirty="0" smtClean="0">
                <a:solidFill>
                  <a:prstClr val="white"/>
                </a:solidFill>
              </a:rPr>
              <a:t> </a:t>
            </a:r>
            <a:r>
              <a:rPr lang="en-US" sz="2800" dirty="0" err="1" smtClean="0">
                <a:solidFill>
                  <a:prstClr val="white"/>
                </a:solidFill>
              </a:rPr>
              <a:t>khác</a:t>
            </a:r>
            <a:r>
              <a:rPr lang="en-US" sz="2800" dirty="0" smtClean="0">
                <a:solidFill>
                  <a:prstClr val="white"/>
                </a:solidFill>
              </a:rPr>
              <a:t> nhau (chưa bắt đầu, đang thực thi, cần </a:t>
            </a:r>
            <a:r>
              <a:rPr lang="en-US" sz="2800" dirty="0" err="1" smtClean="0">
                <a:solidFill>
                  <a:prstClr val="white"/>
                </a:solidFill>
              </a:rPr>
              <a:t>cảnh</a:t>
            </a:r>
            <a:r>
              <a:rPr lang="en-US" sz="2800" dirty="0" smtClean="0">
                <a:solidFill>
                  <a:prstClr val="white"/>
                </a:solidFill>
              </a:rPr>
              <a:t> </a:t>
            </a:r>
            <a:r>
              <a:rPr lang="en-US" sz="2800" dirty="0" err="1" smtClean="0">
                <a:solidFill>
                  <a:prstClr val="white"/>
                </a:solidFill>
              </a:rPr>
              <a:t>báo</a:t>
            </a:r>
            <a:r>
              <a:rPr lang="en-US" sz="2800" dirty="0" smtClean="0">
                <a:solidFill>
                  <a:prstClr val="white"/>
                </a:solidFill>
              </a:rPr>
              <a:t>, đã </a:t>
            </a:r>
            <a:r>
              <a:rPr lang="en-US" sz="2800" dirty="0" err="1" smtClean="0">
                <a:solidFill>
                  <a:prstClr val="white"/>
                </a:solidFill>
              </a:rPr>
              <a:t>kết</a:t>
            </a:r>
            <a:r>
              <a:rPr lang="en-US" sz="2800" dirty="0" smtClean="0">
                <a:solidFill>
                  <a:prstClr val="white"/>
                </a:solidFill>
              </a:rPr>
              <a:t> </a:t>
            </a:r>
            <a:r>
              <a:rPr lang="en-US" sz="2800" dirty="0" err="1" smtClean="0">
                <a:solidFill>
                  <a:prstClr val="white"/>
                </a:solidFill>
              </a:rPr>
              <a:t>thúc</a:t>
            </a:r>
            <a:r>
              <a:rPr lang="en-US" sz="2800" dirty="0" smtClean="0">
                <a:solidFill>
                  <a:prstClr val="white"/>
                </a:solidFill>
              </a:rPr>
              <a:t>)</a:t>
            </a:r>
          </a:p>
          <a:p>
            <a:pPr indent="344488" algn="just">
              <a:buFont typeface="Constantia" pitchFamily="18" charset="0"/>
              <a:buChar char="–"/>
            </a:pPr>
            <a:endParaRPr lang="en-US" sz="2800" dirty="0" smtClean="0">
              <a:solidFill>
                <a:prstClr val="white"/>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blackWhite">
          <a:xfrm>
            <a:off x="1447800" y="2514600"/>
            <a:ext cx="1828800" cy="1676400"/>
          </a:xfrm>
          <a:prstGeom prst="roundRect">
            <a:avLst>
              <a:gd name="adj" fmla="val 9106"/>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headEnd/>
            <a:tailEnd/>
          </a:ln>
          <a:effectLst>
            <a:glow rad="139700">
              <a:schemeClr val="accent5">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r>
              <a:rPr lang="en-US" sz="2400" b="1" dirty="0" smtClean="0">
                <a:solidFill>
                  <a:srgbClr val="FFFFFF"/>
                </a:solidFill>
              </a:rPr>
              <a:t>Mô </a:t>
            </a:r>
            <a:r>
              <a:rPr lang="en-US" sz="2400" b="1" dirty="0" err="1" smtClean="0">
                <a:solidFill>
                  <a:srgbClr val="FFFFFF"/>
                </a:solidFill>
              </a:rPr>
              <a:t>hình</a:t>
            </a:r>
            <a:r>
              <a:rPr lang="en-US" sz="2400" b="1" dirty="0" smtClean="0">
                <a:solidFill>
                  <a:srgbClr val="FFFFFF"/>
                </a:solidFill>
              </a:rPr>
              <a:t> </a:t>
            </a:r>
          </a:p>
          <a:p>
            <a:pPr algn="ctr"/>
            <a:r>
              <a:rPr lang="en-US" sz="2400" b="1" dirty="0" err="1" smtClean="0">
                <a:solidFill>
                  <a:srgbClr val="FFFFFF"/>
                </a:solidFill>
              </a:rPr>
              <a:t>luồng</a:t>
            </a:r>
            <a:endParaRPr lang="en-US" sz="2400" b="1" dirty="0" smtClean="0">
              <a:solidFill>
                <a:srgbClr val="FFFFFF"/>
              </a:solidFill>
            </a:endParaRPr>
          </a:p>
          <a:p>
            <a:pPr algn="ctr"/>
            <a:r>
              <a:rPr lang="en-US" sz="2400" b="1" dirty="0" smtClean="0">
                <a:solidFill>
                  <a:srgbClr val="FFFFFF"/>
                </a:solidFill>
              </a:rPr>
              <a:t> công việc</a:t>
            </a:r>
            <a:endParaRPr lang="en-US" sz="2400" b="1" dirty="0">
              <a:solidFill>
                <a:srgbClr val="FFFFFF"/>
              </a:solidFill>
            </a:endParaRPr>
          </a:p>
        </p:txBody>
      </p:sp>
      <p:sp>
        <p:nvSpPr>
          <p:cNvPr id="23" name="AutoShape 7"/>
          <p:cNvSpPr>
            <a:spLocks noChangeArrowheads="1"/>
          </p:cNvSpPr>
          <p:nvPr/>
        </p:nvSpPr>
        <p:spPr bwMode="blackWhite">
          <a:xfrm>
            <a:off x="6019800" y="2514600"/>
            <a:ext cx="1828800" cy="1676400"/>
          </a:xfrm>
          <a:prstGeom prst="roundRect">
            <a:avLst>
              <a:gd name="adj" fmla="val 9106"/>
            </a:avLst>
          </a:prstGeom>
          <a:gradFill flip="none" rotWithShape="1">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path path="circle">
              <a:fillToRect l="50000" t="50000" r="50000" b="50000"/>
            </a:path>
            <a:tileRect/>
          </a:gradFill>
          <a:ln>
            <a:headEnd/>
            <a:tailEnd/>
          </a:ln>
          <a:effectLst>
            <a:glow rad="139700">
              <a:schemeClr val="accent5">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a:r>
              <a:rPr lang="en-US" sz="2400" b="1" dirty="0" smtClean="0">
                <a:solidFill>
                  <a:srgbClr val="FFFFFF"/>
                </a:solidFill>
              </a:rPr>
              <a:t>Xây </a:t>
            </a:r>
            <a:r>
              <a:rPr lang="en-US" sz="2400" b="1" dirty="0" err="1" smtClean="0">
                <a:solidFill>
                  <a:srgbClr val="FFFFFF"/>
                </a:solidFill>
              </a:rPr>
              <a:t>dựng</a:t>
            </a:r>
            <a:r>
              <a:rPr lang="en-US" sz="2400" b="1" dirty="0" smtClean="0">
                <a:solidFill>
                  <a:srgbClr val="FFFFFF"/>
                </a:solidFill>
              </a:rPr>
              <a:t> </a:t>
            </a:r>
          </a:p>
          <a:p>
            <a:pPr algn="ctr"/>
            <a:r>
              <a:rPr lang="en-US" sz="2400" b="1" dirty="0" smtClean="0">
                <a:solidFill>
                  <a:srgbClr val="FFFFFF"/>
                </a:solidFill>
              </a:rPr>
              <a:t>ứng dụng </a:t>
            </a:r>
          </a:p>
          <a:p>
            <a:pPr algn="ctr"/>
            <a:r>
              <a:rPr lang="en-US" sz="2400" b="1" dirty="0" smtClean="0">
                <a:solidFill>
                  <a:srgbClr val="FFFFFF"/>
                </a:solidFill>
              </a:rPr>
              <a:t>thử </a:t>
            </a:r>
            <a:r>
              <a:rPr lang="en-US" sz="2400" b="1" dirty="0" err="1" smtClean="0">
                <a:solidFill>
                  <a:srgbClr val="FFFFFF"/>
                </a:solidFill>
              </a:rPr>
              <a:t>nghiệm</a:t>
            </a:r>
            <a:r>
              <a:rPr lang="en-US" sz="2400" b="1" dirty="0" smtClean="0">
                <a:solidFill>
                  <a:srgbClr val="FFFFFF"/>
                </a:solidFill>
              </a:rPr>
              <a:t> </a:t>
            </a:r>
          </a:p>
          <a:p>
            <a:pPr algn="ctr"/>
            <a:r>
              <a:rPr lang="en-US" sz="2400" b="1" dirty="0" smtClean="0">
                <a:solidFill>
                  <a:srgbClr val="FFFFFF"/>
                </a:solidFill>
              </a:rPr>
              <a:t>thực </a:t>
            </a:r>
            <a:r>
              <a:rPr lang="en-US" sz="2400" b="1" dirty="0" err="1" smtClean="0">
                <a:solidFill>
                  <a:srgbClr val="FFFFFF"/>
                </a:solidFill>
              </a:rPr>
              <a:t>tế</a:t>
            </a:r>
            <a:endParaRPr lang="en-US" sz="2400" b="1" dirty="0">
              <a:solidFill>
                <a:srgbClr val="FFFFFF"/>
              </a:solidFill>
            </a:endParaRPr>
          </a:p>
        </p:txBody>
      </p:sp>
      <p:sp>
        <p:nvSpPr>
          <p:cNvPr id="24" name="AutoShape 6"/>
          <p:cNvSpPr>
            <a:spLocks noChangeArrowheads="1"/>
          </p:cNvSpPr>
          <p:nvPr/>
        </p:nvSpPr>
        <p:spPr bwMode="blackWhite">
          <a:xfrm>
            <a:off x="3657600" y="2514600"/>
            <a:ext cx="1828800" cy="1676400"/>
          </a:xfrm>
          <a:prstGeom prst="roundRect">
            <a:avLst>
              <a:gd name="adj" fmla="val 9106"/>
            </a:avLst>
          </a:prstGeom>
          <a:gradFill flip="none" rotWithShape="1">
            <a:gsLst>
              <a:gs pos="0">
                <a:schemeClr val="tx2">
                  <a:lumMod val="50000"/>
                  <a:shade val="30000"/>
                  <a:satMod val="115000"/>
                </a:schemeClr>
              </a:gs>
              <a:gs pos="50000">
                <a:schemeClr val="tx2">
                  <a:lumMod val="50000"/>
                  <a:shade val="67500"/>
                  <a:satMod val="115000"/>
                </a:schemeClr>
              </a:gs>
              <a:gs pos="100000">
                <a:schemeClr val="tx2">
                  <a:lumMod val="50000"/>
                  <a:shade val="100000"/>
                  <a:satMod val="115000"/>
                </a:schemeClr>
              </a:gs>
            </a:gsLst>
            <a:path path="circle">
              <a:fillToRect l="50000" t="50000" r="50000" b="50000"/>
            </a:path>
            <a:tileRect/>
          </a:gradFill>
          <a:ln>
            <a:headEnd/>
            <a:tailEnd/>
          </a:ln>
          <a:effectLst>
            <a:glow rad="139700">
              <a:schemeClr val="accent5">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r>
              <a:rPr lang="en-US" sz="2400" b="1" dirty="0" err="1" smtClean="0">
                <a:solidFill>
                  <a:srgbClr val="FFFFFF"/>
                </a:solidFill>
              </a:rPr>
              <a:t>Môi</a:t>
            </a:r>
            <a:r>
              <a:rPr lang="en-US" sz="2400" b="1" dirty="0" smtClean="0">
                <a:solidFill>
                  <a:srgbClr val="FFFFFF"/>
                </a:solidFill>
              </a:rPr>
              <a:t> trường </a:t>
            </a:r>
          </a:p>
          <a:p>
            <a:pPr algn="ctr"/>
            <a:r>
              <a:rPr lang="en-US" sz="2400" b="1" dirty="0" smtClean="0">
                <a:solidFill>
                  <a:srgbClr val="FFFFFF"/>
                </a:solidFill>
              </a:rPr>
              <a:t>công </a:t>
            </a:r>
            <a:r>
              <a:rPr lang="en-US" sz="2400" b="1" dirty="0" err="1" smtClean="0">
                <a:solidFill>
                  <a:srgbClr val="FFFFFF"/>
                </a:solidFill>
              </a:rPr>
              <a:t>nghệ</a:t>
            </a:r>
            <a:endParaRPr lang="en-US" sz="2400" b="1" dirty="0" smtClean="0">
              <a:solidFill>
                <a:srgbClr val="FFFFFF"/>
              </a:solidFill>
            </a:endParaRPr>
          </a:p>
          <a:p>
            <a:pPr algn="ctr"/>
            <a:r>
              <a:rPr lang="en-US" sz="2400" b="1" dirty="0" smtClean="0">
                <a:solidFill>
                  <a:srgbClr val="FFFFFF"/>
                </a:solidFill>
              </a:rPr>
              <a:t> </a:t>
            </a:r>
            <a:r>
              <a:rPr lang="en-US" sz="2400" b="1" dirty="0" err="1" smtClean="0">
                <a:solidFill>
                  <a:srgbClr val="FFFFFF"/>
                </a:solidFill>
              </a:rPr>
              <a:t>hỗ</a:t>
            </a:r>
            <a:r>
              <a:rPr lang="en-US" sz="2400" b="1" dirty="0" smtClean="0">
                <a:solidFill>
                  <a:srgbClr val="FFFFFF"/>
                </a:solidFill>
              </a:rPr>
              <a:t> </a:t>
            </a:r>
            <a:r>
              <a:rPr lang="en-US" sz="2400" b="1" dirty="0" err="1" smtClean="0">
                <a:solidFill>
                  <a:srgbClr val="FFFFFF"/>
                </a:solidFill>
              </a:rPr>
              <a:t>trợ</a:t>
            </a:r>
            <a:endParaRPr lang="en-US" sz="2400" b="1" dirty="0">
              <a:solidFill>
                <a:srgbClr val="FFFFFF"/>
              </a:solidFill>
            </a:endParaRPr>
          </a:p>
        </p:txBody>
      </p:sp>
      <p:sp>
        <p:nvSpPr>
          <p:cNvPr id="8" name="AutoShape 8"/>
          <p:cNvSpPr>
            <a:spLocks noChangeArrowheads="1"/>
          </p:cNvSpPr>
          <p:nvPr/>
        </p:nvSpPr>
        <p:spPr bwMode="gray">
          <a:xfrm>
            <a:off x="2667000" y="1219200"/>
            <a:ext cx="3581400" cy="685800"/>
          </a:xfrm>
          <a:prstGeom prst="roundRect">
            <a:avLst>
              <a:gd name="adj" fmla="val 9106"/>
            </a:avLst>
          </a:prstGeom>
          <a:gradFill rotWithShape="1">
            <a:gsLst>
              <a:gs pos="0">
                <a:srgbClr val="CCFFFF"/>
              </a:gs>
              <a:gs pos="100000">
                <a:srgbClr val="CCFFFF">
                  <a:gamma/>
                  <a:tint val="0"/>
                  <a:invGamma/>
                </a:srgbClr>
              </a:gs>
            </a:gsLst>
            <a:lin ang="5400000" scaled="1"/>
          </a:gradFill>
          <a:ln w="25400">
            <a:noFill/>
            <a:round/>
            <a:headEnd/>
            <a:tailEnd/>
          </a:ln>
          <a:effectLst>
            <a:outerShdw dist="107763" dir="2700000" algn="ctr" rotWithShape="0">
              <a:srgbClr val="000000">
                <a:alpha val="50000"/>
              </a:srgbClr>
            </a:outerShdw>
          </a:effectLst>
        </p:spPr>
        <p:txBody>
          <a:bodyPr anchor="ctr"/>
          <a:lstStyle/>
          <a:p>
            <a:pPr algn="ctr"/>
            <a:r>
              <a:rPr lang="en-US" sz="3200" b="1" dirty="0" smtClean="0">
                <a:solidFill>
                  <a:schemeClr val="tx2">
                    <a:lumMod val="25000"/>
                  </a:schemeClr>
                </a:solidFill>
              </a:rPr>
              <a:t>YÊU CẦU ĐỀ TÀI</a:t>
            </a:r>
            <a:endParaRPr lang="en-US" sz="2400" dirty="0">
              <a:solidFill>
                <a:schemeClr val="tx2">
                  <a:lumMod val="25000"/>
                </a:schemeClr>
              </a:solidFill>
            </a:endParaRPr>
          </a:p>
        </p:txBody>
      </p:sp>
      <p:sp>
        <p:nvSpPr>
          <p:cNvPr id="4" name="AutoShape 4"/>
          <p:cNvSpPr>
            <a:spLocks noChangeArrowheads="1"/>
          </p:cNvSpPr>
          <p:nvPr/>
        </p:nvSpPr>
        <p:spPr bwMode="invGray">
          <a:xfrm rot="16200000" flipH="1">
            <a:off x="4229100" y="1866900"/>
            <a:ext cx="533400" cy="609600"/>
          </a:xfrm>
          <a:prstGeom prst="rightArrow">
            <a:avLst>
              <a:gd name="adj1" fmla="val 43208"/>
              <a:gd name="adj2" fmla="val 82286"/>
            </a:avLst>
          </a:prstGeom>
          <a:solidFill>
            <a:schemeClr val="accent2"/>
          </a:solidFill>
          <a:ln>
            <a:headEnd/>
            <a:tailEnd/>
          </a:ln>
        </p:spPr>
        <p:style>
          <a:lnRef idx="3">
            <a:schemeClr val="lt1"/>
          </a:lnRef>
          <a:fillRef idx="1">
            <a:schemeClr val="dk1"/>
          </a:fillRef>
          <a:effectRef idx="1">
            <a:schemeClr val="dk1"/>
          </a:effectRef>
          <a:fontRef idx="minor">
            <a:schemeClr val="lt1"/>
          </a:fontRef>
        </p:style>
        <p:txBody>
          <a:bodyPr wrap="none" anchor="ctr"/>
          <a:lstStyle/>
          <a:p>
            <a:endParaRPr lang="en-US"/>
          </a:p>
        </p:txBody>
      </p:sp>
      <p:sp>
        <p:nvSpPr>
          <p:cNvPr id="10" name="AutoShape 5"/>
          <p:cNvSpPr>
            <a:spLocks noChangeArrowheads="1"/>
          </p:cNvSpPr>
          <p:nvPr/>
        </p:nvSpPr>
        <p:spPr bwMode="blackWhite">
          <a:xfrm>
            <a:off x="304800" y="4343400"/>
            <a:ext cx="1143000" cy="2286000"/>
          </a:xfrm>
          <a:prstGeom prst="roundRect">
            <a:avLst>
              <a:gd name="adj" fmla="val 9106"/>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path path="circle">
              <a:fillToRect l="50000" t="50000" r="50000" b="50000"/>
            </a:path>
            <a:tileRect/>
          </a:gra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r>
              <a:rPr lang="en-US" sz="2000" b="1" dirty="0" smtClean="0">
                <a:solidFill>
                  <a:srgbClr val="FFFFFF"/>
                </a:solidFill>
              </a:rPr>
              <a:t>1.Mô </a:t>
            </a:r>
          </a:p>
          <a:p>
            <a:pPr algn="ctr"/>
            <a:r>
              <a:rPr lang="en-US" sz="2000" b="1" dirty="0" err="1" smtClean="0">
                <a:solidFill>
                  <a:srgbClr val="FFFFFF"/>
                </a:solidFill>
              </a:rPr>
              <a:t>hình</a:t>
            </a:r>
            <a:r>
              <a:rPr lang="en-US" sz="2000" b="1" dirty="0" smtClean="0">
                <a:solidFill>
                  <a:srgbClr val="FFFFFF"/>
                </a:solidFill>
              </a:rPr>
              <a:t> </a:t>
            </a:r>
          </a:p>
          <a:p>
            <a:pPr algn="ctr"/>
            <a:r>
              <a:rPr lang="en-US" sz="2000" b="1" dirty="0" err="1" smtClean="0">
                <a:solidFill>
                  <a:srgbClr val="FFFFFF"/>
                </a:solidFill>
              </a:rPr>
              <a:t>luồng</a:t>
            </a:r>
            <a:endParaRPr lang="en-US" sz="2000" b="1" dirty="0" smtClean="0">
              <a:solidFill>
                <a:srgbClr val="FFFFFF"/>
              </a:solidFill>
            </a:endParaRPr>
          </a:p>
          <a:p>
            <a:pPr algn="ctr"/>
            <a:r>
              <a:rPr lang="en-US" sz="2000" b="1" dirty="0" smtClean="0">
                <a:solidFill>
                  <a:srgbClr val="FFFFFF"/>
                </a:solidFill>
              </a:rPr>
              <a:t> công </a:t>
            </a:r>
          </a:p>
          <a:p>
            <a:pPr algn="ctr"/>
            <a:r>
              <a:rPr lang="en-US" sz="2000" b="1" dirty="0" smtClean="0">
                <a:solidFill>
                  <a:srgbClr val="FFFFFF"/>
                </a:solidFill>
              </a:rPr>
              <a:t>việc</a:t>
            </a:r>
            <a:endParaRPr lang="en-US" sz="2000" b="1" dirty="0">
              <a:solidFill>
                <a:srgbClr val="FFFFFF"/>
              </a:solidFill>
            </a:endParaRPr>
          </a:p>
        </p:txBody>
      </p:sp>
      <p:sp>
        <p:nvSpPr>
          <p:cNvPr id="11" name="AutoShape 7"/>
          <p:cNvSpPr>
            <a:spLocks noChangeArrowheads="1"/>
          </p:cNvSpPr>
          <p:nvPr/>
        </p:nvSpPr>
        <p:spPr bwMode="blackWhite">
          <a:xfrm>
            <a:off x="1524000" y="4343400"/>
            <a:ext cx="1143000" cy="2286000"/>
          </a:xfrm>
          <a:prstGeom prst="roundRect">
            <a:avLst>
              <a:gd name="adj" fmla="val 9106"/>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path path="circle">
              <a:fillToRect l="50000" t="50000" r="50000" b="50000"/>
            </a:path>
            <a:tileRect/>
          </a:gradFill>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sz="2000" b="1" dirty="0" smtClean="0">
                <a:solidFill>
                  <a:srgbClr val="FFFFFF"/>
                </a:solidFill>
              </a:rPr>
              <a:t>2.Luồng </a:t>
            </a:r>
          </a:p>
          <a:p>
            <a:pPr algn="ctr"/>
            <a:r>
              <a:rPr lang="en-US" sz="2000" b="1" dirty="0" smtClean="0">
                <a:solidFill>
                  <a:srgbClr val="FFFFFF"/>
                </a:solidFill>
              </a:rPr>
              <a:t>Công</a:t>
            </a:r>
          </a:p>
          <a:p>
            <a:pPr algn="ctr"/>
            <a:r>
              <a:rPr lang="en-US" sz="2000" b="1" dirty="0" smtClean="0">
                <a:solidFill>
                  <a:srgbClr val="FFFFFF"/>
                </a:solidFill>
              </a:rPr>
              <a:t>Việc</a:t>
            </a:r>
          </a:p>
          <a:p>
            <a:pPr algn="ctr"/>
            <a:r>
              <a:rPr lang="en-US" sz="2000" b="1" dirty="0" smtClean="0">
                <a:solidFill>
                  <a:srgbClr val="FFFFFF"/>
                </a:solidFill>
              </a:rPr>
              <a:t>Tổ</a:t>
            </a:r>
          </a:p>
          <a:p>
            <a:pPr algn="ctr"/>
            <a:r>
              <a:rPr lang="en-US" sz="2000" b="1" dirty="0" smtClean="0">
                <a:solidFill>
                  <a:srgbClr val="FFFFFF"/>
                </a:solidFill>
              </a:rPr>
              <a:t>Chức</a:t>
            </a:r>
          </a:p>
          <a:p>
            <a:pPr algn="ctr"/>
            <a:r>
              <a:rPr lang="en-US" sz="2000" b="1" dirty="0" smtClean="0">
                <a:solidFill>
                  <a:srgbClr val="FFFFFF"/>
                </a:solidFill>
              </a:rPr>
              <a:t>thi</a:t>
            </a:r>
            <a:endParaRPr lang="en-US" sz="2000" b="1" dirty="0">
              <a:solidFill>
                <a:srgbClr val="FFFFFF"/>
              </a:solidFill>
            </a:endParaRPr>
          </a:p>
        </p:txBody>
      </p:sp>
      <p:sp>
        <p:nvSpPr>
          <p:cNvPr id="15" name="AutoShape 7"/>
          <p:cNvSpPr>
            <a:spLocks noChangeArrowheads="1"/>
          </p:cNvSpPr>
          <p:nvPr/>
        </p:nvSpPr>
        <p:spPr bwMode="blackWhite">
          <a:xfrm>
            <a:off x="2743200" y="4343400"/>
            <a:ext cx="1143000" cy="2286000"/>
          </a:xfrm>
          <a:prstGeom prst="roundRect">
            <a:avLst>
              <a:gd name="adj" fmla="val 9106"/>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path path="circle">
              <a:fillToRect l="50000" t="50000" r="50000" b="50000"/>
            </a:path>
            <a:tileRect/>
          </a:gradFill>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sz="2000" b="1" dirty="0" smtClean="0">
                <a:solidFill>
                  <a:srgbClr val="FFFFFF"/>
                </a:solidFill>
              </a:rPr>
              <a:t>3.Ứng </a:t>
            </a:r>
          </a:p>
          <a:p>
            <a:pPr algn="ctr"/>
            <a:r>
              <a:rPr lang="en-US" sz="2000" b="1" dirty="0" smtClean="0">
                <a:solidFill>
                  <a:srgbClr val="FFFFFF"/>
                </a:solidFill>
              </a:rPr>
              <a:t>Dụng </a:t>
            </a:r>
          </a:p>
          <a:p>
            <a:pPr algn="ctr"/>
            <a:r>
              <a:rPr lang="en-US" sz="2000" b="1" dirty="0" smtClean="0">
                <a:solidFill>
                  <a:srgbClr val="FFFFFF"/>
                </a:solidFill>
              </a:rPr>
              <a:t>Tổ</a:t>
            </a:r>
          </a:p>
          <a:p>
            <a:pPr algn="ctr"/>
            <a:r>
              <a:rPr lang="en-US" sz="2000" b="1" dirty="0" smtClean="0">
                <a:solidFill>
                  <a:srgbClr val="FFFFFF"/>
                </a:solidFill>
              </a:rPr>
              <a:t>Chức</a:t>
            </a:r>
          </a:p>
          <a:p>
            <a:pPr algn="ctr"/>
            <a:r>
              <a:rPr lang="en-US" sz="2000" b="1" dirty="0" smtClean="0">
                <a:solidFill>
                  <a:srgbClr val="FFFFFF"/>
                </a:solidFill>
              </a:rPr>
              <a:t>Thi </a:t>
            </a:r>
          </a:p>
          <a:p>
            <a:pPr algn="ctr"/>
            <a:r>
              <a:rPr lang="en-US" sz="2000" b="1" dirty="0" err="1" smtClean="0">
                <a:solidFill>
                  <a:srgbClr val="FFFFFF"/>
                </a:solidFill>
              </a:rPr>
              <a:t>Tổng</a:t>
            </a:r>
            <a:endParaRPr lang="en-US" sz="2000" b="1" dirty="0" smtClean="0">
              <a:solidFill>
                <a:srgbClr val="FFFFFF"/>
              </a:solidFill>
            </a:endParaRPr>
          </a:p>
          <a:p>
            <a:pPr algn="ctr"/>
            <a:r>
              <a:rPr lang="en-US" sz="2000" b="1" dirty="0" err="1" smtClean="0">
                <a:solidFill>
                  <a:srgbClr val="FFFFFF"/>
                </a:solidFill>
              </a:rPr>
              <a:t>quát</a:t>
            </a:r>
            <a:endParaRPr lang="en-US" sz="2000" b="1" dirty="0">
              <a:solidFill>
                <a:srgbClr val="FFFFFF"/>
              </a:solidFill>
            </a:endParaRPr>
          </a:p>
        </p:txBody>
      </p:sp>
      <p:sp>
        <p:nvSpPr>
          <p:cNvPr id="16" name="AutoShape 7"/>
          <p:cNvSpPr>
            <a:spLocks noChangeArrowheads="1"/>
          </p:cNvSpPr>
          <p:nvPr/>
        </p:nvSpPr>
        <p:spPr bwMode="blackWhite">
          <a:xfrm>
            <a:off x="5181600" y="4343400"/>
            <a:ext cx="1143000" cy="2286000"/>
          </a:xfrm>
          <a:prstGeom prst="roundRect">
            <a:avLst>
              <a:gd name="adj" fmla="val 9106"/>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path path="circle">
              <a:fillToRect l="50000" t="50000" r="50000" b="50000"/>
            </a:path>
            <a:tileRect/>
          </a:gradFill>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sz="2000" b="1" dirty="0" smtClean="0">
                <a:solidFill>
                  <a:srgbClr val="FFFFFF"/>
                </a:solidFill>
              </a:rPr>
              <a:t>5.Hiện </a:t>
            </a:r>
          </a:p>
          <a:p>
            <a:pPr algn="ctr"/>
            <a:r>
              <a:rPr lang="en-US" sz="2000" b="1" dirty="0" smtClean="0">
                <a:solidFill>
                  <a:srgbClr val="FFFFFF"/>
                </a:solidFill>
              </a:rPr>
              <a:t>Thực</a:t>
            </a:r>
          </a:p>
          <a:p>
            <a:pPr algn="ctr"/>
            <a:r>
              <a:rPr lang="en-US" sz="2000" b="1" dirty="0" smtClean="0">
                <a:solidFill>
                  <a:srgbClr val="FFFFFF"/>
                </a:solidFill>
              </a:rPr>
              <a:t>Ứng</a:t>
            </a:r>
          </a:p>
          <a:p>
            <a:pPr algn="ctr"/>
            <a:r>
              <a:rPr lang="en-US" sz="2000" b="1" dirty="0" smtClean="0">
                <a:solidFill>
                  <a:srgbClr val="FFFFFF"/>
                </a:solidFill>
              </a:rPr>
              <a:t>Dụng</a:t>
            </a:r>
          </a:p>
        </p:txBody>
      </p:sp>
      <p:sp>
        <p:nvSpPr>
          <p:cNvPr id="17" name="AutoShape 7"/>
          <p:cNvSpPr>
            <a:spLocks noChangeArrowheads="1"/>
          </p:cNvSpPr>
          <p:nvPr/>
        </p:nvSpPr>
        <p:spPr bwMode="blackWhite">
          <a:xfrm>
            <a:off x="6400800" y="4343400"/>
            <a:ext cx="1143000" cy="2286000"/>
          </a:xfrm>
          <a:prstGeom prst="roundRect">
            <a:avLst>
              <a:gd name="adj" fmla="val 9106"/>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path path="circle">
              <a:fillToRect l="50000" t="50000" r="50000" b="50000"/>
            </a:path>
            <a:tileRect/>
          </a:gradFill>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sz="2000" b="1" dirty="0" smtClean="0">
                <a:solidFill>
                  <a:srgbClr val="FFFFFF"/>
                </a:solidFill>
              </a:rPr>
              <a:t>6.Thử</a:t>
            </a:r>
          </a:p>
          <a:p>
            <a:pPr algn="ctr"/>
            <a:r>
              <a:rPr lang="en-US" sz="2000" b="1" dirty="0" err="1" smtClean="0">
                <a:solidFill>
                  <a:srgbClr val="FFFFFF"/>
                </a:solidFill>
              </a:rPr>
              <a:t>Nghiệm</a:t>
            </a:r>
            <a:endParaRPr lang="en-US" sz="2000" b="1" dirty="0">
              <a:solidFill>
                <a:srgbClr val="FFFFFF"/>
              </a:solidFill>
            </a:endParaRPr>
          </a:p>
        </p:txBody>
      </p:sp>
      <p:sp>
        <p:nvSpPr>
          <p:cNvPr id="18" name="AutoShape 7"/>
          <p:cNvSpPr>
            <a:spLocks noChangeArrowheads="1"/>
          </p:cNvSpPr>
          <p:nvPr/>
        </p:nvSpPr>
        <p:spPr bwMode="blackWhite">
          <a:xfrm>
            <a:off x="7620000" y="4343400"/>
            <a:ext cx="1143000" cy="2286000"/>
          </a:xfrm>
          <a:prstGeom prst="roundRect">
            <a:avLst>
              <a:gd name="adj" fmla="val 9106"/>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path path="circle">
              <a:fillToRect l="50000" t="50000" r="50000" b="50000"/>
            </a:path>
            <a:tileRect/>
          </a:gradFill>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sz="2000" b="1" dirty="0" smtClean="0">
                <a:solidFill>
                  <a:srgbClr val="FFFFFF"/>
                </a:solidFill>
              </a:rPr>
              <a:t>7.Hướng </a:t>
            </a:r>
          </a:p>
          <a:p>
            <a:pPr algn="ctr"/>
            <a:r>
              <a:rPr lang="en-US" sz="2000" b="1" dirty="0" smtClean="0">
                <a:solidFill>
                  <a:srgbClr val="FFFFFF"/>
                </a:solidFill>
              </a:rPr>
              <a:t>Phát</a:t>
            </a:r>
          </a:p>
          <a:p>
            <a:pPr algn="ctr"/>
            <a:r>
              <a:rPr lang="en-US" sz="2000" b="1" dirty="0" err="1" smtClean="0">
                <a:solidFill>
                  <a:srgbClr val="FFFFFF"/>
                </a:solidFill>
              </a:rPr>
              <a:t>Triển</a:t>
            </a:r>
            <a:endParaRPr lang="en-US" sz="2000" b="1" dirty="0" smtClean="0">
              <a:solidFill>
                <a:srgbClr val="FFFFFF"/>
              </a:solidFill>
            </a:endParaRPr>
          </a:p>
          <a:p>
            <a:pPr algn="ctr"/>
            <a:r>
              <a:rPr lang="en-US" sz="2000" b="1" dirty="0" smtClean="0">
                <a:solidFill>
                  <a:srgbClr val="FFFFFF"/>
                </a:solidFill>
              </a:rPr>
              <a:t>Ứng</a:t>
            </a:r>
          </a:p>
          <a:p>
            <a:pPr algn="ctr"/>
            <a:r>
              <a:rPr lang="en-US" sz="2000" b="1" dirty="0" smtClean="0">
                <a:solidFill>
                  <a:srgbClr val="FFFFFF"/>
                </a:solidFill>
              </a:rPr>
              <a:t>Dụng</a:t>
            </a:r>
          </a:p>
        </p:txBody>
      </p:sp>
      <p:sp>
        <p:nvSpPr>
          <p:cNvPr id="19" name="TextBox 18"/>
          <p:cNvSpPr txBox="1"/>
          <p:nvPr/>
        </p:nvSpPr>
        <p:spPr>
          <a:xfrm>
            <a:off x="457200" y="304800"/>
            <a:ext cx="3539559" cy="646331"/>
          </a:xfrm>
          <a:prstGeom prst="rect">
            <a:avLst/>
          </a:prstGeom>
          <a:noFill/>
        </p:spPr>
        <p:txBody>
          <a:bodyPr wrap="none" rtlCol="0">
            <a:spAutoFit/>
          </a:bodyPr>
          <a:lstStyle/>
          <a:p>
            <a:r>
              <a:rPr lang="en-US" sz="3600" b="1" dirty="0" smtClean="0">
                <a:solidFill>
                  <a:srgbClr val="FFFF00"/>
                </a:solidFill>
                <a:effectLst>
                  <a:glow rad="139700">
                    <a:schemeClr val="accent6">
                      <a:satMod val="175000"/>
                      <a:alpha val="40000"/>
                    </a:schemeClr>
                  </a:glow>
                  <a:reflection blurRad="6350" stA="55000" endA="50" endPos="85000" dist="29997" dir="5400000" sy="-100000" algn="bl" rotWithShape="0"/>
                </a:effectLst>
              </a:rPr>
              <a:t>Nội dung chính</a:t>
            </a:r>
            <a:endParaRPr lang="en-US" sz="3600" b="1" dirty="0">
              <a:solidFill>
                <a:srgbClr val="FFFF00"/>
              </a:solidFill>
              <a:effectLst>
                <a:glow rad="139700">
                  <a:schemeClr val="accent6">
                    <a:satMod val="175000"/>
                    <a:alpha val="40000"/>
                  </a:schemeClr>
                </a:glow>
                <a:reflection blurRad="6350" stA="55000" endA="50" endPos="85000" dist="29997" dir="5400000" sy="-100000" algn="bl" rotWithShape="0"/>
              </a:effectLst>
            </a:endParaRPr>
          </a:p>
        </p:txBody>
      </p:sp>
      <p:sp>
        <p:nvSpPr>
          <p:cNvPr id="25" name="AutoShape 6"/>
          <p:cNvSpPr>
            <a:spLocks noChangeArrowheads="1"/>
          </p:cNvSpPr>
          <p:nvPr/>
        </p:nvSpPr>
        <p:spPr bwMode="blackWhite">
          <a:xfrm>
            <a:off x="3962400" y="4343400"/>
            <a:ext cx="1143000" cy="2286000"/>
          </a:xfrm>
          <a:prstGeom prst="roundRect">
            <a:avLst>
              <a:gd name="adj" fmla="val 9106"/>
            </a:avLst>
          </a:prstGeom>
          <a:gradFill flip="none" rotWithShape="1">
            <a:gsLst>
              <a:gs pos="0">
                <a:schemeClr val="tx2">
                  <a:lumMod val="50000"/>
                  <a:shade val="30000"/>
                  <a:satMod val="115000"/>
                </a:schemeClr>
              </a:gs>
              <a:gs pos="50000">
                <a:schemeClr val="tx2">
                  <a:lumMod val="50000"/>
                  <a:shade val="67500"/>
                  <a:satMod val="115000"/>
                </a:schemeClr>
              </a:gs>
              <a:gs pos="100000">
                <a:schemeClr val="tx2">
                  <a:lumMod val="50000"/>
                  <a:shade val="100000"/>
                  <a:satMod val="115000"/>
                </a:schemeClr>
              </a:gs>
            </a:gsLst>
            <a:path path="circle">
              <a:fillToRect l="50000" t="50000" r="50000" b="50000"/>
            </a:path>
            <a:tileRect/>
          </a:gradFill>
          <a:ln>
            <a:solidFill>
              <a:schemeClr val="tx1"/>
            </a:solidFill>
            <a:headEnd/>
            <a:tailEnd/>
          </a:ln>
          <a:effectLst>
            <a:glow rad="139700">
              <a:schemeClr val="accent5">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r>
              <a:rPr lang="en-US" sz="2000" b="1" smtClean="0">
                <a:solidFill>
                  <a:srgbClr val="FFFFFF"/>
                </a:solidFill>
              </a:rPr>
              <a:t>4.Khảo </a:t>
            </a:r>
          </a:p>
          <a:p>
            <a:pPr algn="ctr"/>
            <a:r>
              <a:rPr lang="en-US" sz="2000" b="1" smtClean="0">
                <a:solidFill>
                  <a:srgbClr val="FFFFFF"/>
                </a:solidFill>
              </a:rPr>
              <a:t>Sát</a:t>
            </a:r>
          </a:p>
          <a:p>
            <a:pPr algn="ctr"/>
            <a:r>
              <a:rPr lang="en-US" sz="2000" b="1" smtClean="0">
                <a:solidFill>
                  <a:srgbClr val="FFFFFF"/>
                </a:solidFill>
              </a:rPr>
              <a:t>Môi </a:t>
            </a:r>
          </a:p>
          <a:p>
            <a:pPr algn="ctr"/>
            <a:r>
              <a:rPr lang="en-US" sz="2000" b="1" smtClean="0">
                <a:solidFill>
                  <a:srgbClr val="FFFFFF"/>
                </a:solidFill>
              </a:rPr>
              <a:t>Trường</a:t>
            </a:r>
          </a:p>
          <a:p>
            <a:pPr algn="ctr"/>
            <a:r>
              <a:rPr lang="en-US" sz="2000" b="1" smtClean="0">
                <a:solidFill>
                  <a:srgbClr val="FFFFFF"/>
                </a:solidFill>
              </a:rPr>
              <a:t>Công </a:t>
            </a:r>
          </a:p>
          <a:p>
            <a:pPr algn="ctr"/>
            <a:r>
              <a:rPr lang="en-US" sz="2000" b="1" smtClean="0">
                <a:solidFill>
                  <a:srgbClr val="FFFFFF"/>
                </a:solidFill>
              </a:rPr>
              <a:t>Nghệ</a:t>
            </a:r>
            <a:endParaRPr lang="en-US" sz="2000" b="1"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ppt_x"/>
                                          </p:val>
                                        </p:tav>
                                        <p:tav tm="100000">
                                          <p:val>
                                            <p:strVal val="#ppt_x"/>
                                          </p:val>
                                        </p:tav>
                                      </p:tavLst>
                                    </p:anim>
                                    <p:anim calcmode="lin" valueType="num">
                                      <p:cBhvr additive="base">
                                        <p:cTn id="52" dur="500" fill="hold"/>
                                        <p:tgtEl>
                                          <p:spTgt spid="19"/>
                                        </p:tgtEl>
                                        <p:attrNameLst>
                                          <p:attrName>ppt_y</p:attrName>
                                        </p:attrNameLst>
                                      </p:cBhvr>
                                      <p:tavLst>
                                        <p:tav tm="0">
                                          <p:val>
                                            <p:strVal val="0-#ppt_h/2"/>
                                          </p:val>
                                        </p:tav>
                                        <p:tav tm="100000">
                                          <p:val>
                                            <p:strVal val="#ppt_y"/>
                                          </p:val>
                                        </p:tav>
                                      </p:tavLst>
                                    </p:anim>
                                  </p:childTnLst>
                                </p:cTn>
                              </p:par>
                              <p:par>
                                <p:cTn id="53" presetID="2" presetClass="entr" presetSubtype="1"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additive="base">
                                        <p:cTn id="55" dur="500" fill="hold"/>
                                        <p:tgtEl>
                                          <p:spTgt spid="25"/>
                                        </p:tgtEl>
                                        <p:attrNameLst>
                                          <p:attrName>ppt_x</p:attrName>
                                        </p:attrNameLst>
                                      </p:cBhvr>
                                      <p:tavLst>
                                        <p:tav tm="0">
                                          <p:val>
                                            <p:strVal val="#ppt_x"/>
                                          </p:val>
                                        </p:tav>
                                        <p:tav tm="100000">
                                          <p:val>
                                            <p:strVal val="#ppt_x"/>
                                          </p:val>
                                        </p:tav>
                                      </p:tavLst>
                                    </p:anim>
                                    <p:anim calcmode="lin" valueType="num">
                                      <p:cBhvr additive="base">
                                        <p:cTn id="56"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9" presetClass="emph" presetSubtype="0" grpId="1" nodeType="clickEffect">
                                  <p:stCondLst>
                                    <p:cond delay="0"/>
                                  </p:stCondLst>
                                  <p:childTnLst>
                                    <p:set>
                                      <p:cBhvr rctx="PPT">
                                        <p:cTn id="60" dur="indefinite"/>
                                        <p:tgtEl>
                                          <p:spTgt spid="10"/>
                                        </p:tgtEl>
                                        <p:attrNameLst>
                                          <p:attrName>style.opacity</p:attrName>
                                        </p:attrNameLst>
                                      </p:cBhvr>
                                      <p:to>
                                        <p:strVal val="0.2"/>
                                      </p:to>
                                    </p:set>
                                    <p:animEffect filter="image" prLst="opacity: 0.2">
                                      <p:cBhvr rctx="IE">
                                        <p:cTn id="61" dur="indefinite"/>
                                        <p:tgtEl>
                                          <p:spTgt spid="10"/>
                                        </p:tgtEl>
                                      </p:cBhvr>
                                    </p:animEffect>
                                  </p:childTnLst>
                                </p:cTn>
                              </p:par>
                              <p:par>
                                <p:cTn id="62" presetID="9" presetClass="emph" presetSubtype="0" grpId="1" nodeType="withEffect">
                                  <p:stCondLst>
                                    <p:cond delay="0"/>
                                  </p:stCondLst>
                                  <p:childTnLst>
                                    <p:set>
                                      <p:cBhvr rctx="PPT">
                                        <p:cTn id="63" dur="indefinite"/>
                                        <p:tgtEl>
                                          <p:spTgt spid="15"/>
                                        </p:tgtEl>
                                        <p:attrNameLst>
                                          <p:attrName>style.opacity</p:attrName>
                                        </p:attrNameLst>
                                      </p:cBhvr>
                                      <p:to>
                                        <p:strVal val="0.2"/>
                                      </p:to>
                                    </p:set>
                                    <p:animEffect filter="image" prLst="opacity: 0.2">
                                      <p:cBhvr rctx="IE">
                                        <p:cTn id="64" dur="indefinite"/>
                                        <p:tgtEl>
                                          <p:spTgt spid="15"/>
                                        </p:tgtEl>
                                      </p:cBhvr>
                                    </p:animEffect>
                                  </p:childTnLst>
                                </p:cTn>
                              </p:par>
                              <p:par>
                                <p:cTn id="65" presetID="9" presetClass="emph" presetSubtype="0" grpId="1" nodeType="withEffect">
                                  <p:stCondLst>
                                    <p:cond delay="0"/>
                                  </p:stCondLst>
                                  <p:childTnLst>
                                    <p:set>
                                      <p:cBhvr rctx="PPT">
                                        <p:cTn id="66" dur="indefinite"/>
                                        <p:tgtEl>
                                          <p:spTgt spid="25"/>
                                        </p:tgtEl>
                                        <p:attrNameLst>
                                          <p:attrName>style.opacity</p:attrName>
                                        </p:attrNameLst>
                                      </p:cBhvr>
                                      <p:to>
                                        <p:strVal val="0.2"/>
                                      </p:to>
                                    </p:set>
                                    <p:animEffect filter="image" prLst="opacity: 0.2">
                                      <p:cBhvr rctx="IE">
                                        <p:cTn id="67" dur="indefinite"/>
                                        <p:tgtEl>
                                          <p:spTgt spid="25"/>
                                        </p:tgtEl>
                                      </p:cBhvr>
                                    </p:animEffect>
                                  </p:childTnLst>
                                </p:cTn>
                              </p:par>
                              <p:par>
                                <p:cTn id="68" presetID="9" presetClass="emph" presetSubtype="0" grpId="1" nodeType="withEffect">
                                  <p:stCondLst>
                                    <p:cond delay="0"/>
                                  </p:stCondLst>
                                  <p:childTnLst>
                                    <p:set>
                                      <p:cBhvr rctx="PPT">
                                        <p:cTn id="69" dur="indefinite"/>
                                        <p:tgtEl>
                                          <p:spTgt spid="16"/>
                                        </p:tgtEl>
                                        <p:attrNameLst>
                                          <p:attrName>style.opacity</p:attrName>
                                        </p:attrNameLst>
                                      </p:cBhvr>
                                      <p:to>
                                        <p:strVal val="1"/>
                                      </p:to>
                                    </p:set>
                                    <p:animEffect filter="image" prLst="opacity: 1">
                                      <p:cBhvr rctx="IE">
                                        <p:cTn id="70" dur="indefinite"/>
                                        <p:tgtEl>
                                          <p:spTgt spid="16"/>
                                        </p:tgtEl>
                                      </p:cBhvr>
                                    </p:animEffect>
                                  </p:childTnLst>
                                </p:cTn>
                              </p:par>
                              <p:par>
                                <p:cTn id="71" presetID="9" presetClass="emph" presetSubtype="0" grpId="1" nodeType="withEffect">
                                  <p:stCondLst>
                                    <p:cond delay="0"/>
                                  </p:stCondLst>
                                  <p:childTnLst>
                                    <p:set>
                                      <p:cBhvr rctx="PPT">
                                        <p:cTn id="72" dur="indefinite"/>
                                        <p:tgtEl>
                                          <p:spTgt spid="17"/>
                                        </p:tgtEl>
                                        <p:attrNameLst>
                                          <p:attrName>style.opacity</p:attrName>
                                        </p:attrNameLst>
                                      </p:cBhvr>
                                      <p:to>
                                        <p:strVal val="0.2"/>
                                      </p:to>
                                    </p:set>
                                    <p:animEffect filter="image" prLst="opacity: 0.2">
                                      <p:cBhvr rctx="IE">
                                        <p:cTn id="73" dur="indefinite"/>
                                        <p:tgtEl>
                                          <p:spTgt spid="17"/>
                                        </p:tgtEl>
                                      </p:cBhvr>
                                    </p:animEffect>
                                  </p:childTnLst>
                                </p:cTn>
                              </p:par>
                              <p:par>
                                <p:cTn id="74" presetID="9" presetClass="emph" presetSubtype="0" grpId="1" nodeType="withEffect">
                                  <p:stCondLst>
                                    <p:cond delay="0"/>
                                  </p:stCondLst>
                                  <p:childTnLst>
                                    <p:set>
                                      <p:cBhvr rctx="PPT">
                                        <p:cTn id="75" dur="indefinite"/>
                                        <p:tgtEl>
                                          <p:spTgt spid="18"/>
                                        </p:tgtEl>
                                        <p:attrNameLst>
                                          <p:attrName>style.opacity</p:attrName>
                                        </p:attrNameLst>
                                      </p:cBhvr>
                                      <p:to>
                                        <p:strVal val="0.2"/>
                                      </p:to>
                                    </p:set>
                                    <p:animEffect filter="image" prLst="opacity: 0.2">
                                      <p:cBhvr rctx="IE">
                                        <p:cTn id="76" dur="indefinite"/>
                                        <p:tgtEl>
                                          <p:spTgt spid="18"/>
                                        </p:tgtEl>
                                      </p:cBhvr>
                                    </p:animEffect>
                                  </p:childTnLst>
                                </p:cTn>
                              </p:par>
                              <p:par>
                                <p:cTn id="77" presetID="9" presetClass="emph" presetSubtype="0" grpId="1" nodeType="withEffect">
                                  <p:stCondLst>
                                    <p:cond delay="0"/>
                                  </p:stCondLst>
                                  <p:childTnLst>
                                    <p:set>
                                      <p:cBhvr rctx="PPT">
                                        <p:cTn id="78" dur="indefinite"/>
                                        <p:tgtEl>
                                          <p:spTgt spid="11"/>
                                        </p:tgtEl>
                                        <p:attrNameLst>
                                          <p:attrName>style.opacity</p:attrName>
                                        </p:attrNameLst>
                                      </p:cBhvr>
                                      <p:to>
                                        <p:strVal val="0.2"/>
                                      </p:to>
                                    </p:set>
                                    <p:animEffect filter="image" prLst="opacity: 0.2">
                                      <p:cBhvr rctx="IE">
                                        <p:cTn id="79" dur="indefinite"/>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8" grpId="0" animBg="1"/>
      <p:bldP spid="4" grpId="0" animBg="1"/>
      <p:bldP spid="10" grpId="0" animBg="1"/>
      <p:bldP spid="10" grpId="1" animBg="1"/>
      <p:bldP spid="11" grpId="0" animBg="1"/>
      <p:bldP spid="11" grpId="1" animBg="1"/>
      <p:bldP spid="15" grpId="0" animBg="1"/>
      <p:bldP spid="15" grpId="1" animBg="1"/>
      <p:bldP spid="16" grpId="0" animBg="1"/>
      <p:bldP spid="16" grpId="1" animBg="1"/>
      <p:bldP spid="17" grpId="0" animBg="1"/>
      <p:bldP spid="17" grpId="1" animBg="1"/>
      <p:bldP spid="18" grpId="0" animBg="1"/>
      <p:bldP spid="18" grpId="1" animBg="1"/>
      <p:bldP spid="19" grpId="0"/>
      <p:bldP spid="25" grpId="0" animBg="1"/>
      <p:bldP spid="25"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57200" y="685800"/>
            <a:ext cx="4621330" cy="646331"/>
          </a:xfrm>
          <a:prstGeom prst="rect">
            <a:avLst/>
          </a:prstGeom>
          <a:noFill/>
        </p:spPr>
        <p:txBody>
          <a:bodyPr wrap="none" rtlCol="0">
            <a:spAutoFit/>
          </a:bodyPr>
          <a:lstStyle/>
          <a:p>
            <a:r>
              <a:rPr lang="en-US" sz="3600" b="1" smtClean="0">
                <a:solidFill>
                  <a:srgbClr val="FFFF00"/>
                </a:solidFill>
                <a:effectLst>
                  <a:glow rad="139700">
                    <a:schemeClr val="accent6">
                      <a:satMod val="175000"/>
                      <a:alpha val="40000"/>
                    </a:schemeClr>
                  </a:glow>
                  <a:reflection blurRad="6350" stA="55000" endA="50" endPos="85000" dist="29997" dir="5400000" sy="-100000" algn="bl" rotWithShape="0"/>
                </a:effectLst>
              </a:rPr>
              <a:t>Hiện thực ứng dụng</a:t>
            </a:r>
            <a:endParaRPr lang="en-US" sz="3600" b="1">
              <a:solidFill>
                <a:srgbClr val="FFFF00"/>
              </a:solidFill>
              <a:effectLst>
                <a:glow rad="139700">
                  <a:schemeClr val="accent6">
                    <a:satMod val="175000"/>
                    <a:alpha val="40000"/>
                  </a:schemeClr>
                </a:glow>
                <a:reflection blurRad="6350" stA="55000" endA="50" endPos="85000" dist="29997" dir="5400000" sy="-100000" algn="bl" rotWithShape="0"/>
              </a:effectLst>
            </a:endParaRPr>
          </a:p>
        </p:txBody>
      </p:sp>
      <p:sp>
        <p:nvSpPr>
          <p:cNvPr id="66" name="Rectangle 65"/>
          <p:cNvSpPr/>
          <p:nvPr/>
        </p:nvSpPr>
        <p:spPr>
          <a:xfrm>
            <a:off x="838200" y="1752600"/>
            <a:ext cx="8001000" cy="4431983"/>
          </a:xfrm>
          <a:prstGeom prst="rect">
            <a:avLst/>
          </a:prstGeom>
        </p:spPr>
        <p:txBody>
          <a:bodyPr wrap="square">
            <a:spAutoFit/>
          </a:bodyPr>
          <a:lstStyle/>
          <a:p>
            <a:pPr>
              <a:buFontTx/>
              <a:buChar char="-"/>
            </a:pPr>
            <a:r>
              <a:rPr lang="en-US" sz="2800" smtClean="0">
                <a:solidFill>
                  <a:prstClr val="white"/>
                </a:solidFill>
              </a:rPr>
              <a:t>Bối cảnh thực tế: Quy trình tổ chức thi, cấp chứng chỉ tin học Quốc Gia tại Trung tâm Tin học, trường Đại học Khoa Học Tự Nhiên, Tp. HCM.</a:t>
            </a:r>
          </a:p>
          <a:p>
            <a:pPr>
              <a:buFontTx/>
              <a:buChar char="-"/>
            </a:pPr>
            <a:endParaRPr lang="en-US" sz="2800" smtClean="0">
              <a:solidFill>
                <a:prstClr val="white"/>
              </a:solidFill>
            </a:endParaRPr>
          </a:p>
          <a:p>
            <a:pPr>
              <a:buFontTx/>
              <a:buChar char="-"/>
            </a:pPr>
            <a:r>
              <a:rPr lang="en-US" sz="2800" smtClean="0">
                <a:solidFill>
                  <a:prstClr val="white"/>
                </a:solidFill>
              </a:rPr>
              <a:t>Ứng dụng thực tế thỏa mãn tất cả các yêu cầu của ứng dụng tổ chức thi ở phần trước, ngoại trừ :</a:t>
            </a:r>
          </a:p>
          <a:p>
            <a:pPr lvl="1">
              <a:buFont typeface="Wingdings" pitchFamily="2" charset="2"/>
              <a:buChar char="v"/>
            </a:pPr>
            <a:r>
              <a:rPr lang="en-US" sz="2400" smtClean="0">
                <a:solidFill>
                  <a:prstClr val="white"/>
                </a:solidFill>
              </a:rPr>
              <a:t>yêu cầu cập nhật quy trình thi, chỉ dừng lại ở mức cập nhật các mốc thời gian thực hiện công việc.</a:t>
            </a:r>
          </a:p>
          <a:p>
            <a:pPr lvl="1">
              <a:buFont typeface="Wingdings" pitchFamily="2" charset="2"/>
              <a:buChar char="v"/>
            </a:pPr>
            <a:r>
              <a:rPr lang="en-US" sz="2400" smtClean="0">
                <a:solidFill>
                  <a:prstClr val="white"/>
                </a:solidFill>
              </a:rPr>
              <a:t>Chức năng phát hiện, phòng ngừa và hỗ trợ giải quyết hiện tượng “thắt cổ chai”.</a:t>
            </a:r>
          </a:p>
          <a:p>
            <a:pPr>
              <a:buFontTx/>
              <a:buChar char="-"/>
            </a:pPr>
            <a:endParaRPr lang="en-US"/>
          </a:p>
        </p:txBody>
      </p:sp>
      <p:sp>
        <p:nvSpPr>
          <p:cNvPr id="4" name="Rectangle 3"/>
          <p:cNvSpPr/>
          <p:nvPr/>
        </p:nvSpPr>
        <p:spPr>
          <a:xfrm>
            <a:off x="6172200" y="1295400"/>
            <a:ext cx="2026517" cy="369332"/>
          </a:xfrm>
          <a:prstGeom prst="rect">
            <a:avLst/>
          </a:prstGeom>
        </p:spPr>
        <p:txBody>
          <a:bodyPr wrap="none">
            <a:spAutoFit/>
          </a:bodyPr>
          <a:lstStyle/>
          <a:p>
            <a:r>
              <a:rPr lang="en-US" b="1" smtClean="0">
                <a:solidFill>
                  <a:schemeClr val="tx2">
                    <a:lumMod val="90000"/>
                  </a:schemeClr>
                </a:solidFill>
                <a:effectLst>
                  <a:glow rad="139700">
                    <a:schemeClr val="accent4">
                      <a:satMod val="175000"/>
                      <a:alpha val="40000"/>
                    </a:schemeClr>
                  </a:glow>
                </a:effectLst>
              </a:rPr>
              <a:t>Bối cảnh thực tế.</a:t>
            </a:r>
            <a:endParaRPr lang="en-US" b="1" dirty="0">
              <a:solidFill>
                <a:schemeClr val="tx2">
                  <a:lumMod val="90000"/>
                </a:schemeClr>
              </a:solidFill>
              <a:effectLst>
                <a:glow rad="139700">
                  <a:schemeClr val="accent4">
                    <a:satMod val="175000"/>
                    <a:alpha val="40000"/>
                  </a:schemeClr>
                </a:glo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8" presetClass="entr" presetSubtype="0" accel="5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9"/>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9"/>
                                        </p:tgtEl>
                                        <p:attrNameLst>
                                          <p:attrName>ppt_y</p:attrName>
                                        </p:attrNameLst>
                                      </p:cBhvr>
                                      <p:tavLst>
                                        <p:tav tm="0">
                                          <p:val>
                                            <p:strVal val="#ppt_y"/>
                                          </p:val>
                                        </p:tav>
                                        <p:tav tm="100000">
                                          <p:val>
                                            <p:strVal val="#ppt_y"/>
                                          </p:val>
                                        </p:tav>
                                      </p:tavLst>
                                    </p:anim>
                                    <p:animEffect transition="in" filter="fade">
                                      <p:cBhvr>
                                        <p:cTn id="10" dur="1000"/>
                                        <p:tgtEl>
                                          <p:spTgt spid="9"/>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additive="base">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48" presetClass="entr" presetSubtype="0" accel="50000" fill="hold" nodeType="afterEffect">
                                  <p:stCondLst>
                                    <p:cond delay="0"/>
                                  </p:stCondLst>
                                  <p:childTnLst>
                                    <p:set>
                                      <p:cBhvr>
                                        <p:cTn id="18" dur="1" fill="hold">
                                          <p:stCondLst>
                                            <p:cond delay="0"/>
                                          </p:stCondLst>
                                        </p:cTn>
                                        <p:tgtEl>
                                          <p:spTgt spid="66">
                                            <p:txEl>
                                              <p:pRg st="0" end="0"/>
                                            </p:txEl>
                                          </p:spTgt>
                                        </p:tgtEl>
                                        <p:attrNameLst>
                                          <p:attrName>style.visibility</p:attrName>
                                        </p:attrNameLst>
                                      </p:cBhvr>
                                      <p:to>
                                        <p:strVal val="visible"/>
                                      </p:to>
                                    </p:set>
                                    <p:anim calcmode="lin" valueType="num">
                                      <p:cBhvr>
                                        <p:cTn id="19" dur="1000" fill="hold"/>
                                        <p:tgtEl>
                                          <p:spTgt spid="66">
                                            <p:txEl>
                                              <p:pRg st="0" end="0"/>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0" dur="1000" fill="hold"/>
                                        <p:tgtEl>
                                          <p:spTgt spid="66">
                                            <p:txEl>
                                              <p:pRg st="0" end="0"/>
                                            </p:txEl>
                                          </p:spTgt>
                                        </p:tgtEl>
                                        <p:attrNameLst>
                                          <p:attrName>ppt_x</p:attrName>
                                        </p:attrNameLst>
                                      </p:cBhvr>
                                      <p:tavLst>
                                        <p:tav tm="0">
                                          <p:val>
                                            <p:fltVal val="-1"/>
                                          </p:val>
                                        </p:tav>
                                        <p:tav tm="50000">
                                          <p:val>
                                            <p:fltVal val="0.95"/>
                                          </p:val>
                                        </p:tav>
                                        <p:tav tm="100000">
                                          <p:val>
                                            <p:strVal val="#ppt_x"/>
                                          </p:val>
                                        </p:tav>
                                      </p:tavLst>
                                    </p:anim>
                                    <p:anim calcmode="lin" valueType="num">
                                      <p:cBhvr>
                                        <p:cTn id="21" dur="1000" fill="hold"/>
                                        <p:tgtEl>
                                          <p:spTgt spid="66">
                                            <p:txEl>
                                              <p:pRg st="0" end="0"/>
                                            </p:txEl>
                                          </p:spTgt>
                                        </p:tgtEl>
                                        <p:attrNameLst>
                                          <p:attrName>ppt_y</p:attrName>
                                        </p:attrNameLst>
                                      </p:cBhvr>
                                      <p:tavLst>
                                        <p:tav tm="0">
                                          <p:val>
                                            <p:strVal val="#ppt_y"/>
                                          </p:val>
                                        </p:tav>
                                        <p:tav tm="100000">
                                          <p:val>
                                            <p:strVal val="#ppt_y"/>
                                          </p:val>
                                        </p:tav>
                                      </p:tavLst>
                                    </p:anim>
                                    <p:animEffect transition="in" filter="fade">
                                      <p:cBhvr>
                                        <p:cTn id="22" dur="1000"/>
                                        <p:tgtEl>
                                          <p:spTgt spid="6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8" presetClass="entr" presetSubtype="0" accel="50000" fill="hold" nodeType="clickEffect">
                                  <p:stCondLst>
                                    <p:cond delay="0"/>
                                  </p:stCondLst>
                                  <p:childTnLst>
                                    <p:set>
                                      <p:cBhvr>
                                        <p:cTn id="26" dur="1" fill="hold">
                                          <p:stCondLst>
                                            <p:cond delay="0"/>
                                          </p:stCondLst>
                                        </p:cTn>
                                        <p:tgtEl>
                                          <p:spTgt spid="66">
                                            <p:txEl>
                                              <p:pRg st="2" end="2"/>
                                            </p:txEl>
                                          </p:spTgt>
                                        </p:tgtEl>
                                        <p:attrNameLst>
                                          <p:attrName>style.visibility</p:attrName>
                                        </p:attrNameLst>
                                      </p:cBhvr>
                                      <p:to>
                                        <p:strVal val="visible"/>
                                      </p:to>
                                    </p:set>
                                    <p:anim calcmode="lin" valueType="num">
                                      <p:cBhvr>
                                        <p:cTn id="27" dur="1000" fill="hold"/>
                                        <p:tgtEl>
                                          <p:spTgt spid="66">
                                            <p:txEl>
                                              <p:pRg st="2" end="2"/>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8" dur="1000" fill="hold"/>
                                        <p:tgtEl>
                                          <p:spTgt spid="66">
                                            <p:txEl>
                                              <p:pRg st="2" end="2"/>
                                            </p:txEl>
                                          </p:spTgt>
                                        </p:tgtEl>
                                        <p:attrNameLst>
                                          <p:attrName>ppt_x</p:attrName>
                                        </p:attrNameLst>
                                      </p:cBhvr>
                                      <p:tavLst>
                                        <p:tav tm="0">
                                          <p:val>
                                            <p:fltVal val="-1"/>
                                          </p:val>
                                        </p:tav>
                                        <p:tav tm="50000">
                                          <p:val>
                                            <p:fltVal val="0.95"/>
                                          </p:val>
                                        </p:tav>
                                        <p:tav tm="100000">
                                          <p:val>
                                            <p:strVal val="#ppt_x"/>
                                          </p:val>
                                        </p:tav>
                                      </p:tavLst>
                                    </p:anim>
                                    <p:anim calcmode="lin" valueType="num">
                                      <p:cBhvr>
                                        <p:cTn id="29" dur="1000" fill="hold"/>
                                        <p:tgtEl>
                                          <p:spTgt spid="66">
                                            <p:txEl>
                                              <p:pRg st="2" end="2"/>
                                            </p:txEl>
                                          </p:spTgt>
                                        </p:tgtEl>
                                        <p:attrNameLst>
                                          <p:attrName>ppt_y</p:attrName>
                                        </p:attrNameLst>
                                      </p:cBhvr>
                                      <p:tavLst>
                                        <p:tav tm="0">
                                          <p:val>
                                            <p:strVal val="#ppt_y"/>
                                          </p:val>
                                        </p:tav>
                                        <p:tav tm="100000">
                                          <p:val>
                                            <p:strVal val="#ppt_y"/>
                                          </p:val>
                                        </p:tav>
                                      </p:tavLst>
                                    </p:anim>
                                    <p:animEffect transition="in" filter="fade">
                                      <p:cBhvr>
                                        <p:cTn id="30" dur="1000"/>
                                        <p:tgtEl>
                                          <p:spTgt spid="66">
                                            <p:txEl>
                                              <p:pRg st="2" end="2"/>
                                            </p:txEl>
                                          </p:spTgt>
                                        </p:tgtEl>
                                      </p:cBhvr>
                                    </p:animEffect>
                                  </p:childTnLst>
                                </p:cTn>
                              </p:par>
                              <p:par>
                                <p:cTn id="31" presetID="48" presetClass="entr" presetSubtype="0" accel="50000" fill="hold" nodeType="withEffect">
                                  <p:stCondLst>
                                    <p:cond delay="0"/>
                                  </p:stCondLst>
                                  <p:childTnLst>
                                    <p:set>
                                      <p:cBhvr>
                                        <p:cTn id="32" dur="1" fill="hold">
                                          <p:stCondLst>
                                            <p:cond delay="0"/>
                                          </p:stCondLst>
                                        </p:cTn>
                                        <p:tgtEl>
                                          <p:spTgt spid="66">
                                            <p:txEl>
                                              <p:pRg st="3" end="3"/>
                                            </p:txEl>
                                          </p:spTgt>
                                        </p:tgtEl>
                                        <p:attrNameLst>
                                          <p:attrName>style.visibility</p:attrName>
                                        </p:attrNameLst>
                                      </p:cBhvr>
                                      <p:to>
                                        <p:strVal val="visible"/>
                                      </p:to>
                                    </p:set>
                                    <p:anim calcmode="lin" valueType="num">
                                      <p:cBhvr>
                                        <p:cTn id="33" dur="1000" fill="hold"/>
                                        <p:tgtEl>
                                          <p:spTgt spid="66">
                                            <p:txEl>
                                              <p:pRg st="3" end="3"/>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34" dur="1000" fill="hold"/>
                                        <p:tgtEl>
                                          <p:spTgt spid="66">
                                            <p:txEl>
                                              <p:pRg st="3" end="3"/>
                                            </p:txEl>
                                          </p:spTgt>
                                        </p:tgtEl>
                                        <p:attrNameLst>
                                          <p:attrName>ppt_x</p:attrName>
                                        </p:attrNameLst>
                                      </p:cBhvr>
                                      <p:tavLst>
                                        <p:tav tm="0">
                                          <p:val>
                                            <p:fltVal val="-1"/>
                                          </p:val>
                                        </p:tav>
                                        <p:tav tm="50000">
                                          <p:val>
                                            <p:fltVal val="0.95"/>
                                          </p:val>
                                        </p:tav>
                                        <p:tav tm="100000">
                                          <p:val>
                                            <p:strVal val="#ppt_x"/>
                                          </p:val>
                                        </p:tav>
                                      </p:tavLst>
                                    </p:anim>
                                    <p:anim calcmode="lin" valueType="num">
                                      <p:cBhvr>
                                        <p:cTn id="35" dur="1000" fill="hold"/>
                                        <p:tgtEl>
                                          <p:spTgt spid="66">
                                            <p:txEl>
                                              <p:pRg st="3" end="3"/>
                                            </p:txEl>
                                          </p:spTgt>
                                        </p:tgtEl>
                                        <p:attrNameLst>
                                          <p:attrName>ppt_y</p:attrName>
                                        </p:attrNameLst>
                                      </p:cBhvr>
                                      <p:tavLst>
                                        <p:tav tm="0">
                                          <p:val>
                                            <p:strVal val="#ppt_y"/>
                                          </p:val>
                                        </p:tav>
                                        <p:tav tm="100000">
                                          <p:val>
                                            <p:strVal val="#ppt_y"/>
                                          </p:val>
                                        </p:tav>
                                      </p:tavLst>
                                    </p:anim>
                                    <p:animEffect transition="in" filter="fade">
                                      <p:cBhvr>
                                        <p:cTn id="36" dur="1000"/>
                                        <p:tgtEl>
                                          <p:spTgt spid="66">
                                            <p:txEl>
                                              <p:pRg st="3" end="3"/>
                                            </p:txEl>
                                          </p:spTgt>
                                        </p:tgtEl>
                                      </p:cBhvr>
                                    </p:animEffect>
                                  </p:childTnLst>
                                </p:cTn>
                              </p:par>
                              <p:par>
                                <p:cTn id="37" presetID="48" presetClass="entr" presetSubtype="0" accel="50000" fill="hold" nodeType="withEffect">
                                  <p:stCondLst>
                                    <p:cond delay="0"/>
                                  </p:stCondLst>
                                  <p:childTnLst>
                                    <p:set>
                                      <p:cBhvr>
                                        <p:cTn id="38" dur="1" fill="hold">
                                          <p:stCondLst>
                                            <p:cond delay="0"/>
                                          </p:stCondLst>
                                        </p:cTn>
                                        <p:tgtEl>
                                          <p:spTgt spid="66">
                                            <p:txEl>
                                              <p:pRg st="4" end="4"/>
                                            </p:txEl>
                                          </p:spTgt>
                                        </p:tgtEl>
                                        <p:attrNameLst>
                                          <p:attrName>style.visibility</p:attrName>
                                        </p:attrNameLst>
                                      </p:cBhvr>
                                      <p:to>
                                        <p:strVal val="visible"/>
                                      </p:to>
                                    </p:set>
                                    <p:anim calcmode="lin" valueType="num">
                                      <p:cBhvr>
                                        <p:cTn id="39" dur="1000" fill="hold"/>
                                        <p:tgtEl>
                                          <p:spTgt spid="66">
                                            <p:txEl>
                                              <p:pRg st="4" end="4"/>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40" dur="1000" fill="hold"/>
                                        <p:tgtEl>
                                          <p:spTgt spid="66">
                                            <p:txEl>
                                              <p:pRg st="4" end="4"/>
                                            </p:txEl>
                                          </p:spTgt>
                                        </p:tgtEl>
                                        <p:attrNameLst>
                                          <p:attrName>ppt_x</p:attrName>
                                        </p:attrNameLst>
                                      </p:cBhvr>
                                      <p:tavLst>
                                        <p:tav tm="0">
                                          <p:val>
                                            <p:fltVal val="-1"/>
                                          </p:val>
                                        </p:tav>
                                        <p:tav tm="50000">
                                          <p:val>
                                            <p:fltVal val="0.95"/>
                                          </p:val>
                                        </p:tav>
                                        <p:tav tm="100000">
                                          <p:val>
                                            <p:strVal val="#ppt_x"/>
                                          </p:val>
                                        </p:tav>
                                      </p:tavLst>
                                    </p:anim>
                                    <p:anim calcmode="lin" valueType="num">
                                      <p:cBhvr>
                                        <p:cTn id="41" dur="1000" fill="hold"/>
                                        <p:tgtEl>
                                          <p:spTgt spid="66">
                                            <p:txEl>
                                              <p:pRg st="4" end="4"/>
                                            </p:txEl>
                                          </p:spTgt>
                                        </p:tgtEl>
                                        <p:attrNameLst>
                                          <p:attrName>ppt_y</p:attrName>
                                        </p:attrNameLst>
                                      </p:cBhvr>
                                      <p:tavLst>
                                        <p:tav tm="0">
                                          <p:val>
                                            <p:strVal val="#ppt_y"/>
                                          </p:val>
                                        </p:tav>
                                        <p:tav tm="100000">
                                          <p:val>
                                            <p:strVal val="#ppt_y"/>
                                          </p:val>
                                        </p:tav>
                                      </p:tavLst>
                                    </p:anim>
                                    <p:animEffect transition="in" filter="fade">
                                      <p:cBhvr>
                                        <p:cTn id="42" dur="1000"/>
                                        <p:tgtEl>
                                          <p:spTgt spid="66">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7" presetClass="exit" presetSubtype="0" fill="hold" grpId="1" nodeType="clickEffect">
                                  <p:stCondLst>
                                    <p:cond delay="0"/>
                                  </p:stCondLst>
                                  <p:childTnLst>
                                    <p:animEffect transition="out" filter="fade">
                                      <p:cBhvr>
                                        <p:cTn id="46" dur="1000"/>
                                        <p:tgtEl>
                                          <p:spTgt spid="9"/>
                                        </p:tgtEl>
                                      </p:cBhvr>
                                    </p:animEffect>
                                    <p:anim calcmode="lin" valueType="num">
                                      <p:cBhvr>
                                        <p:cTn id="47" dur="1000"/>
                                        <p:tgtEl>
                                          <p:spTgt spid="9"/>
                                        </p:tgtEl>
                                        <p:attrNameLst>
                                          <p:attrName>ppt_x</p:attrName>
                                        </p:attrNameLst>
                                      </p:cBhvr>
                                      <p:tavLst>
                                        <p:tav tm="0">
                                          <p:val>
                                            <p:strVal val="ppt_x"/>
                                          </p:val>
                                        </p:tav>
                                        <p:tav tm="100000">
                                          <p:val>
                                            <p:strVal val="ppt_x"/>
                                          </p:val>
                                        </p:tav>
                                      </p:tavLst>
                                    </p:anim>
                                    <p:anim calcmode="lin" valueType="num">
                                      <p:cBhvr>
                                        <p:cTn id="48" dur="100" decel="100000"/>
                                        <p:tgtEl>
                                          <p:spTgt spid="9"/>
                                        </p:tgtEl>
                                        <p:attrNameLst>
                                          <p:attrName>ppt_y</p:attrName>
                                        </p:attrNameLst>
                                      </p:cBhvr>
                                      <p:tavLst>
                                        <p:tav tm="0">
                                          <p:val>
                                            <p:strVal val="ppt_y"/>
                                          </p:val>
                                        </p:tav>
                                        <p:tav tm="100000">
                                          <p:val>
                                            <p:strVal val="ppt_y-.03"/>
                                          </p:val>
                                        </p:tav>
                                      </p:tavLst>
                                    </p:anim>
                                    <p:anim calcmode="lin" valueType="num">
                                      <p:cBhvr>
                                        <p:cTn id="49" dur="900" accel="100000">
                                          <p:stCondLst>
                                            <p:cond delay="100"/>
                                          </p:stCondLst>
                                        </p:cTn>
                                        <p:tgtEl>
                                          <p:spTgt spid="9"/>
                                        </p:tgtEl>
                                        <p:attrNameLst>
                                          <p:attrName>ppt_y</p:attrName>
                                        </p:attrNameLst>
                                      </p:cBhvr>
                                      <p:tavLst>
                                        <p:tav tm="0">
                                          <p:val>
                                            <p:strVal val="ppt_y"/>
                                          </p:val>
                                        </p:tav>
                                        <p:tav tm="100000">
                                          <p:val>
                                            <p:strVal val="ppt_y+1"/>
                                          </p:val>
                                        </p:tav>
                                      </p:tavLst>
                                    </p:anim>
                                    <p:set>
                                      <p:cBhvr>
                                        <p:cTn id="50" dur="1" fill="hold">
                                          <p:stCondLst>
                                            <p:cond delay="999"/>
                                          </p:stCondLst>
                                        </p:cTn>
                                        <p:tgtEl>
                                          <p:spTgt spid="9"/>
                                        </p:tgtEl>
                                        <p:attrNameLst>
                                          <p:attrName>style.visibility</p:attrName>
                                        </p:attrNameLst>
                                      </p:cBhvr>
                                      <p:to>
                                        <p:strVal val="hidden"/>
                                      </p:to>
                                    </p:set>
                                  </p:childTnLst>
                                </p:cTn>
                              </p:par>
                              <p:par>
                                <p:cTn id="51" presetID="37" presetClass="exit" presetSubtype="0" fill="hold" grpId="0" nodeType="withEffect">
                                  <p:stCondLst>
                                    <p:cond delay="0"/>
                                  </p:stCondLst>
                                  <p:childTnLst>
                                    <p:animEffect transition="out" filter="fade">
                                      <p:cBhvr>
                                        <p:cTn id="52" dur="1000"/>
                                        <p:tgtEl>
                                          <p:spTgt spid="66">
                                            <p:txEl>
                                              <p:pRg st="0" end="0"/>
                                            </p:txEl>
                                          </p:spTgt>
                                        </p:tgtEl>
                                      </p:cBhvr>
                                    </p:animEffect>
                                    <p:anim calcmode="lin" valueType="num">
                                      <p:cBhvr>
                                        <p:cTn id="53" dur="1000"/>
                                        <p:tgtEl>
                                          <p:spTgt spid="66">
                                            <p:txEl>
                                              <p:pRg st="0" end="0"/>
                                            </p:txEl>
                                          </p:spTgt>
                                        </p:tgtEl>
                                        <p:attrNameLst>
                                          <p:attrName>ppt_x</p:attrName>
                                        </p:attrNameLst>
                                      </p:cBhvr>
                                      <p:tavLst>
                                        <p:tav tm="0">
                                          <p:val>
                                            <p:strVal val="ppt_x"/>
                                          </p:val>
                                        </p:tav>
                                        <p:tav tm="100000">
                                          <p:val>
                                            <p:strVal val="ppt_x"/>
                                          </p:val>
                                        </p:tav>
                                      </p:tavLst>
                                    </p:anim>
                                    <p:anim calcmode="lin" valueType="num">
                                      <p:cBhvr>
                                        <p:cTn id="54" dur="100" decel="100000"/>
                                        <p:tgtEl>
                                          <p:spTgt spid="66">
                                            <p:txEl>
                                              <p:pRg st="0" end="0"/>
                                            </p:txEl>
                                          </p:spTgt>
                                        </p:tgtEl>
                                        <p:attrNameLst>
                                          <p:attrName>ppt_y</p:attrName>
                                        </p:attrNameLst>
                                      </p:cBhvr>
                                      <p:tavLst>
                                        <p:tav tm="0">
                                          <p:val>
                                            <p:strVal val="ppt_y"/>
                                          </p:val>
                                        </p:tav>
                                        <p:tav tm="100000">
                                          <p:val>
                                            <p:strVal val="ppt_y-.03"/>
                                          </p:val>
                                        </p:tav>
                                      </p:tavLst>
                                    </p:anim>
                                    <p:anim calcmode="lin" valueType="num">
                                      <p:cBhvr>
                                        <p:cTn id="55" dur="900" accel="100000">
                                          <p:stCondLst>
                                            <p:cond delay="100"/>
                                          </p:stCondLst>
                                        </p:cTn>
                                        <p:tgtEl>
                                          <p:spTgt spid="66">
                                            <p:txEl>
                                              <p:pRg st="0" end="0"/>
                                            </p:txEl>
                                          </p:spTgt>
                                        </p:tgtEl>
                                        <p:attrNameLst>
                                          <p:attrName>ppt_y</p:attrName>
                                        </p:attrNameLst>
                                      </p:cBhvr>
                                      <p:tavLst>
                                        <p:tav tm="0">
                                          <p:val>
                                            <p:strVal val="ppt_y"/>
                                          </p:val>
                                        </p:tav>
                                        <p:tav tm="100000">
                                          <p:val>
                                            <p:strVal val="ppt_y+1"/>
                                          </p:val>
                                        </p:tav>
                                      </p:tavLst>
                                    </p:anim>
                                    <p:set>
                                      <p:cBhvr>
                                        <p:cTn id="56" dur="1" fill="hold">
                                          <p:stCondLst>
                                            <p:cond delay="999"/>
                                          </p:stCondLst>
                                        </p:cTn>
                                        <p:tgtEl>
                                          <p:spTgt spid="66">
                                            <p:txEl>
                                              <p:pRg st="0" end="0"/>
                                            </p:txEl>
                                          </p:spTgt>
                                        </p:tgtEl>
                                        <p:attrNameLst>
                                          <p:attrName>style.visibility</p:attrName>
                                        </p:attrNameLst>
                                      </p:cBhvr>
                                      <p:to>
                                        <p:strVal val="hidden"/>
                                      </p:to>
                                    </p:set>
                                  </p:childTnLst>
                                </p:cTn>
                              </p:par>
                              <p:par>
                                <p:cTn id="57" presetID="37" presetClass="exit" presetSubtype="0" fill="hold" grpId="0" nodeType="withEffect">
                                  <p:stCondLst>
                                    <p:cond delay="0"/>
                                  </p:stCondLst>
                                  <p:childTnLst>
                                    <p:animEffect transition="out" filter="fade">
                                      <p:cBhvr>
                                        <p:cTn id="58" dur="1000"/>
                                        <p:tgtEl>
                                          <p:spTgt spid="66">
                                            <p:txEl>
                                              <p:pRg st="2" end="2"/>
                                            </p:txEl>
                                          </p:spTgt>
                                        </p:tgtEl>
                                      </p:cBhvr>
                                    </p:animEffect>
                                    <p:anim calcmode="lin" valueType="num">
                                      <p:cBhvr>
                                        <p:cTn id="59" dur="1000"/>
                                        <p:tgtEl>
                                          <p:spTgt spid="66">
                                            <p:txEl>
                                              <p:pRg st="2" end="2"/>
                                            </p:txEl>
                                          </p:spTgt>
                                        </p:tgtEl>
                                        <p:attrNameLst>
                                          <p:attrName>ppt_x</p:attrName>
                                        </p:attrNameLst>
                                      </p:cBhvr>
                                      <p:tavLst>
                                        <p:tav tm="0">
                                          <p:val>
                                            <p:strVal val="ppt_x"/>
                                          </p:val>
                                        </p:tav>
                                        <p:tav tm="100000">
                                          <p:val>
                                            <p:strVal val="ppt_x"/>
                                          </p:val>
                                        </p:tav>
                                      </p:tavLst>
                                    </p:anim>
                                    <p:anim calcmode="lin" valueType="num">
                                      <p:cBhvr>
                                        <p:cTn id="60" dur="100" decel="100000"/>
                                        <p:tgtEl>
                                          <p:spTgt spid="66">
                                            <p:txEl>
                                              <p:pRg st="2" end="2"/>
                                            </p:txEl>
                                          </p:spTgt>
                                        </p:tgtEl>
                                        <p:attrNameLst>
                                          <p:attrName>ppt_y</p:attrName>
                                        </p:attrNameLst>
                                      </p:cBhvr>
                                      <p:tavLst>
                                        <p:tav tm="0">
                                          <p:val>
                                            <p:strVal val="ppt_y"/>
                                          </p:val>
                                        </p:tav>
                                        <p:tav tm="100000">
                                          <p:val>
                                            <p:strVal val="ppt_y-.03"/>
                                          </p:val>
                                        </p:tav>
                                      </p:tavLst>
                                    </p:anim>
                                    <p:anim calcmode="lin" valueType="num">
                                      <p:cBhvr>
                                        <p:cTn id="61" dur="900" accel="100000">
                                          <p:stCondLst>
                                            <p:cond delay="100"/>
                                          </p:stCondLst>
                                        </p:cTn>
                                        <p:tgtEl>
                                          <p:spTgt spid="66">
                                            <p:txEl>
                                              <p:pRg st="2" end="2"/>
                                            </p:txEl>
                                          </p:spTgt>
                                        </p:tgtEl>
                                        <p:attrNameLst>
                                          <p:attrName>ppt_y</p:attrName>
                                        </p:attrNameLst>
                                      </p:cBhvr>
                                      <p:tavLst>
                                        <p:tav tm="0">
                                          <p:val>
                                            <p:strVal val="ppt_y"/>
                                          </p:val>
                                        </p:tav>
                                        <p:tav tm="100000">
                                          <p:val>
                                            <p:strVal val="ppt_y+1"/>
                                          </p:val>
                                        </p:tav>
                                      </p:tavLst>
                                    </p:anim>
                                    <p:set>
                                      <p:cBhvr>
                                        <p:cTn id="62" dur="1" fill="hold">
                                          <p:stCondLst>
                                            <p:cond delay="999"/>
                                          </p:stCondLst>
                                        </p:cTn>
                                        <p:tgtEl>
                                          <p:spTgt spid="66">
                                            <p:txEl>
                                              <p:pRg st="2" end="2"/>
                                            </p:txEl>
                                          </p:spTgt>
                                        </p:tgtEl>
                                        <p:attrNameLst>
                                          <p:attrName>style.visibility</p:attrName>
                                        </p:attrNameLst>
                                      </p:cBhvr>
                                      <p:to>
                                        <p:strVal val="hidden"/>
                                      </p:to>
                                    </p:set>
                                  </p:childTnLst>
                                </p:cTn>
                              </p:par>
                              <p:par>
                                <p:cTn id="63" presetID="37" presetClass="exit" presetSubtype="0" fill="hold" grpId="0" nodeType="withEffect">
                                  <p:stCondLst>
                                    <p:cond delay="0"/>
                                  </p:stCondLst>
                                  <p:childTnLst>
                                    <p:animEffect transition="out" filter="fade">
                                      <p:cBhvr>
                                        <p:cTn id="64" dur="1000"/>
                                        <p:tgtEl>
                                          <p:spTgt spid="66">
                                            <p:txEl>
                                              <p:pRg st="3" end="3"/>
                                            </p:txEl>
                                          </p:spTgt>
                                        </p:tgtEl>
                                      </p:cBhvr>
                                    </p:animEffect>
                                    <p:anim calcmode="lin" valueType="num">
                                      <p:cBhvr>
                                        <p:cTn id="65" dur="1000"/>
                                        <p:tgtEl>
                                          <p:spTgt spid="66">
                                            <p:txEl>
                                              <p:pRg st="3" end="3"/>
                                            </p:txEl>
                                          </p:spTgt>
                                        </p:tgtEl>
                                        <p:attrNameLst>
                                          <p:attrName>ppt_x</p:attrName>
                                        </p:attrNameLst>
                                      </p:cBhvr>
                                      <p:tavLst>
                                        <p:tav tm="0">
                                          <p:val>
                                            <p:strVal val="ppt_x"/>
                                          </p:val>
                                        </p:tav>
                                        <p:tav tm="100000">
                                          <p:val>
                                            <p:strVal val="ppt_x"/>
                                          </p:val>
                                        </p:tav>
                                      </p:tavLst>
                                    </p:anim>
                                    <p:anim calcmode="lin" valueType="num">
                                      <p:cBhvr>
                                        <p:cTn id="66" dur="100" decel="100000"/>
                                        <p:tgtEl>
                                          <p:spTgt spid="66">
                                            <p:txEl>
                                              <p:pRg st="3" end="3"/>
                                            </p:txEl>
                                          </p:spTgt>
                                        </p:tgtEl>
                                        <p:attrNameLst>
                                          <p:attrName>ppt_y</p:attrName>
                                        </p:attrNameLst>
                                      </p:cBhvr>
                                      <p:tavLst>
                                        <p:tav tm="0">
                                          <p:val>
                                            <p:strVal val="ppt_y"/>
                                          </p:val>
                                        </p:tav>
                                        <p:tav tm="100000">
                                          <p:val>
                                            <p:strVal val="ppt_y-.03"/>
                                          </p:val>
                                        </p:tav>
                                      </p:tavLst>
                                    </p:anim>
                                    <p:anim calcmode="lin" valueType="num">
                                      <p:cBhvr>
                                        <p:cTn id="67" dur="900" accel="100000">
                                          <p:stCondLst>
                                            <p:cond delay="100"/>
                                          </p:stCondLst>
                                        </p:cTn>
                                        <p:tgtEl>
                                          <p:spTgt spid="66">
                                            <p:txEl>
                                              <p:pRg st="3" end="3"/>
                                            </p:txEl>
                                          </p:spTgt>
                                        </p:tgtEl>
                                        <p:attrNameLst>
                                          <p:attrName>ppt_y</p:attrName>
                                        </p:attrNameLst>
                                      </p:cBhvr>
                                      <p:tavLst>
                                        <p:tav tm="0">
                                          <p:val>
                                            <p:strVal val="ppt_y"/>
                                          </p:val>
                                        </p:tav>
                                        <p:tav tm="100000">
                                          <p:val>
                                            <p:strVal val="ppt_y+1"/>
                                          </p:val>
                                        </p:tav>
                                      </p:tavLst>
                                    </p:anim>
                                    <p:set>
                                      <p:cBhvr>
                                        <p:cTn id="68" dur="1" fill="hold">
                                          <p:stCondLst>
                                            <p:cond delay="999"/>
                                          </p:stCondLst>
                                        </p:cTn>
                                        <p:tgtEl>
                                          <p:spTgt spid="66">
                                            <p:txEl>
                                              <p:pRg st="3" end="3"/>
                                            </p:txEl>
                                          </p:spTgt>
                                        </p:tgtEl>
                                        <p:attrNameLst>
                                          <p:attrName>style.visibility</p:attrName>
                                        </p:attrNameLst>
                                      </p:cBhvr>
                                      <p:to>
                                        <p:strVal val="hidden"/>
                                      </p:to>
                                    </p:set>
                                  </p:childTnLst>
                                </p:cTn>
                              </p:par>
                              <p:par>
                                <p:cTn id="69" presetID="37" presetClass="exit" presetSubtype="0" fill="hold" grpId="0" nodeType="withEffect">
                                  <p:stCondLst>
                                    <p:cond delay="0"/>
                                  </p:stCondLst>
                                  <p:childTnLst>
                                    <p:animEffect transition="out" filter="fade">
                                      <p:cBhvr>
                                        <p:cTn id="70" dur="1000"/>
                                        <p:tgtEl>
                                          <p:spTgt spid="66">
                                            <p:txEl>
                                              <p:pRg st="4" end="4"/>
                                            </p:txEl>
                                          </p:spTgt>
                                        </p:tgtEl>
                                      </p:cBhvr>
                                    </p:animEffect>
                                    <p:anim calcmode="lin" valueType="num">
                                      <p:cBhvr>
                                        <p:cTn id="71" dur="1000"/>
                                        <p:tgtEl>
                                          <p:spTgt spid="66">
                                            <p:txEl>
                                              <p:pRg st="4" end="4"/>
                                            </p:txEl>
                                          </p:spTgt>
                                        </p:tgtEl>
                                        <p:attrNameLst>
                                          <p:attrName>ppt_x</p:attrName>
                                        </p:attrNameLst>
                                      </p:cBhvr>
                                      <p:tavLst>
                                        <p:tav tm="0">
                                          <p:val>
                                            <p:strVal val="ppt_x"/>
                                          </p:val>
                                        </p:tav>
                                        <p:tav tm="100000">
                                          <p:val>
                                            <p:strVal val="ppt_x"/>
                                          </p:val>
                                        </p:tav>
                                      </p:tavLst>
                                    </p:anim>
                                    <p:anim calcmode="lin" valueType="num">
                                      <p:cBhvr>
                                        <p:cTn id="72" dur="100" decel="100000"/>
                                        <p:tgtEl>
                                          <p:spTgt spid="66">
                                            <p:txEl>
                                              <p:pRg st="4" end="4"/>
                                            </p:txEl>
                                          </p:spTgt>
                                        </p:tgtEl>
                                        <p:attrNameLst>
                                          <p:attrName>ppt_y</p:attrName>
                                        </p:attrNameLst>
                                      </p:cBhvr>
                                      <p:tavLst>
                                        <p:tav tm="0">
                                          <p:val>
                                            <p:strVal val="ppt_y"/>
                                          </p:val>
                                        </p:tav>
                                        <p:tav tm="100000">
                                          <p:val>
                                            <p:strVal val="ppt_y-.03"/>
                                          </p:val>
                                        </p:tav>
                                      </p:tavLst>
                                    </p:anim>
                                    <p:anim calcmode="lin" valueType="num">
                                      <p:cBhvr>
                                        <p:cTn id="73" dur="900" accel="100000">
                                          <p:stCondLst>
                                            <p:cond delay="100"/>
                                          </p:stCondLst>
                                        </p:cTn>
                                        <p:tgtEl>
                                          <p:spTgt spid="66">
                                            <p:txEl>
                                              <p:pRg st="4" end="4"/>
                                            </p:txEl>
                                          </p:spTgt>
                                        </p:tgtEl>
                                        <p:attrNameLst>
                                          <p:attrName>ppt_y</p:attrName>
                                        </p:attrNameLst>
                                      </p:cBhvr>
                                      <p:tavLst>
                                        <p:tav tm="0">
                                          <p:val>
                                            <p:strVal val="ppt_y"/>
                                          </p:val>
                                        </p:tav>
                                        <p:tav tm="100000">
                                          <p:val>
                                            <p:strVal val="ppt_y+1"/>
                                          </p:val>
                                        </p:tav>
                                      </p:tavLst>
                                    </p:anim>
                                    <p:set>
                                      <p:cBhvr>
                                        <p:cTn id="74" dur="1" fill="hold">
                                          <p:stCondLst>
                                            <p:cond delay="999"/>
                                          </p:stCondLst>
                                        </p:cTn>
                                        <p:tgtEl>
                                          <p:spTgt spid="66">
                                            <p:txEl>
                                              <p:pRg st="4" end="4"/>
                                            </p:txEl>
                                          </p:spTgt>
                                        </p:tgtEl>
                                        <p:attrNameLst>
                                          <p:attrName>style.visibility</p:attrName>
                                        </p:attrNameLst>
                                      </p:cBhvr>
                                      <p:to>
                                        <p:strVal val="hidden"/>
                                      </p:to>
                                    </p:set>
                                  </p:childTnLst>
                                </p:cTn>
                              </p:par>
                              <p:par>
                                <p:cTn id="75" presetID="2" presetClass="exit" presetSubtype="4" fill="hold" nodeType="withEffect">
                                  <p:stCondLst>
                                    <p:cond delay="0"/>
                                  </p:stCondLst>
                                  <p:childTnLst>
                                    <p:anim calcmode="lin" valueType="num">
                                      <p:cBhvr additive="base">
                                        <p:cTn id="76" dur="500"/>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77" dur="500"/>
                                        <p:tgtEl>
                                          <p:spTgt spid="4">
                                            <p:txEl>
                                              <p:pRg st="0" end="0"/>
                                            </p:txEl>
                                          </p:spTgt>
                                        </p:tgtEl>
                                        <p:attrNameLst>
                                          <p:attrName>ppt_y</p:attrName>
                                        </p:attrNameLst>
                                      </p:cBhvr>
                                      <p:tavLst>
                                        <p:tav tm="0">
                                          <p:val>
                                            <p:strVal val="ppt_y"/>
                                          </p:val>
                                        </p:tav>
                                        <p:tav tm="100000">
                                          <p:val>
                                            <p:strVal val="1+ppt_h/2"/>
                                          </p:val>
                                        </p:tav>
                                      </p:tavLst>
                                    </p:anim>
                                    <p:set>
                                      <p:cBhvr>
                                        <p:cTn id="78" dur="1" fill="hold">
                                          <p:stCondLst>
                                            <p:cond delay="499"/>
                                          </p:stCondLst>
                                        </p:cTn>
                                        <p:tgtEl>
                                          <p:spTgt spid="4">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66" grpId="0" build="allAtOnce"/>
      <p:bldP spid="4" grpId="0"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57200" y="685800"/>
            <a:ext cx="5439887" cy="646331"/>
          </a:xfrm>
          <a:prstGeom prst="rect">
            <a:avLst/>
          </a:prstGeom>
          <a:noFill/>
        </p:spPr>
        <p:txBody>
          <a:bodyPr wrap="none" rtlCol="0">
            <a:spAutoFit/>
          </a:bodyPr>
          <a:lstStyle/>
          <a:p>
            <a:r>
              <a:rPr lang="en-US" sz="3600" b="1" smtClean="0">
                <a:solidFill>
                  <a:srgbClr val="FFFF00"/>
                </a:solidFill>
                <a:effectLst>
                  <a:glow rad="139700">
                    <a:schemeClr val="accent6">
                      <a:satMod val="175000"/>
                      <a:alpha val="40000"/>
                    </a:schemeClr>
                  </a:glow>
                  <a:reflection blurRad="6350" stA="55000" endA="50" endPos="85000" dist="29997" dir="5400000" sy="-100000" algn="bl" rotWithShape="0"/>
                </a:effectLst>
              </a:rPr>
              <a:t>Hiện thực ứng dụng (tt)</a:t>
            </a:r>
            <a:endParaRPr lang="en-US" sz="3600" b="1">
              <a:solidFill>
                <a:srgbClr val="FFFF00"/>
              </a:solidFill>
              <a:effectLst>
                <a:glow rad="139700">
                  <a:schemeClr val="accent6">
                    <a:satMod val="175000"/>
                    <a:alpha val="40000"/>
                  </a:schemeClr>
                </a:glow>
                <a:reflection blurRad="6350" stA="55000" endA="50" endPos="85000" dist="29997" dir="5400000" sy="-100000" algn="bl" rotWithShape="0"/>
              </a:effectLst>
            </a:endParaRPr>
          </a:p>
        </p:txBody>
      </p:sp>
      <p:sp>
        <p:nvSpPr>
          <p:cNvPr id="66" name="Rectangle 65"/>
          <p:cNvSpPr/>
          <p:nvPr/>
        </p:nvSpPr>
        <p:spPr>
          <a:xfrm>
            <a:off x="838200" y="1752600"/>
            <a:ext cx="8001000" cy="3785652"/>
          </a:xfrm>
          <a:prstGeom prst="rect">
            <a:avLst/>
          </a:prstGeom>
        </p:spPr>
        <p:txBody>
          <a:bodyPr wrap="square">
            <a:spAutoFit/>
          </a:bodyPr>
          <a:lstStyle/>
          <a:p>
            <a:pPr marL="57150" lvl="1" algn="just">
              <a:buFont typeface="Wingdings" pitchFamily="2" charset="2"/>
              <a:buChar char="v"/>
            </a:pPr>
            <a:r>
              <a:rPr lang="en-US" sz="2400" smtClean="0"/>
              <a:t>Ứng dụng phải cung cấp chức năng phân công tự động, phân công theo thời gian và theo từng đợt thi cụ thể.</a:t>
            </a:r>
          </a:p>
          <a:p>
            <a:pPr marL="57150" lvl="1" algn="just">
              <a:buFont typeface="Wingdings" pitchFamily="2" charset="2"/>
              <a:buChar char="v"/>
            </a:pPr>
            <a:r>
              <a:rPr lang="en-US" sz="2400" smtClean="0"/>
              <a:t>Chức năng báo cáo khi một công việc kết thúc.</a:t>
            </a:r>
          </a:p>
          <a:p>
            <a:pPr marL="57150" lvl="1" algn="just">
              <a:buFont typeface="Wingdings" pitchFamily="2" charset="2"/>
              <a:buChar char="v"/>
            </a:pPr>
            <a:r>
              <a:rPr lang="en-US" sz="2400" smtClean="0"/>
              <a:t>Chức năng cảnh báo, nhắc nhở nhân viên thực hiện công việc khi có nguy cơ trễ hạn công việc hoặc sắp đến ngày bắt đầu công việc …</a:t>
            </a:r>
          </a:p>
          <a:p>
            <a:pPr marL="57150" lvl="1" algn="just">
              <a:buFont typeface="Wingdings" pitchFamily="2" charset="2"/>
              <a:buChar char="v"/>
            </a:pPr>
            <a:r>
              <a:rPr lang="en-US" sz="2400" smtClean="0"/>
              <a:t> Cập nhật trạng thái của công việc đang trong quá trình thực thi.</a:t>
            </a:r>
          </a:p>
          <a:p>
            <a:pPr marL="57150" lvl="1" algn="just">
              <a:buFont typeface="Wingdings" pitchFamily="2" charset="2"/>
              <a:buChar char="v"/>
            </a:pPr>
            <a:r>
              <a:rPr lang="en-US" sz="2400" smtClean="0"/>
              <a:t>Các chức năng phụ trợ khác như: cập nhật thông tin nhân viên, cập nhật thông tin chứng chỉ, đợt thi…</a:t>
            </a:r>
            <a:endParaRPr lang="en-US" sz="2400"/>
          </a:p>
        </p:txBody>
      </p:sp>
      <p:sp>
        <p:nvSpPr>
          <p:cNvPr id="4" name="Rectangle 3"/>
          <p:cNvSpPr/>
          <p:nvPr/>
        </p:nvSpPr>
        <p:spPr>
          <a:xfrm>
            <a:off x="6172200" y="1371600"/>
            <a:ext cx="2205668" cy="400110"/>
          </a:xfrm>
          <a:prstGeom prst="rect">
            <a:avLst/>
          </a:prstGeom>
        </p:spPr>
        <p:txBody>
          <a:bodyPr wrap="none">
            <a:spAutoFit/>
          </a:bodyPr>
          <a:lstStyle/>
          <a:p>
            <a:r>
              <a:rPr lang="en-US" sz="2000" b="1" smtClean="0">
                <a:solidFill>
                  <a:schemeClr val="tx2">
                    <a:lumMod val="90000"/>
                  </a:schemeClr>
                </a:solidFill>
                <a:effectLst>
                  <a:glow rad="139700">
                    <a:schemeClr val="accent4">
                      <a:satMod val="175000"/>
                      <a:alpha val="40000"/>
                    </a:schemeClr>
                  </a:glow>
                </a:effectLst>
              </a:rPr>
              <a:t>Các yêu cầu khác</a:t>
            </a:r>
            <a:endParaRPr lang="en-US" sz="2000" b="1" dirty="0">
              <a:solidFill>
                <a:schemeClr val="tx2">
                  <a:lumMod val="90000"/>
                </a:schemeClr>
              </a:solidFill>
              <a:effectLst>
                <a:glow rad="139700">
                  <a:schemeClr val="accent4">
                    <a:satMod val="175000"/>
                    <a:alpha val="40000"/>
                  </a:schemeClr>
                </a:glo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1"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2" presetClass="entr" presetSubtype="4"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4" presetClass="entr" presetSubtype="0" fill="hold" nodeType="clickEffect">
                                  <p:stCondLst>
                                    <p:cond delay="0"/>
                                  </p:stCondLst>
                                  <p:childTnLst>
                                    <p:set>
                                      <p:cBhvr>
                                        <p:cTn id="18" dur="1" fill="hold">
                                          <p:stCondLst>
                                            <p:cond delay="0"/>
                                          </p:stCondLst>
                                        </p:cTn>
                                        <p:tgtEl>
                                          <p:spTgt spid="66">
                                            <p:txEl>
                                              <p:pRg st="0" end="0"/>
                                            </p:txEl>
                                          </p:spTgt>
                                        </p:tgtEl>
                                        <p:attrNameLst>
                                          <p:attrName>style.visibility</p:attrName>
                                        </p:attrNameLst>
                                      </p:cBhvr>
                                      <p:to>
                                        <p:strVal val="visible"/>
                                      </p:to>
                                    </p:set>
                                    <p:anim from="(-#ppt_w/2)" to="(#ppt_x)" calcmode="lin" valueType="num">
                                      <p:cBhvr>
                                        <p:cTn id="19" dur="600" fill="hold">
                                          <p:stCondLst>
                                            <p:cond delay="0"/>
                                          </p:stCondLst>
                                        </p:cTn>
                                        <p:tgtEl>
                                          <p:spTgt spid="66">
                                            <p:txEl>
                                              <p:pRg st="0" end="0"/>
                                            </p:txEl>
                                          </p:spTgt>
                                        </p:tgtEl>
                                        <p:attrNameLst>
                                          <p:attrName>ppt_x</p:attrName>
                                        </p:attrNameLst>
                                      </p:cBhvr>
                                    </p:anim>
                                    <p:anim from="0" to="-1.0" calcmode="lin" valueType="num">
                                      <p:cBhvr>
                                        <p:cTn id="20" dur="200" decel="50000" autoRev="1" fill="hold">
                                          <p:stCondLst>
                                            <p:cond delay="600"/>
                                          </p:stCondLst>
                                        </p:cTn>
                                        <p:tgtEl>
                                          <p:spTgt spid="66">
                                            <p:txEl>
                                              <p:pRg st="0" end="0"/>
                                            </p:txEl>
                                          </p:spTgt>
                                        </p:tgtEl>
                                        <p:attrNameLst>
                                          <p:attrName>xshear</p:attrName>
                                        </p:attrNameLst>
                                      </p:cBhvr>
                                    </p:anim>
                                    <p:animScale>
                                      <p:cBhvr>
                                        <p:cTn id="21" dur="200" decel="100000" autoRev="1" fill="hold">
                                          <p:stCondLst>
                                            <p:cond delay="600"/>
                                          </p:stCondLst>
                                        </p:cTn>
                                        <p:tgtEl>
                                          <p:spTgt spid="66">
                                            <p:txEl>
                                              <p:pRg st="0" end="0"/>
                                            </p:txEl>
                                          </p:spTgt>
                                        </p:tgtEl>
                                      </p:cBhvr>
                                      <p:from x="100000" y="100000"/>
                                      <p:to x="80000" y="100000"/>
                                    </p:animScale>
                                    <p:anim by="(#ppt_h/3+#ppt_w*0.1)" calcmode="lin" valueType="num">
                                      <p:cBhvr additive="sum">
                                        <p:cTn id="22" dur="200" decel="100000" autoRev="1" fill="hold">
                                          <p:stCondLst>
                                            <p:cond delay="600"/>
                                          </p:stCondLst>
                                        </p:cTn>
                                        <p:tgtEl>
                                          <p:spTgt spid="66">
                                            <p:txEl>
                                              <p:pRg st="0" end="0"/>
                                            </p:txEl>
                                          </p:spTgt>
                                        </p:tgtEl>
                                        <p:attrNameLst>
                                          <p:attrName>ppt_x</p:attrName>
                                        </p:attrNameLst>
                                      </p:cBhvr>
                                    </p:anim>
                                  </p:childTnLst>
                                </p:cTn>
                              </p:par>
                            </p:childTnLst>
                          </p:cTn>
                        </p:par>
                      </p:childTnLst>
                    </p:cTn>
                  </p:par>
                  <p:par>
                    <p:cTn id="23" fill="hold">
                      <p:stCondLst>
                        <p:cond delay="indefinite"/>
                      </p:stCondLst>
                      <p:childTnLst>
                        <p:par>
                          <p:cTn id="24" fill="hold">
                            <p:stCondLst>
                              <p:cond delay="0"/>
                            </p:stCondLst>
                            <p:childTnLst>
                              <p:par>
                                <p:cTn id="25" presetID="34" presetClass="entr" presetSubtype="0" fill="hold" nodeType="clickEffect">
                                  <p:stCondLst>
                                    <p:cond delay="0"/>
                                  </p:stCondLst>
                                  <p:childTnLst>
                                    <p:set>
                                      <p:cBhvr>
                                        <p:cTn id="26" dur="1" fill="hold">
                                          <p:stCondLst>
                                            <p:cond delay="0"/>
                                          </p:stCondLst>
                                        </p:cTn>
                                        <p:tgtEl>
                                          <p:spTgt spid="66">
                                            <p:txEl>
                                              <p:pRg st="1" end="1"/>
                                            </p:txEl>
                                          </p:spTgt>
                                        </p:tgtEl>
                                        <p:attrNameLst>
                                          <p:attrName>style.visibility</p:attrName>
                                        </p:attrNameLst>
                                      </p:cBhvr>
                                      <p:to>
                                        <p:strVal val="visible"/>
                                      </p:to>
                                    </p:set>
                                    <p:anim from="(-#ppt_w/2)" to="(#ppt_x)" calcmode="lin" valueType="num">
                                      <p:cBhvr>
                                        <p:cTn id="27" dur="600" fill="hold">
                                          <p:stCondLst>
                                            <p:cond delay="0"/>
                                          </p:stCondLst>
                                        </p:cTn>
                                        <p:tgtEl>
                                          <p:spTgt spid="66">
                                            <p:txEl>
                                              <p:pRg st="1" end="1"/>
                                            </p:txEl>
                                          </p:spTgt>
                                        </p:tgtEl>
                                        <p:attrNameLst>
                                          <p:attrName>ppt_x</p:attrName>
                                        </p:attrNameLst>
                                      </p:cBhvr>
                                    </p:anim>
                                    <p:anim from="0" to="-1.0" calcmode="lin" valueType="num">
                                      <p:cBhvr>
                                        <p:cTn id="28" dur="200" decel="50000" autoRev="1" fill="hold">
                                          <p:stCondLst>
                                            <p:cond delay="600"/>
                                          </p:stCondLst>
                                        </p:cTn>
                                        <p:tgtEl>
                                          <p:spTgt spid="66">
                                            <p:txEl>
                                              <p:pRg st="1" end="1"/>
                                            </p:txEl>
                                          </p:spTgt>
                                        </p:tgtEl>
                                        <p:attrNameLst>
                                          <p:attrName>xshear</p:attrName>
                                        </p:attrNameLst>
                                      </p:cBhvr>
                                    </p:anim>
                                    <p:animScale>
                                      <p:cBhvr>
                                        <p:cTn id="29" dur="200" decel="100000" autoRev="1" fill="hold">
                                          <p:stCondLst>
                                            <p:cond delay="600"/>
                                          </p:stCondLst>
                                        </p:cTn>
                                        <p:tgtEl>
                                          <p:spTgt spid="66">
                                            <p:txEl>
                                              <p:pRg st="1" end="1"/>
                                            </p:txEl>
                                          </p:spTgt>
                                        </p:tgtEl>
                                      </p:cBhvr>
                                      <p:from x="100000" y="100000"/>
                                      <p:to x="80000" y="100000"/>
                                    </p:animScale>
                                    <p:anim by="(#ppt_h/3+#ppt_w*0.1)" calcmode="lin" valueType="num">
                                      <p:cBhvr additive="sum">
                                        <p:cTn id="30" dur="200" decel="100000" autoRev="1" fill="hold">
                                          <p:stCondLst>
                                            <p:cond delay="600"/>
                                          </p:stCondLst>
                                        </p:cTn>
                                        <p:tgtEl>
                                          <p:spTgt spid="66">
                                            <p:txEl>
                                              <p:pRg st="1" end="1"/>
                                            </p:txEl>
                                          </p:spTgt>
                                        </p:tgtEl>
                                        <p:attrNameLst>
                                          <p:attrName>ppt_x</p:attrName>
                                        </p:attrNameLst>
                                      </p:cBhvr>
                                    </p:anim>
                                  </p:childTnLst>
                                </p:cTn>
                              </p:par>
                              <p:par>
                                <p:cTn id="31" presetID="9" presetClass="emph" presetSubtype="0" nodeType="withEffect">
                                  <p:stCondLst>
                                    <p:cond delay="0"/>
                                  </p:stCondLst>
                                  <p:childTnLst>
                                    <p:set>
                                      <p:cBhvr rctx="PPT">
                                        <p:cTn id="32" dur="indefinite"/>
                                        <p:tgtEl>
                                          <p:spTgt spid="66">
                                            <p:txEl>
                                              <p:pRg st="0" end="0"/>
                                            </p:txEl>
                                          </p:spTgt>
                                        </p:tgtEl>
                                        <p:attrNameLst>
                                          <p:attrName>style.opacity</p:attrName>
                                        </p:attrNameLst>
                                      </p:cBhvr>
                                      <p:to>
                                        <p:strVal val="0.5"/>
                                      </p:to>
                                    </p:set>
                                    <p:animEffect filter="image" prLst="opacity: 0.5">
                                      <p:cBhvr rctx="IE">
                                        <p:cTn id="33" dur="indefinite"/>
                                        <p:tgtEl>
                                          <p:spTgt spid="66">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4" presetClass="entr" presetSubtype="0" fill="hold" nodeType="clickEffect">
                                  <p:stCondLst>
                                    <p:cond delay="0"/>
                                  </p:stCondLst>
                                  <p:childTnLst>
                                    <p:set>
                                      <p:cBhvr>
                                        <p:cTn id="37" dur="1" fill="hold">
                                          <p:stCondLst>
                                            <p:cond delay="0"/>
                                          </p:stCondLst>
                                        </p:cTn>
                                        <p:tgtEl>
                                          <p:spTgt spid="66">
                                            <p:txEl>
                                              <p:pRg st="2" end="2"/>
                                            </p:txEl>
                                          </p:spTgt>
                                        </p:tgtEl>
                                        <p:attrNameLst>
                                          <p:attrName>style.visibility</p:attrName>
                                        </p:attrNameLst>
                                      </p:cBhvr>
                                      <p:to>
                                        <p:strVal val="visible"/>
                                      </p:to>
                                    </p:set>
                                    <p:anim from="(-#ppt_w/2)" to="(#ppt_x)" calcmode="lin" valueType="num">
                                      <p:cBhvr>
                                        <p:cTn id="38" dur="600" fill="hold">
                                          <p:stCondLst>
                                            <p:cond delay="0"/>
                                          </p:stCondLst>
                                        </p:cTn>
                                        <p:tgtEl>
                                          <p:spTgt spid="66">
                                            <p:txEl>
                                              <p:pRg st="2" end="2"/>
                                            </p:txEl>
                                          </p:spTgt>
                                        </p:tgtEl>
                                        <p:attrNameLst>
                                          <p:attrName>ppt_x</p:attrName>
                                        </p:attrNameLst>
                                      </p:cBhvr>
                                    </p:anim>
                                    <p:anim from="0" to="-1.0" calcmode="lin" valueType="num">
                                      <p:cBhvr>
                                        <p:cTn id="39" dur="200" decel="50000" autoRev="1" fill="hold">
                                          <p:stCondLst>
                                            <p:cond delay="600"/>
                                          </p:stCondLst>
                                        </p:cTn>
                                        <p:tgtEl>
                                          <p:spTgt spid="66">
                                            <p:txEl>
                                              <p:pRg st="2" end="2"/>
                                            </p:txEl>
                                          </p:spTgt>
                                        </p:tgtEl>
                                        <p:attrNameLst>
                                          <p:attrName>xshear</p:attrName>
                                        </p:attrNameLst>
                                      </p:cBhvr>
                                    </p:anim>
                                    <p:animScale>
                                      <p:cBhvr>
                                        <p:cTn id="40" dur="200" decel="100000" autoRev="1" fill="hold">
                                          <p:stCondLst>
                                            <p:cond delay="600"/>
                                          </p:stCondLst>
                                        </p:cTn>
                                        <p:tgtEl>
                                          <p:spTgt spid="66">
                                            <p:txEl>
                                              <p:pRg st="2" end="2"/>
                                            </p:txEl>
                                          </p:spTgt>
                                        </p:tgtEl>
                                      </p:cBhvr>
                                      <p:from x="100000" y="100000"/>
                                      <p:to x="80000" y="100000"/>
                                    </p:animScale>
                                    <p:anim by="(#ppt_h/3+#ppt_w*0.1)" calcmode="lin" valueType="num">
                                      <p:cBhvr additive="sum">
                                        <p:cTn id="41" dur="200" decel="100000" autoRev="1" fill="hold">
                                          <p:stCondLst>
                                            <p:cond delay="600"/>
                                          </p:stCondLst>
                                        </p:cTn>
                                        <p:tgtEl>
                                          <p:spTgt spid="66">
                                            <p:txEl>
                                              <p:pRg st="2" end="2"/>
                                            </p:txEl>
                                          </p:spTgt>
                                        </p:tgtEl>
                                        <p:attrNameLst>
                                          <p:attrName>ppt_x</p:attrName>
                                        </p:attrNameLst>
                                      </p:cBhvr>
                                    </p:anim>
                                  </p:childTnLst>
                                </p:cTn>
                              </p:par>
                              <p:par>
                                <p:cTn id="42" presetID="9" presetClass="emph" presetSubtype="0" nodeType="withEffect">
                                  <p:stCondLst>
                                    <p:cond delay="0"/>
                                  </p:stCondLst>
                                  <p:childTnLst>
                                    <p:set>
                                      <p:cBhvr rctx="PPT">
                                        <p:cTn id="43" dur="indefinite"/>
                                        <p:tgtEl>
                                          <p:spTgt spid="66">
                                            <p:txEl>
                                              <p:pRg st="1" end="1"/>
                                            </p:txEl>
                                          </p:spTgt>
                                        </p:tgtEl>
                                        <p:attrNameLst>
                                          <p:attrName>style.opacity</p:attrName>
                                        </p:attrNameLst>
                                      </p:cBhvr>
                                      <p:to>
                                        <p:strVal val="0.5"/>
                                      </p:to>
                                    </p:set>
                                    <p:animEffect filter="image" prLst="opacity: 0.5">
                                      <p:cBhvr rctx="IE">
                                        <p:cTn id="44" dur="indefinite"/>
                                        <p:tgtEl>
                                          <p:spTgt spid="66">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4" presetClass="entr" presetSubtype="0" fill="hold" nodeType="clickEffect">
                                  <p:stCondLst>
                                    <p:cond delay="0"/>
                                  </p:stCondLst>
                                  <p:childTnLst>
                                    <p:set>
                                      <p:cBhvr>
                                        <p:cTn id="48" dur="1" fill="hold">
                                          <p:stCondLst>
                                            <p:cond delay="0"/>
                                          </p:stCondLst>
                                        </p:cTn>
                                        <p:tgtEl>
                                          <p:spTgt spid="66">
                                            <p:txEl>
                                              <p:pRg st="3" end="3"/>
                                            </p:txEl>
                                          </p:spTgt>
                                        </p:tgtEl>
                                        <p:attrNameLst>
                                          <p:attrName>style.visibility</p:attrName>
                                        </p:attrNameLst>
                                      </p:cBhvr>
                                      <p:to>
                                        <p:strVal val="visible"/>
                                      </p:to>
                                    </p:set>
                                    <p:anim from="(-#ppt_w/2)" to="(#ppt_x)" calcmode="lin" valueType="num">
                                      <p:cBhvr>
                                        <p:cTn id="49" dur="600" fill="hold">
                                          <p:stCondLst>
                                            <p:cond delay="0"/>
                                          </p:stCondLst>
                                        </p:cTn>
                                        <p:tgtEl>
                                          <p:spTgt spid="66">
                                            <p:txEl>
                                              <p:pRg st="3" end="3"/>
                                            </p:txEl>
                                          </p:spTgt>
                                        </p:tgtEl>
                                        <p:attrNameLst>
                                          <p:attrName>ppt_x</p:attrName>
                                        </p:attrNameLst>
                                      </p:cBhvr>
                                    </p:anim>
                                    <p:anim from="0" to="-1.0" calcmode="lin" valueType="num">
                                      <p:cBhvr>
                                        <p:cTn id="50" dur="200" decel="50000" autoRev="1" fill="hold">
                                          <p:stCondLst>
                                            <p:cond delay="600"/>
                                          </p:stCondLst>
                                        </p:cTn>
                                        <p:tgtEl>
                                          <p:spTgt spid="66">
                                            <p:txEl>
                                              <p:pRg st="3" end="3"/>
                                            </p:txEl>
                                          </p:spTgt>
                                        </p:tgtEl>
                                        <p:attrNameLst>
                                          <p:attrName>xshear</p:attrName>
                                        </p:attrNameLst>
                                      </p:cBhvr>
                                    </p:anim>
                                    <p:animScale>
                                      <p:cBhvr>
                                        <p:cTn id="51" dur="200" decel="100000" autoRev="1" fill="hold">
                                          <p:stCondLst>
                                            <p:cond delay="600"/>
                                          </p:stCondLst>
                                        </p:cTn>
                                        <p:tgtEl>
                                          <p:spTgt spid="66">
                                            <p:txEl>
                                              <p:pRg st="3" end="3"/>
                                            </p:txEl>
                                          </p:spTgt>
                                        </p:tgtEl>
                                      </p:cBhvr>
                                      <p:from x="100000" y="100000"/>
                                      <p:to x="80000" y="100000"/>
                                    </p:animScale>
                                    <p:anim by="(#ppt_h/3+#ppt_w*0.1)" calcmode="lin" valueType="num">
                                      <p:cBhvr additive="sum">
                                        <p:cTn id="52" dur="200" decel="100000" autoRev="1" fill="hold">
                                          <p:stCondLst>
                                            <p:cond delay="600"/>
                                          </p:stCondLst>
                                        </p:cTn>
                                        <p:tgtEl>
                                          <p:spTgt spid="66">
                                            <p:txEl>
                                              <p:pRg st="3" end="3"/>
                                            </p:txEl>
                                          </p:spTgt>
                                        </p:tgtEl>
                                        <p:attrNameLst>
                                          <p:attrName>ppt_x</p:attrName>
                                        </p:attrNameLst>
                                      </p:cBhvr>
                                    </p:anim>
                                  </p:childTnLst>
                                </p:cTn>
                              </p:par>
                              <p:par>
                                <p:cTn id="53" presetID="9" presetClass="emph" presetSubtype="0" nodeType="withEffect">
                                  <p:stCondLst>
                                    <p:cond delay="0"/>
                                  </p:stCondLst>
                                  <p:childTnLst>
                                    <p:set>
                                      <p:cBhvr rctx="PPT">
                                        <p:cTn id="54" dur="indefinite"/>
                                        <p:tgtEl>
                                          <p:spTgt spid="66">
                                            <p:txEl>
                                              <p:pRg st="2" end="2"/>
                                            </p:txEl>
                                          </p:spTgt>
                                        </p:tgtEl>
                                        <p:attrNameLst>
                                          <p:attrName>style.opacity</p:attrName>
                                        </p:attrNameLst>
                                      </p:cBhvr>
                                      <p:to>
                                        <p:strVal val="0.5"/>
                                      </p:to>
                                    </p:set>
                                    <p:animEffect filter="image" prLst="opacity: 0.5">
                                      <p:cBhvr rctx="IE">
                                        <p:cTn id="55" dur="indefinite"/>
                                        <p:tgtEl>
                                          <p:spTgt spid="66">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4" presetClass="entr" presetSubtype="0" fill="hold" nodeType="clickEffect">
                                  <p:stCondLst>
                                    <p:cond delay="0"/>
                                  </p:stCondLst>
                                  <p:childTnLst>
                                    <p:set>
                                      <p:cBhvr>
                                        <p:cTn id="59" dur="1" fill="hold">
                                          <p:stCondLst>
                                            <p:cond delay="0"/>
                                          </p:stCondLst>
                                        </p:cTn>
                                        <p:tgtEl>
                                          <p:spTgt spid="66">
                                            <p:txEl>
                                              <p:pRg st="4" end="4"/>
                                            </p:txEl>
                                          </p:spTgt>
                                        </p:tgtEl>
                                        <p:attrNameLst>
                                          <p:attrName>style.visibility</p:attrName>
                                        </p:attrNameLst>
                                      </p:cBhvr>
                                      <p:to>
                                        <p:strVal val="visible"/>
                                      </p:to>
                                    </p:set>
                                    <p:anim from="(-#ppt_w/2)" to="(#ppt_x)" calcmode="lin" valueType="num">
                                      <p:cBhvr>
                                        <p:cTn id="60" dur="600" fill="hold">
                                          <p:stCondLst>
                                            <p:cond delay="0"/>
                                          </p:stCondLst>
                                        </p:cTn>
                                        <p:tgtEl>
                                          <p:spTgt spid="66">
                                            <p:txEl>
                                              <p:pRg st="4" end="4"/>
                                            </p:txEl>
                                          </p:spTgt>
                                        </p:tgtEl>
                                        <p:attrNameLst>
                                          <p:attrName>ppt_x</p:attrName>
                                        </p:attrNameLst>
                                      </p:cBhvr>
                                    </p:anim>
                                    <p:anim from="0" to="-1.0" calcmode="lin" valueType="num">
                                      <p:cBhvr>
                                        <p:cTn id="61" dur="200" decel="50000" autoRev="1" fill="hold">
                                          <p:stCondLst>
                                            <p:cond delay="600"/>
                                          </p:stCondLst>
                                        </p:cTn>
                                        <p:tgtEl>
                                          <p:spTgt spid="66">
                                            <p:txEl>
                                              <p:pRg st="4" end="4"/>
                                            </p:txEl>
                                          </p:spTgt>
                                        </p:tgtEl>
                                        <p:attrNameLst>
                                          <p:attrName>xshear</p:attrName>
                                        </p:attrNameLst>
                                      </p:cBhvr>
                                    </p:anim>
                                    <p:animScale>
                                      <p:cBhvr>
                                        <p:cTn id="62" dur="200" decel="100000" autoRev="1" fill="hold">
                                          <p:stCondLst>
                                            <p:cond delay="600"/>
                                          </p:stCondLst>
                                        </p:cTn>
                                        <p:tgtEl>
                                          <p:spTgt spid="66">
                                            <p:txEl>
                                              <p:pRg st="4" end="4"/>
                                            </p:txEl>
                                          </p:spTgt>
                                        </p:tgtEl>
                                      </p:cBhvr>
                                      <p:from x="100000" y="100000"/>
                                      <p:to x="80000" y="100000"/>
                                    </p:animScale>
                                    <p:anim by="(#ppt_h/3+#ppt_w*0.1)" calcmode="lin" valueType="num">
                                      <p:cBhvr additive="sum">
                                        <p:cTn id="63" dur="200" decel="100000" autoRev="1" fill="hold">
                                          <p:stCondLst>
                                            <p:cond delay="600"/>
                                          </p:stCondLst>
                                        </p:cTn>
                                        <p:tgtEl>
                                          <p:spTgt spid="66">
                                            <p:txEl>
                                              <p:pRg st="4" end="4"/>
                                            </p:txEl>
                                          </p:spTgt>
                                        </p:tgtEl>
                                        <p:attrNameLst>
                                          <p:attrName>ppt_x</p:attrName>
                                        </p:attrNameLst>
                                      </p:cBhvr>
                                    </p:anim>
                                  </p:childTnLst>
                                </p:cTn>
                              </p:par>
                              <p:par>
                                <p:cTn id="64" presetID="9" presetClass="emph" presetSubtype="0" nodeType="withEffect">
                                  <p:stCondLst>
                                    <p:cond delay="0"/>
                                  </p:stCondLst>
                                  <p:childTnLst>
                                    <p:set>
                                      <p:cBhvr rctx="PPT">
                                        <p:cTn id="65" dur="indefinite"/>
                                        <p:tgtEl>
                                          <p:spTgt spid="66">
                                            <p:txEl>
                                              <p:pRg st="3" end="3"/>
                                            </p:txEl>
                                          </p:spTgt>
                                        </p:tgtEl>
                                        <p:attrNameLst>
                                          <p:attrName>style.opacity</p:attrName>
                                        </p:attrNameLst>
                                      </p:cBhvr>
                                      <p:to>
                                        <p:strVal val="0.5"/>
                                      </p:to>
                                    </p:set>
                                    <p:animEffect filter="image" prLst="opacity: 0.5">
                                      <p:cBhvr rctx="IE">
                                        <p:cTn id="66" dur="indefinite"/>
                                        <p:tgtEl>
                                          <p:spTgt spid="66">
                                            <p:txEl>
                                              <p:pRg st="3" end="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xit" presetSubtype="4" fill="hold" grpId="2" nodeType="clickEffect">
                                  <p:stCondLst>
                                    <p:cond delay="0"/>
                                  </p:stCondLst>
                                  <p:childTnLst>
                                    <p:anim calcmode="lin" valueType="num">
                                      <p:cBhvr additive="base">
                                        <p:cTn id="70" dur="500"/>
                                        <p:tgtEl>
                                          <p:spTgt spid="9"/>
                                        </p:tgtEl>
                                        <p:attrNameLst>
                                          <p:attrName>ppt_x</p:attrName>
                                        </p:attrNameLst>
                                      </p:cBhvr>
                                      <p:tavLst>
                                        <p:tav tm="0">
                                          <p:val>
                                            <p:strVal val="ppt_x"/>
                                          </p:val>
                                        </p:tav>
                                        <p:tav tm="100000">
                                          <p:val>
                                            <p:strVal val="ppt_x"/>
                                          </p:val>
                                        </p:tav>
                                      </p:tavLst>
                                    </p:anim>
                                    <p:anim calcmode="lin" valueType="num">
                                      <p:cBhvr additive="base">
                                        <p:cTn id="71" dur="500"/>
                                        <p:tgtEl>
                                          <p:spTgt spid="9"/>
                                        </p:tgtEl>
                                        <p:attrNameLst>
                                          <p:attrName>ppt_y</p:attrName>
                                        </p:attrNameLst>
                                      </p:cBhvr>
                                      <p:tavLst>
                                        <p:tav tm="0">
                                          <p:val>
                                            <p:strVal val="ppt_y"/>
                                          </p:val>
                                        </p:tav>
                                        <p:tav tm="100000">
                                          <p:val>
                                            <p:strVal val="1+ppt_h/2"/>
                                          </p:val>
                                        </p:tav>
                                      </p:tavLst>
                                    </p:anim>
                                    <p:set>
                                      <p:cBhvr>
                                        <p:cTn id="72" dur="1" fill="hold">
                                          <p:stCondLst>
                                            <p:cond delay="499"/>
                                          </p:stCondLst>
                                        </p:cTn>
                                        <p:tgtEl>
                                          <p:spTgt spid="9"/>
                                        </p:tgtEl>
                                        <p:attrNameLst>
                                          <p:attrName>style.visibility</p:attrName>
                                        </p:attrNameLst>
                                      </p:cBhvr>
                                      <p:to>
                                        <p:strVal val="hidden"/>
                                      </p:to>
                                    </p:set>
                                  </p:childTnLst>
                                </p:cTn>
                              </p:par>
                              <p:par>
                                <p:cTn id="73" presetID="2" presetClass="exit" presetSubtype="4" fill="hold" grpId="0" nodeType="withEffect">
                                  <p:stCondLst>
                                    <p:cond delay="0"/>
                                  </p:stCondLst>
                                  <p:childTnLst>
                                    <p:anim calcmode="lin" valueType="num">
                                      <p:cBhvr additive="base">
                                        <p:cTn id="74" dur="500"/>
                                        <p:tgtEl>
                                          <p:spTgt spid="66">
                                            <p:txEl>
                                              <p:pRg st="0" end="0"/>
                                            </p:txEl>
                                          </p:spTgt>
                                        </p:tgtEl>
                                        <p:attrNameLst>
                                          <p:attrName>ppt_x</p:attrName>
                                        </p:attrNameLst>
                                      </p:cBhvr>
                                      <p:tavLst>
                                        <p:tav tm="0">
                                          <p:val>
                                            <p:strVal val="ppt_x"/>
                                          </p:val>
                                        </p:tav>
                                        <p:tav tm="100000">
                                          <p:val>
                                            <p:strVal val="ppt_x"/>
                                          </p:val>
                                        </p:tav>
                                      </p:tavLst>
                                    </p:anim>
                                    <p:anim calcmode="lin" valueType="num">
                                      <p:cBhvr additive="base">
                                        <p:cTn id="75" dur="500"/>
                                        <p:tgtEl>
                                          <p:spTgt spid="66">
                                            <p:txEl>
                                              <p:pRg st="0" end="0"/>
                                            </p:txEl>
                                          </p:spTgt>
                                        </p:tgtEl>
                                        <p:attrNameLst>
                                          <p:attrName>ppt_y</p:attrName>
                                        </p:attrNameLst>
                                      </p:cBhvr>
                                      <p:tavLst>
                                        <p:tav tm="0">
                                          <p:val>
                                            <p:strVal val="ppt_y"/>
                                          </p:val>
                                        </p:tav>
                                        <p:tav tm="100000">
                                          <p:val>
                                            <p:strVal val="1+ppt_h/2"/>
                                          </p:val>
                                        </p:tav>
                                      </p:tavLst>
                                    </p:anim>
                                    <p:set>
                                      <p:cBhvr>
                                        <p:cTn id="76" dur="1" fill="hold">
                                          <p:stCondLst>
                                            <p:cond delay="499"/>
                                          </p:stCondLst>
                                        </p:cTn>
                                        <p:tgtEl>
                                          <p:spTgt spid="66">
                                            <p:txEl>
                                              <p:pRg st="0" end="0"/>
                                            </p:txEl>
                                          </p:spTgt>
                                        </p:tgtEl>
                                        <p:attrNameLst>
                                          <p:attrName>style.visibility</p:attrName>
                                        </p:attrNameLst>
                                      </p:cBhvr>
                                      <p:to>
                                        <p:strVal val="hidden"/>
                                      </p:to>
                                    </p:set>
                                  </p:childTnLst>
                                </p:cTn>
                              </p:par>
                              <p:par>
                                <p:cTn id="77" presetID="2" presetClass="exit" presetSubtype="4" fill="hold" grpId="0" nodeType="withEffect">
                                  <p:stCondLst>
                                    <p:cond delay="0"/>
                                  </p:stCondLst>
                                  <p:childTnLst>
                                    <p:anim calcmode="lin" valueType="num">
                                      <p:cBhvr additive="base">
                                        <p:cTn id="78" dur="500"/>
                                        <p:tgtEl>
                                          <p:spTgt spid="66">
                                            <p:txEl>
                                              <p:pRg st="1" end="1"/>
                                            </p:txEl>
                                          </p:spTgt>
                                        </p:tgtEl>
                                        <p:attrNameLst>
                                          <p:attrName>ppt_x</p:attrName>
                                        </p:attrNameLst>
                                      </p:cBhvr>
                                      <p:tavLst>
                                        <p:tav tm="0">
                                          <p:val>
                                            <p:strVal val="ppt_x"/>
                                          </p:val>
                                        </p:tav>
                                        <p:tav tm="100000">
                                          <p:val>
                                            <p:strVal val="ppt_x"/>
                                          </p:val>
                                        </p:tav>
                                      </p:tavLst>
                                    </p:anim>
                                    <p:anim calcmode="lin" valueType="num">
                                      <p:cBhvr additive="base">
                                        <p:cTn id="79" dur="500"/>
                                        <p:tgtEl>
                                          <p:spTgt spid="66">
                                            <p:txEl>
                                              <p:pRg st="1" end="1"/>
                                            </p:txEl>
                                          </p:spTgt>
                                        </p:tgtEl>
                                        <p:attrNameLst>
                                          <p:attrName>ppt_y</p:attrName>
                                        </p:attrNameLst>
                                      </p:cBhvr>
                                      <p:tavLst>
                                        <p:tav tm="0">
                                          <p:val>
                                            <p:strVal val="ppt_y"/>
                                          </p:val>
                                        </p:tav>
                                        <p:tav tm="100000">
                                          <p:val>
                                            <p:strVal val="1+ppt_h/2"/>
                                          </p:val>
                                        </p:tav>
                                      </p:tavLst>
                                    </p:anim>
                                    <p:set>
                                      <p:cBhvr>
                                        <p:cTn id="80" dur="1" fill="hold">
                                          <p:stCondLst>
                                            <p:cond delay="499"/>
                                          </p:stCondLst>
                                        </p:cTn>
                                        <p:tgtEl>
                                          <p:spTgt spid="66">
                                            <p:txEl>
                                              <p:pRg st="1" end="1"/>
                                            </p:txEl>
                                          </p:spTgt>
                                        </p:tgtEl>
                                        <p:attrNameLst>
                                          <p:attrName>style.visibility</p:attrName>
                                        </p:attrNameLst>
                                      </p:cBhvr>
                                      <p:to>
                                        <p:strVal val="hidden"/>
                                      </p:to>
                                    </p:set>
                                  </p:childTnLst>
                                </p:cTn>
                              </p:par>
                              <p:par>
                                <p:cTn id="81" presetID="2" presetClass="exit" presetSubtype="4" fill="hold" grpId="0" nodeType="withEffect">
                                  <p:stCondLst>
                                    <p:cond delay="0"/>
                                  </p:stCondLst>
                                  <p:childTnLst>
                                    <p:anim calcmode="lin" valueType="num">
                                      <p:cBhvr additive="base">
                                        <p:cTn id="82" dur="500"/>
                                        <p:tgtEl>
                                          <p:spTgt spid="66">
                                            <p:txEl>
                                              <p:pRg st="2" end="2"/>
                                            </p:txEl>
                                          </p:spTgt>
                                        </p:tgtEl>
                                        <p:attrNameLst>
                                          <p:attrName>ppt_x</p:attrName>
                                        </p:attrNameLst>
                                      </p:cBhvr>
                                      <p:tavLst>
                                        <p:tav tm="0">
                                          <p:val>
                                            <p:strVal val="ppt_x"/>
                                          </p:val>
                                        </p:tav>
                                        <p:tav tm="100000">
                                          <p:val>
                                            <p:strVal val="ppt_x"/>
                                          </p:val>
                                        </p:tav>
                                      </p:tavLst>
                                    </p:anim>
                                    <p:anim calcmode="lin" valueType="num">
                                      <p:cBhvr additive="base">
                                        <p:cTn id="83" dur="500"/>
                                        <p:tgtEl>
                                          <p:spTgt spid="66">
                                            <p:txEl>
                                              <p:pRg st="2" end="2"/>
                                            </p:txEl>
                                          </p:spTgt>
                                        </p:tgtEl>
                                        <p:attrNameLst>
                                          <p:attrName>ppt_y</p:attrName>
                                        </p:attrNameLst>
                                      </p:cBhvr>
                                      <p:tavLst>
                                        <p:tav tm="0">
                                          <p:val>
                                            <p:strVal val="ppt_y"/>
                                          </p:val>
                                        </p:tav>
                                        <p:tav tm="100000">
                                          <p:val>
                                            <p:strVal val="1+ppt_h/2"/>
                                          </p:val>
                                        </p:tav>
                                      </p:tavLst>
                                    </p:anim>
                                    <p:set>
                                      <p:cBhvr>
                                        <p:cTn id="84" dur="1" fill="hold">
                                          <p:stCondLst>
                                            <p:cond delay="499"/>
                                          </p:stCondLst>
                                        </p:cTn>
                                        <p:tgtEl>
                                          <p:spTgt spid="66">
                                            <p:txEl>
                                              <p:pRg st="2" end="2"/>
                                            </p:txEl>
                                          </p:spTgt>
                                        </p:tgtEl>
                                        <p:attrNameLst>
                                          <p:attrName>style.visibility</p:attrName>
                                        </p:attrNameLst>
                                      </p:cBhvr>
                                      <p:to>
                                        <p:strVal val="hidden"/>
                                      </p:to>
                                    </p:set>
                                  </p:childTnLst>
                                </p:cTn>
                              </p:par>
                              <p:par>
                                <p:cTn id="85" presetID="2" presetClass="exit" presetSubtype="4" fill="hold" grpId="0" nodeType="withEffect">
                                  <p:stCondLst>
                                    <p:cond delay="0"/>
                                  </p:stCondLst>
                                  <p:childTnLst>
                                    <p:anim calcmode="lin" valueType="num">
                                      <p:cBhvr additive="base">
                                        <p:cTn id="86" dur="500"/>
                                        <p:tgtEl>
                                          <p:spTgt spid="66">
                                            <p:txEl>
                                              <p:pRg st="3" end="3"/>
                                            </p:txEl>
                                          </p:spTgt>
                                        </p:tgtEl>
                                        <p:attrNameLst>
                                          <p:attrName>ppt_x</p:attrName>
                                        </p:attrNameLst>
                                      </p:cBhvr>
                                      <p:tavLst>
                                        <p:tav tm="0">
                                          <p:val>
                                            <p:strVal val="ppt_x"/>
                                          </p:val>
                                        </p:tav>
                                        <p:tav tm="100000">
                                          <p:val>
                                            <p:strVal val="ppt_x"/>
                                          </p:val>
                                        </p:tav>
                                      </p:tavLst>
                                    </p:anim>
                                    <p:anim calcmode="lin" valueType="num">
                                      <p:cBhvr additive="base">
                                        <p:cTn id="87" dur="500"/>
                                        <p:tgtEl>
                                          <p:spTgt spid="66">
                                            <p:txEl>
                                              <p:pRg st="3" end="3"/>
                                            </p:txEl>
                                          </p:spTgt>
                                        </p:tgtEl>
                                        <p:attrNameLst>
                                          <p:attrName>ppt_y</p:attrName>
                                        </p:attrNameLst>
                                      </p:cBhvr>
                                      <p:tavLst>
                                        <p:tav tm="0">
                                          <p:val>
                                            <p:strVal val="ppt_y"/>
                                          </p:val>
                                        </p:tav>
                                        <p:tav tm="100000">
                                          <p:val>
                                            <p:strVal val="1+ppt_h/2"/>
                                          </p:val>
                                        </p:tav>
                                      </p:tavLst>
                                    </p:anim>
                                    <p:set>
                                      <p:cBhvr>
                                        <p:cTn id="88" dur="1" fill="hold">
                                          <p:stCondLst>
                                            <p:cond delay="499"/>
                                          </p:stCondLst>
                                        </p:cTn>
                                        <p:tgtEl>
                                          <p:spTgt spid="66">
                                            <p:txEl>
                                              <p:pRg st="3" end="3"/>
                                            </p:txEl>
                                          </p:spTgt>
                                        </p:tgtEl>
                                        <p:attrNameLst>
                                          <p:attrName>style.visibility</p:attrName>
                                        </p:attrNameLst>
                                      </p:cBhvr>
                                      <p:to>
                                        <p:strVal val="hidden"/>
                                      </p:to>
                                    </p:set>
                                  </p:childTnLst>
                                </p:cTn>
                              </p:par>
                              <p:par>
                                <p:cTn id="89" presetID="2" presetClass="exit" presetSubtype="4" fill="hold" grpId="0" nodeType="withEffect">
                                  <p:stCondLst>
                                    <p:cond delay="0"/>
                                  </p:stCondLst>
                                  <p:childTnLst>
                                    <p:anim calcmode="lin" valueType="num">
                                      <p:cBhvr additive="base">
                                        <p:cTn id="90" dur="500"/>
                                        <p:tgtEl>
                                          <p:spTgt spid="66">
                                            <p:txEl>
                                              <p:pRg st="4" end="4"/>
                                            </p:txEl>
                                          </p:spTgt>
                                        </p:tgtEl>
                                        <p:attrNameLst>
                                          <p:attrName>ppt_x</p:attrName>
                                        </p:attrNameLst>
                                      </p:cBhvr>
                                      <p:tavLst>
                                        <p:tav tm="0">
                                          <p:val>
                                            <p:strVal val="ppt_x"/>
                                          </p:val>
                                        </p:tav>
                                        <p:tav tm="100000">
                                          <p:val>
                                            <p:strVal val="ppt_x"/>
                                          </p:val>
                                        </p:tav>
                                      </p:tavLst>
                                    </p:anim>
                                    <p:anim calcmode="lin" valueType="num">
                                      <p:cBhvr additive="base">
                                        <p:cTn id="91" dur="500"/>
                                        <p:tgtEl>
                                          <p:spTgt spid="66">
                                            <p:txEl>
                                              <p:pRg st="4" end="4"/>
                                            </p:txEl>
                                          </p:spTgt>
                                        </p:tgtEl>
                                        <p:attrNameLst>
                                          <p:attrName>ppt_y</p:attrName>
                                        </p:attrNameLst>
                                      </p:cBhvr>
                                      <p:tavLst>
                                        <p:tav tm="0">
                                          <p:val>
                                            <p:strVal val="ppt_y"/>
                                          </p:val>
                                        </p:tav>
                                        <p:tav tm="100000">
                                          <p:val>
                                            <p:strVal val="1+ppt_h/2"/>
                                          </p:val>
                                        </p:tav>
                                      </p:tavLst>
                                    </p:anim>
                                    <p:set>
                                      <p:cBhvr>
                                        <p:cTn id="92" dur="1" fill="hold">
                                          <p:stCondLst>
                                            <p:cond delay="499"/>
                                          </p:stCondLst>
                                        </p:cTn>
                                        <p:tgtEl>
                                          <p:spTgt spid="66">
                                            <p:txEl>
                                              <p:pRg st="4" end="4"/>
                                            </p:txEl>
                                          </p:spTgt>
                                        </p:tgtEl>
                                        <p:attrNameLst>
                                          <p:attrName>style.visibility</p:attrName>
                                        </p:attrNameLst>
                                      </p:cBhvr>
                                      <p:to>
                                        <p:strVal val="hidden"/>
                                      </p:to>
                                    </p:set>
                                  </p:childTnLst>
                                </p:cTn>
                              </p:par>
                              <p:par>
                                <p:cTn id="93" presetID="2" presetClass="exit" presetSubtype="4" fill="hold" grpId="1" nodeType="withEffect">
                                  <p:stCondLst>
                                    <p:cond delay="0"/>
                                  </p:stCondLst>
                                  <p:childTnLst>
                                    <p:anim calcmode="lin" valueType="num">
                                      <p:cBhvr additive="base">
                                        <p:cTn id="94" dur="500"/>
                                        <p:tgtEl>
                                          <p:spTgt spid="4"/>
                                        </p:tgtEl>
                                        <p:attrNameLst>
                                          <p:attrName>ppt_x</p:attrName>
                                        </p:attrNameLst>
                                      </p:cBhvr>
                                      <p:tavLst>
                                        <p:tav tm="0">
                                          <p:val>
                                            <p:strVal val="ppt_x"/>
                                          </p:val>
                                        </p:tav>
                                        <p:tav tm="100000">
                                          <p:val>
                                            <p:strVal val="ppt_x"/>
                                          </p:val>
                                        </p:tav>
                                      </p:tavLst>
                                    </p:anim>
                                    <p:anim calcmode="lin" valueType="num">
                                      <p:cBhvr additive="base">
                                        <p:cTn id="95" dur="500"/>
                                        <p:tgtEl>
                                          <p:spTgt spid="4"/>
                                        </p:tgtEl>
                                        <p:attrNameLst>
                                          <p:attrName>ppt_y</p:attrName>
                                        </p:attrNameLst>
                                      </p:cBhvr>
                                      <p:tavLst>
                                        <p:tav tm="0">
                                          <p:val>
                                            <p:strVal val="ppt_y"/>
                                          </p:val>
                                        </p:tav>
                                        <p:tav tm="100000">
                                          <p:val>
                                            <p:strVal val="1+ppt_h/2"/>
                                          </p:val>
                                        </p:tav>
                                      </p:tavLst>
                                    </p:anim>
                                    <p:set>
                                      <p:cBhvr>
                                        <p:cTn id="96"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p:bldP spid="9" grpId="2"/>
      <p:bldP spid="66" grpId="0" build="allAtOnce"/>
      <p:bldP spid="4" grpId="0"/>
      <p:bldP spid="4"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57200" y="685800"/>
            <a:ext cx="5439887" cy="646331"/>
          </a:xfrm>
          <a:prstGeom prst="rect">
            <a:avLst/>
          </a:prstGeom>
          <a:noFill/>
        </p:spPr>
        <p:txBody>
          <a:bodyPr wrap="none" rtlCol="0">
            <a:spAutoFit/>
          </a:bodyPr>
          <a:lstStyle/>
          <a:p>
            <a:r>
              <a:rPr lang="en-US" sz="3600" b="1" smtClean="0">
                <a:solidFill>
                  <a:srgbClr val="FFFF00"/>
                </a:solidFill>
                <a:effectLst>
                  <a:glow rad="139700">
                    <a:schemeClr val="accent6">
                      <a:satMod val="175000"/>
                      <a:alpha val="40000"/>
                    </a:schemeClr>
                  </a:glow>
                  <a:reflection blurRad="6350" stA="55000" endA="50" endPos="85000" dist="29997" dir="5400000" sy="-100000" algn="bl" rotWithShape="0"/>
                </a:effectLst>
              </a:rPr>
              <a:t>Hiện thực ứng dụng (tt)</a:t>
            </a:r>
            <a:endParaRPr lang="en-US" sz="3600" b="1">
              <a:solidFill>
                <a:srgbClr val="FFFF00"/>
              </a:solidFill>
              <a:effectLst>
                <a:glow rad="139700">
                  <a:schemeClr val="accent6">
                    <a:satMod val="175000"/>
                    <a:alpha val="40000"/>
                  </a:schemeClr>
                </a:glow>
                <a:reflection blurRad="6350" stA="55000" endA="50" endPos="85000" dist="29997" dir="5400000" sy="-100000" algn="bl" rotWithShape="0"/>
              </a:effectLst>
            </a:endParaRPr>
          </a:p>
        </p:txBody>
      </p:sp>
      <p:sp>
        <p:nvSpPr>
          <p:cNvPr id="4" name="Rectangle 3"/>
          <p:cNvSpPr/>
          <p:nvPr/>
        </p:nvSpPr>
        <p:spPr>
          <a:xfrm>
            <a:off x="4724400" y="1371600"/>
            <a:ext cx="4104009" cy="400110"/>
          </a:xfrm>
          <a:prstGeom prst="rect">
            <a:avLst/>
          </a:prstGeom>
        </p:spPr>
        <p:txBody>
          <a:bodyPr wrap="none">
            <a:spAutoFit/>
          </a:bodyPr>
          <a:lstStyle/>
          <a:p>
            <a:r>
              <a:rPr lang="en-US" sz="2000" b="1" smtClean="0">
                <a:solidFill>
                  <a:schemeClr val="tx2">
                    <a:lumMod val="90000"/>
                  </a:schemeClr>
                </a:solidFill>
                <a:effectLst>
                  <a:glow rad="139700">
                    <a:schemeClr val="accent4">
                      <a:satMod val="175000"/>
                      <a:alpha val="40000"/>
                    </a:schemeClr>
                  </a:glow>
                </a:effectLst>
              </a:rPr>
              <a:t>Mô hình dữ liệu mức quan niệm</a:t>
            </a:r>
            <a:endParaRPr lang="en-US" sz="2000" b="1" dirty="0">
              <a:solidFill>
                <a:schemeClr val="tx2">
                  <a:lumMod val="90000"/>
                </a:schemeClr>
              </a:solidFill>
              <a:effectLst>
                <a:glow rad="139700">
                  <a:schemeClr val="accent4">
                    <a:satMod val="175000"/>
                    <a:alpha val="40000"/>
                  </a:schemeClr>
                </a:glow>
              </a:effectLst>
            </a:endParaRPr>
          </a:p>
        </p:txBody>
      </p:sp>
      <p:pic>
        <p:nvPicPr>
          <p:cNvPr id="3293" name="Picture 221"/>
          <p:cNvPicPr>
            <a:picLocks noChangeAspect="1" noChangeArrowheads="1"/>
          </p:cNvPicPr>
          <p:nvPr/>
        </p:nvPicPr>
        <p:blipFill>
          <a:blip r:embed="rId3"/>
          <a:srcRect/>
          <a:stretch>
            <a:fillRect/>
          </a:stretch>
        </p:blipFill>
        <p:spPr bwMode="auto">
          <a:xfrm>
            <a:off x="1905000" y="1981200"/>
            <a:ext cx="5257800" cy="45339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9" presetClass="entr" presetSubtype="0" fill="hold" nodeType="withEffect">
                                  <p:stCondLst>
                                    <p:cond delay="0"/>
                                  </p:stCondLst>
                                  <p:childTnLst>
                                    <p:set>
                                      <p:cBhvr>
                                        <p:cTn id="10" dur="1" fill="hold">
                                          <p:stCondLst>
                                            <p:cond delay="0"/>
                                          </p:stCondLst>
                                        </p:cTn>
                                        <p:tgtEl>
                                          <p:spTgt spid="3293"/>
                                        </p:tgtEl>
                                        <p:attrNameLst>
                                          <p:attrName>style.visibility</p:attrName>
                                        </p:attrNameLst>
                                      </p:cBhvr>
                                      <p:to>
                                        <p:strVal val="visible"/>
                                      </p:to>
                                    </p:set>
                                    <p:animEffect transition="in" filter="dissolve">
                                      <p:cBhvr>
                                        <p:cTn id="11" dur="500"/>
                                        <p:tgtEl>
                                          <p:spTgt spid="3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blackWhite">
          <a:xfrm>
            <a:off x="1447800" y="2514600"/>
            <a:ext cx="1828800" cy="1676400"/>
          </a:xfrm>
          <a:prstGeom prst="roundRect">
            <a:avLst>
              <a:gd name="adj" fmla="val 9106"/>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headEnd/>
            <a:tailEnd/>
          </a:ln>
          <a:effectLst>
            <a:glow rad="139700">
              <a:schemeClr val="accent5">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r>
              <a:rPr lang="en-US" sz="2400" b="1" dirty="0" smtClean="0">
                <a:solidFill>
                  <a:srgbClr val="FFFFFF"/>
                </a:solidFill>
              </a:rPr>
              <a:t>Mô </a:t>
            </a:r>
            <a:r>
              <a:rPr lang="en-US" sz="2400" b="1" dirty="0" err="1" smtClean="0">
                <a:solidFill>
                  <a:srgbClr val="FFFFFF"/>
                </a:solidFill>
              </a:rPr>
              <a:t>hình</a:t>
            </a:r>
            <a:r>
              <a:rPr lang="en-US" sz="2400" b="1" dirty="0" smtClean="0">
                <a:solidFill>
                  <a:srgbClr val="FFFFFF"/>
                </a:solidFill>
              </a:rPr>
              <a:t> </a:t>
            </a:r>
          </a:p>
          <a:p>
            <a:pPr algn="ctr"/>
            <a:r>
              <a:rPr lang="en-US" sz="2400" b="1" dirty="0" err="1" smtClean="0">
                <a:solidFill>
                  <a:srgbClr val="FFFFFF"/>
                </a:solidFill>
              </a:rPr>
              <a:t>luồng</a:t>
            </a:r>
            <a:endParaRPr lang="en-US" sz="2400" b="1" dirty="0" smtClean="0">
              <a:solidFill>
                <a:srgbClr val="FFFFFF"/>
              </a:solidFill>
            </a:endParaRPr>
          </a:p>
          <a:p>
            <a:pPr algn="ctr"/>
            <a:r>
              <a:rPr lang="en-US" sz="2400" b="1" dirty="0" smtClean="0">
                <a:solidFill>
                  <a:srgbClr val="FFFFFF"/>
                </a:solidFill>
              </a:rPr>
              <a:t> công việc</a:t>
            </a:r>
            <a:endParaRPr lang="en-US" sz="2400" b="1" dirty="0">
              <a:solidFill>
                <a:srgbClr val="FFFFFF"/>
              </a:solidFill>
            </a:endParaRPr>
          </a:p>
        </p:txBody>
      </p:sp>
      <p:sp>
        <p:nvSpPr>
          <p:cNvPr id="23" name="AutoShape 7"/>
          <p:cNvSpPr>
            <a:spLocks noChangeArrowheads="1"/>
          </p:cNvSpPr>
          <p:nvPr/>
        </p:nvSpPr>
        <p:spPr bwMode="blackWhite">
          <a:xfrm>
            <a:off x="6019800" y="2514600"/>
            <a:ext cx="1828800" cy="1676400"/>
          </a:xfrm>
          <a:prstGeom prst="roundRect">
            <a:avLst>
              <a:gd name="adj" fmla="val 9106"/>
            </a:avLst>
          </a:prstGeom>
          <a:gradFill flip="none" rotWithShape="1">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path path="circle">
              <a:fillToRect l="50000" t="50000" r="50000" b="50000"/>
            </a:path>
            <a:tileRect/>
          </a:gradFill>
          <a:ln>
            <a:headEnd/>
            <a:tailEnd/>
          </a:ln>
          <a:effectLst>
            <a:glow rad="139700">
              <a:schemeClr val="accent5">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a:r>
              <a:rPr lang="en-US" sz="2400" b="1" dirty="0" smtClean="0">
                <a:solidFill>
                  <a:srgbClr val="FFFFFF"/>
                </a:solidFill>
              </a:rPr>
              <a:t>Xây </a:t>
            </a:r>
            <a:r>
              <a:rPr lang="en-US" sz="2400" b="1" dirty="0" err="1" smtClean="0">
                <a:solidFill>
                  <a:srgbClr val="FFFFFF"/>
                </a:solidFill>
              </a:rPr>
              <a:t>dựng</a:t>
            </a:r>
            <a:r>
              <a:rPr lang="en-US" sz="2400" b="1" dirty="0" smtClean="0">
                <a:solidFill>
                  <a:srgbClr val="FFFFFF"/>
                </a:solidFill>
              </a:rPr>
              <a:t> </a:t>
            </a:r>
          </a:p>
          <a:p>
            <a:pPr algn="ctr"/>
            <a:r>
              <a:rPr lang="en-US" sz="2400" b="1" dirty="0" smtClean="0">
                <a:solidFill>
                  <a:srgbClr val="FFFFFF"/>
                </a:solidFill>
              </a:rPr>
              <a:t>ứng dụng </a:t>
            </a:r>
          </a:p>
          <a:p>
            <a:pPr algn="ctr"/>
            <a:r>
              <a:rPr lang="en-US" sz="2400" b="1" dirty="0" smtClean="0">
                <a:solidFill>
                  <a:srgbClr val="FFFFFF"/>
                </a:solidFill>
              </a:rPr>
              <a:t>thử </a:t>
            </a:r>
            <a:r>
              <a:rPr lang="en-US" sz="2400" b="1" dirty="0" err="1" smtClean="0">
                <a:solidFill>
                  <a:srgbClr val="FFFFFF"/>
                </a:solidFill>
              </a:rPr>
              <a:t>nghiệm</a:t>
            </a:r>
            <a:r>
              <a:rPr lang="en-US" sz="2400" b="1" dirty="0" smtClean="0">
                <a:solidFill>
                  <a:srgbClr val="FFFFFF"/>
                </a:solidFill>
              </a:rPr>
              <a:t> </a:t>
            </a:r>
          </a:p>
          <a:p>
            <a:pPr algn="ctr"/>
            <a:r>
              <a:rPr lang="en-US" sz="2400" b="1" dirty="0" smtClean="0">
                <a:solidFill>
                  <a:srgbClr val="FFFFFF"/>
                </a:solidFill>
              </a:rPr>
              <a:t>thực </a:t>
            </a:r>
            <a:r>
              <a:rPr lang="en-US" sz="2400" b="1" dirty="0" err="1" smtClean="0">
                <a:solidFill>
                  <a:srgbClr val="FFFFFF"/>
                </a:solidFill>
              </a:rPr>
              <a:t>tế</a:t>
            </a:r>
            <a:endParaRPr lang="en-US" sz="2400" b="1" dirty="0">
              <a:solidFill>
                <a:srgbClr val="FFFFFF"/>
              </a:solidFill>
            </a:endParaRPr>
          </a:p>
        </p:txBody>
      </p:sp>
      <p:sp>
        <p:nvSpPr>
          <p:cNvPr id="24" name="AutoShape 6"/>
          <p:cNvSpPr>
            <a:spLocks noChangeArrowheads="1"/>
          </p:cNvSpPr>
          <p:nvPr/>
        </p:nvSpPr>
        <p:spPr bwMode="blackWhite">
          <a:xfrm>
            <a:off x="3657600" y="2514600"/>
            <a:ext cx="1828800" cy="1676400"/>
          </a:xfrm>
          <a:prstGeom prst="roundRect">
            <a:avLst>
              <a:gd name="adj" fmla="val 9106"/>
            </a:avLst>
          </a:prstGeom>
          <a:gradFill flip="none" rotWithShape="1">
            <a:gsLst>
              <a:gs pos="0">
                <a:schemeClr val="tx2">
                  <a:lumMod val="50000"/>
                  <a:shade val="30000"/>
                  <a:satMod val="115000"/>
                </a:schemeClr>
              </a:gs>
              <a:gs pos="50000">
                <a:schemeClr val="tx2">
                  <a:lumMod val="50000"/>
                  <a:shade val="67500"/>
                  <a:satMod val="115000"/>
                </a:schemeClr>
              </a:gs>
              <a:gs pos="100000">
                <a:schemeClr val="tx2">
                  <a:lumMod val="50000"/>
                  <a:shade val="100000"/>
                  <a:satMod val="115000"/>
                </a:schemeClr>
              </a:gs>
            </a:gsLst>
            <a:path path="circle">
              <a:fillToRect l="50000" t="50000" r="50000" b="50000"/>
            </a:path>
            <a:tileRect/>
          </a:gradFill>
          <a:ln>
            <a:headEnd/>
            <a:tailEnd/>
          </a:ln>
          <a:effectLst>
            <a:glow rad="139700">
              <a:schemeClr val="accent5">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r>
              <a:rPr lang="en-US" sz="2400" b="1" dirty="0" err="1" smtClean="0">
                <a:solidFill>
                  <a:srgbClr val="FFFFFF"/>
                </a:solidFill>
              </a:rPr>
              <a:t>Môi</a:t>
            </a:r>
            <a:r>
              <a:rPr lang="en-US" sz="2400" b="1" dirty="0" smtClean="0">
                <a:solidFill>
                  <a:srgbClr val="FFFFFF"/>
                </a:solidFill>
              </a:rPr>
              <a:t> trường </a:t>
            </a:r>
          </a:p>
          <a:p>
            <a:pPr algn="ctr"/>
            <a:r>
              <a:rPr lang="en-US" sz="2400" b="1" dirty="0" smtClean="0">
                <a:solidFill>
                  <a:srgbClr val="FFFFFF"/>
                </a:solidFill>
              </a:rPr>
              <a:t>công </a:t>
            </a:r>
            <a:r>
              <a:rPr lang="en-US" sz="2400" b="1" dirty="0" err="1" smtClean="0">
                <a:solidFill>
                  <a:srgbClr val="FFFFFF"/>
                </a:solidFill>
              </a:rPr>
              <a:t>nghệ</a:t>
            </a:r>
            <a:endParaRPr lang="en-US" sz="2400" b="1" dirty="0" smtClean="0">
              <a:solidFill>
                <a:srgbClr val="FFFFFF"/>
              </a:solidFill>
            </a:endParaRPr>
          </a:p>
          <a:p>
            <a:pPr algn="ctr"/>
            <a:r>
              <a:rPr lang="en-US" sz="2400" b="1" dirty="0" smtClean="0">
                <a:solidFill>
                  <a:srgbClr val="FFFFFF"/>
                </a:solidFill>
              </a:rPr>
              <a:t> </a:t>
            </a:r>
            <a:r>
              <a:rPr lang="en-US" sz="2400" b="1" dirty="0" err="1" smtClean="0">
                <a:solidFill>
                  <a:srgbClr val="FFFFFF"/>
                </a:solidFill>
              </a:rPr>
              <a:t>hỗ</a:t>
            </a:r>
            <a:r>
              <a:rPr lang="en-US" sz="2400" b="1" dirty="0" smtClean="0">
                <a:solidFill>
                  <a:srgbClr val="FFFFFF"/>
                </a:solidFill>
              </a:rPr>
              <a:t> </a:t>
            </a:r>
            <a:r>
              <a:rPr lang="en-US" sz="2400" b="1" dirty="0" err="1" smtClean="0">
                <a:solidFill>
                  <a:srgbClr val="FFFFFF"/>
                </a:solidFill>
              </a:rPr>
              <a:t>trợ</a:t>
            </a:r>
            <a:endParaRPr lang="en-US" sz="2400" b="1" dirty="0">
              <a:solidFill>
                <a:srgbClr val="FFFFFF"/>
              </a:solidFill>
            </a:endParaRPr>
          </a:p>
        </p:txBody>
      </p:sp>
      <p:sp>
        <p:nvSpPr>
          <p:cNvPr id="8" name="AutoShape 8"/>
          <p:cNvSpPr>
            <a:spLocks noChangeArrowheads="1"/>
          </p:cNvSpPr>
          <p:nvPr/>
        </p:nvSpPr>
        <p:spPr bwMode="gray">
          <a:xfrm>
            <a:off x="2667000" y="1219200"/>
            <a:ext cx="3581400" cy="685800"/>
          </a:xfrm>
          <a:prstGeom prst="roundRect">
            <a:avLst>
              <a:gd name="adj" fmla="val 9106"/>
            </a:avLst>
          </a:prstGeom>
          <a:gradFill rotWithShape="1">
            <a:gsLst>
              <a:gs pos="0">
                <a:srgbClr val="CCFFFF"/>
              </a:gs>
              <a:gs pos="100000">
                <a:srgbClr val="CCFFFF">
                  <a:gamma/>
                  <a:tint val="0"/>
                  <a:invGamma/>
                </a:srgbClr>
              </a:gs>
            </a:gsLst>
            <a:lin ang="5400000" scaled="1"/>
          </a:gradFill>
          <a:ln w="25400">
            <a:noFill/>
            <a:round/>
            <a:headEnd/>
            <a:tailEnd/>
          </a:ln>
          <a:effectLst>
            <a:outerShdw dist="107763" dir="2700000" algn="ctr" rotWithShape="0">
              <a:srgbClr val="000000">
                <a:alpha val="50000"/>
              </a:srgbClr>
            </a:outerShdw>
          </a:effectLst>
        </p:spPr>
        <p:txBody>
          <a:bodyPr anchor="ctr"/>
          <a:lstStyle/>
          <a:p>
            <a:pPr algn="ctr"/>
            <a:r>
              <a:rPr lang="en-US" sz="3200" b="1" dirty="0" smtClean="0">
                <a:solidFill>
                  <a:schemeClr val="tx2">
                    <a:lumMod val="25000"/>
                  </a:schemeClr>
                </a:solidFill>
              </a:rPr>
              <a:t>YÊU CẦU ĐỀ TÀI</a:t>
            </a:r>
            <a:endParaRPr lang="en-US" sz="2400" dirty="0">
              <a:solidFill>
                <a:schemeClr val="tx2">
                  <a:lumMod val="25000"/>
                </a:schemeClr>
              </a:solidFill>
            </a:endParaRPr>
          </a:p>
        </p:txBody>
      </p:sp>
      <p:sp>
        <p:nvSpPr>
          <p:cNvPr id="4" name="AutoShape 4"/>
          <p:cNvSpPr>
            <a:spLocks noChangeArrowheads="1"/>
          </p:cNvSpPr>
          <p:nvPr/>
        </p:nvSpPr>
        <p:spPr bwMode="invGray">
          <a:xfrm rot="16200000" flipH="1">
            <a:off x="4229100" y="1866900"/>
            <a:ext cx="533400" cy="609600"/>
          </a:xfrm>
          <a:prstGeom prst="rightArrow">
            <a:avLst>
              <a:gd name="adj1" fmla="val 43208"/>
              <a:gd name="adj2" fmla="val 82286"/>
            </a:avLst>
          </a:prstGeom>
          <a:solidFill>
            <a:schemeClr val="accent2"/>
          </a:solidFill>
          <a:ln>
            <a:headEnd/>
            <a:tailEnd/>
          </a:ln>
        </p:spPr>
        <p:style>
          <a:lnRef idx="3">
            <a:schemeClr val="lt1"/>
          </a:lnRef>
          <a:fillRef idx="1">
            <a:schemeClr val="dk1"/>
          </a:fillRef>
          <a:effectRef idx="1">
            <a:schemeClr val="dk1"/>
          </a:effectRef>
          <a:fontRef idx="minor">
            <a:schemeClr val="lt1"/>
          </a:fontRef>
        </p:style>
        <p:txBody>
          <a:bodyPr wrap="none" anchor="ctr"/>
          <a:lstStyle/>
          <a:p>
            <a:endParaRPr lang="en-US"/>
          </a:p>
        </p:txBody>
      </p:sp>
      <p:sp>
        <p:nvSpPr>
          <p:cNvPr id="10" name="AutoShape 5"/>
          <p:cNvSpPr>
            <a:spLocks noChangeArrowheads="1"/>
          </p:cNvSpPr>
          <p:nvPr/>
        </p:nvSpPr>
        <p:spPr bwMode="blackWhite">
          <a:xfrm>
            <a:off x="304800" y="4343400"/>
            <a:ext cx="1143000" cy="2286000"/>
          </a:xfrm>
          <a:prstGeom prst="roundRect">
            <a:avLst>
              <a:gd name="adj" fmla="val 9106"/>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path path="circle">
              <a:fillToRect l="50000" t="50000" r="50000" b="50000"/>
            </a:path>
            <a:tileRect/>
          </a:gra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r>
              <a:rPr lang="en-US" sz="2000" b="1" dirty="0" smtClean="0">
                <a:solidFill>
                  <a:srgbClr val="FFFFFF"/>
                </a:solidFill>
              </a:rPr>
              <a:t>1.Mô </a:t>
            </a:r>
          </a:p>
          <a:p>
            <a:pPr algn="ctr"/>
            <a:r>
              <a:rPr lang="en-US" sz="2000" b="1" dirty="0" err="1" smtClean="0">
                <a:solidFill>
                  <a:srgbClr val="FFFFFF"/>
                </a:solidFill>
              </a:rPr>
              <a:t>hình</a:t>
            </a:r>
            <a:r>
              <a:rPr lang="en-US" sz="2000" b="1" dirty="0" smtClean="0">
                <a:solidFill>
                  <a:srgbClr val="FFFFFF"/>
                </a:solidFill>
              </a:rPr>
              <a:t> </a:t>
            </a:r>
          </a:p>
          <a:p>
            <a:pPr algn="ctr"/>
            <a:r>
              <a:rPr lang="en-US" sz="2000" b="1" dirty="0" err="1" smtClean="0">
                <a:solidFill>
                  <a:srgbClr val="FFFFFF"/>
                </a:solidFill>
              </a:rPr>
              <a:t>luồng</a:t>
            </a:r>
            <a:endParaRPr lang="en-US" sz="2000" b="1" dirty="0" smtClean="0">
              <a:solidFill>
                <a:srgbClr val="FFFFFF"/>
              </a:solidFill>
            </a:endParaRPr>
          </a:p>
          <a:p>
            <a:pPr algn="ctr"/>
            <a:r>
              <a:rPr lang="en-US" sz="2000" b="1" dirty="0" smtClean="0">
                <a:solidFill>
                  <a:srgbClr val="FFFFFF"/>
                </a:solidFill>
              </a:rPr>
              <a:t> công </a:t>
            </a:r>
          </a:p>
          <a:p>
            <a:pPr algn="ctr"/>
            <a:r>
              <a:rPr lang="en-US" sz="2000" b="1" dirty="0" smtClean="0">
                <a:solidFill>
                  <a:srgbClr val="FFFFFF"/>
                </a:solidFill>
              </a:rPr>
              <a:t>việc</a:t>
            </a:r>
            <a:endParaRPr lang="en-US" sz="2000" b="1" dirty="0">
              <a:solidFill>
                <a:srgbClr val="FFFFFF"/>
              </a:solidFill>
            </a:endParaRPr>
          </a:p>
        </p:txBody>
      </p:sp>
      <p:sp>
        <p:nvSpPr>
          <p:cNvPr id="11" name="AutoShape 7"/>
          <p:cNvSpPr>
            <a:spLocks noChangeArrowheads="1"/>
          </p:cNvSpPr>
          <p:nvPr/>
        </p:nvSpPr>
        <p:spPr bwMode="blackWhite">
          <a:xfrm>
            <a:off x="1524000" y="4343400"/>
            <a:ext cx="1143000" cy="2286000"/>
          </a:xfrm>
          <a:prstGeom prst="roundRect">
            <a:avLst>
              <a:gd name="adj" fmla="val 9106"/>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path path="circle">
              <a:fillToRect l="50000" t="50000" r="50000" b="50000"/>
            </a:path>
            <a:tileRect/>
          </a:gradFill>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sz="2000" b="1" dirty="0" smtClean="0">
                <a:solidFill>
                  <a:srgbClr val="FFFFFF"/>
                </a:solidFill>
              </a:rPr>
              <a:t>2.Luồng </a:t>
            </a:r>
          </a:p>
          <a:p>
            <a:pPr algn="ctr"/>
            <a:r>
              <a:rPr lang="en-US" sz="2000" b="1" dirty="0" smtClean="0">
                <a:solidFill>
                  <a:srgbClr val="FFFFFF"/>
                </a:solidFill>
              </a:rPr>
              <a:t>Công</a:t>
            </a:r>
          </a:p>
          <a:p>
            <a:pPr algn="ctr"/>
            <a:r>
              <a:rPr lang="en-US" sz="2000" b="1" dirty="0" smtClean="0">
                <a:solidFill>
                  <a:srgbClr val="FFFFFF"/>
                </a:solidFill>
              </a:rPr>
              <a:t>Việc</a:t>
            </a:r>
          </a:p>
          <a:p>
            <a:pPr algn="ctr"/>
            <a:r>
              <a:rPr lang="en-US" sz="2000" b="1" dirty="0" smtClean="0">
                <a:solidFill>
                  <a:srgbClr val="FFFFFF"/>
                </a:solidFill>
              </a:rPr>
              <a:t>Tổ</a:t>
            </a:r>
          </a:p>
          <a:p>
            <a:pPr algn="ctr"/>
            <a:r>
              <a:rPr lang="en-US" sz="2000" b="1" dirty="0" smtClean="0">
                <a:solidFill>
                  <a:srgbClr val="FFFFFF"/>
                </a:solidFill>
              </a:rPr>
              <a:t>Chức</a:t>
            </a:r>
          </a:p>
          <a:p>
            <a:pPr algn="ctr"/>
            <a:r>
              <a:rPr lang="en-US" sz="2000" b="1" dirty="0" smtClean="0">
                <a:solidFill>
                  <a:srgbClr val="FFFFFF"/>
                </a:solidFill>
              </a:rPr>
              <a:t>thi</a:t>
            </a:r>
            <a:endParaRPr lang="en-US" sz="2000" b="1" dirty="0">
              <a:solidFill>
                <a:srgbClr val="FFFFFF"/>
              </a:solidFill>
            </a:endParaRPr>
          </a:p>
        </p:txBody>
      </p:sp>
      <p:sp>
        <p:nvSpPr>
          <p:cNvPr id="15" name="AutoShape 7"/>
          <p:cNvSpPr>
            <a:spLocks noChangeArrowheads="1"/>
          </p:cNvSpPr>
          <p:nvPr/>
        </p:nvSpPr>
        <p:spPr bwMode="blackWhite">
          <a:xfrm>
            <a:off x="2743200" y="4343400"/>
            <a:ext cx="1143000" cy="2286000"/>
          </a:xfrm>
          <a:prstGeom prst="roundRect">
            <a:avLst>
              <a:gd name="adj" fmla="val 9106"/>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path path="circle">
              <a:fillToRect l="50000" t="50000" r="50000" b="50000"/>
            </a:path>
            <a:tileRect/>
          </a:gradFill>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sz="2000" b="1" dirty="0" smtClean="0">
                <a:solidFill>
                  <a:srgbClr val="FFFFFF"/>
                </a:solidFill>
              </a:rPr>
              <a:t>3.Ứng </a:t>
            </a:r>
          </a:p>
          <a:p>
            <a:pPr algn="ctr"/>
            <a:r>
              <a:rPr lang="en-US" sz="2000" b="1" dirty="0" smtClean="0">
                <a:solidFill>
                  <a:srgbClr val="FFFFFF"/>
                </a:solidFill>
              </a:rPr>
              <a:t>Dụng </a:t>
            </a:r>
          </a:p>
          <a:p>
            <a:pPr algn="ctr"/>
            <a:r>
              <a:rPr lang="en-US" sz="2000" b="1" dirty="0" smtClean="0">
                <a:solidFill>
                  <a:srgbClr val="FFFFFF"/>
                </a:solidFill>
              </a:rPr>
              <a:t>Tổ</a:t>
            </a:r>
          </a:p>
          <a:p>
            <a:pPr algn="ctr"/>
            <a:r>
              <a:rPr lang="en-US" sz="2000" b="1" dirty="0" smtClean="0">
                <a:solidFill>
                  <a:srgbClr val="FFFFFF"/>
                </a:solidFill>
              </a:rPr>
              <a:t>Chức</a:t>
            </a:r>
          </a:p>
          <a:p>
            <a:pPr algn="ctr"/>
            <a:r>
              <a:rPr lang="en-US" sz="2000" b="1" dirty="0" smtClean="0">
                <a:solidFill>
                  <a:srgbClr val="FFFFFF"/>
                </a:solidFill>
              </a:rPr>
              <a:t>Thi </a:t>
            </a:r>
          </a:p>
          <a:p>
            <a:pPr algn="ctr"/>
            <a:r>
              <a:rPr lang="en-US" sz="2000" b="1" dirty="0" err="1" smtClean="0">
                <a:solidFill>
                  <a:srgbClr val="FFFFFF"/>
                </a:solidFill>
              </a:rPr>
              <a:t>Tổng</a:t>
            </a:r>
            <a:endParaRPr lang="en-US" sz="2000" b="1" dirty="0" smtClean="0">
              <a:solidFill>
                <a:srgbClr val="FFFFFF"/>
              </a:solidFill>
            </a:endParaRPr>
          </a:p>
          <a:p>
            <a:pPr algn="ctr"/>
            <a:r>
              <a:rPr lang="en-US" sz="2000" b="1" dirty="0" err="1" smtClean="0">
                <a:solidFill>
                  <a:srgbClr val="FFFFFF"/>
                </a:solidFill>
              </a:rPr>
              <a:t>quát</a:t>
            </a:r>
            <a:endParaRPr lang="en-US" sz="2000" b="1" dirty="0">
              <a:solidFill>
                <a:srgbClr val="FFFFFF"/>
              </a:solidFill>
            </a:endParaRPr>
          </a:p>
        </p:txBody>
      </p:sp>
      <p:sp>
        <p:nvSpPr>
          <p:cNvPr id="16" name="AutoShape 7"/>
          <p:cNvSpPr>
            <a:spLocks noChangeArrowheads="1"/>
          </p:cNvSpPr>
          <p:nvPr/>
        </p:nvSpPr>
        <p:spPr bwMode="blackWhite">
          <a:xfrm>
            <a:off x="5181600" y="4343400"/>
            <a:ext cx="1143000" cy="2286000"/>
          </a:xfrm>
          <a:prstGeom prst="roundRect">
            <a:avLst>
              <a:gd name="adj" fmla="val 9106"/>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path path="circle">
              <a:fillToRect l="50000" t="50000" r="50000" b="50000"/>
            </a:path>
            <a:tileRect/>
          </a:gradFill>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sz="2000" b="1" dirty="0" smtClean="0">
                <a:solidFill>
                  <a:srgbClr val="FFFFFF"/>
                </a:solidFill>
              </a:rPr>
              <a:t>5.Hiện </a:t>
            </a:r>
          </a:p>
          <a:p>
            <a:pPr algn="ctr"/>
            <a:r>
              <a:rPr lang="en-US" sz="2000" b="1" dirty="0" smtClean="0">
                <a:solidFill>
                  <a:srgbClr val="FFFFFF"/>
                </a:solidFill>
              </a:rPr>
              <a:t>Thực</a:t>
            </a:r>
          </a:p>
          <a:p>
            <a:pPr algn="ctr"/>
            <a:r>
              <a:rPr lang="en-US" sz="2000" b="1" dirty="0" smtClean="0">
                <a:solidFill>
                  <a:srgbClr val="FFFFFF"/>
                </a:solidFill>
              </a:rPr>
              <a:t>Ứng</a:t>
            </a:r>
          </a:p>
          <a:p>
            <a:pPr algn="ctr"/>
            <a:r>
              <a:rPr lang="en-US" sz="2000" b="1" dirty="0" smtClean="0">
                <a:solidFill>
                  <a:srgbClr val="FFFFFF"/>
                </a:solidFill>
              </a:rPr>
              <a:t>Dụng</a:t>
            </a:r>
          </a:p>
        </p:txBody>
      </p:sp>
      <p:sp>
        <p:nvSpPr>
          <p:cNvPr id="17" name="AutoShape 7"/>
          <p:cNvSpPr>
            <a:spLocks noChangeArrowheads="1"/>
          </p:cNvSpPr>
          <p:nvPr/>
        </p:nvSpPr>
        <p:spPr bwMode="blackWhite">
          <a:xfrm>
            <a:off x="6400800" y="4343400"/>
            <a:ext cx="1143000" cy="2286000"/>
          </a:xfrm>
          <a:prstGeom prst="roundRect">
            <a:avLst>
              <a:gd name="adj" fmla="val 9106"/>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path path="circle">
              <a:fillToRect l="50000" t="50000" r="50000" b="50000"/>
            </a:path>
            <a:tileRect/>
          </a:gradFill>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sz="2000" b="1" dirty="0" smtClean="0">
                <a:solidFill>
                  <a:srgbClr val="FFFFFF"/>
                </a:solidFill>
              </a:rPr>
              <a:t>6.Thử</a:t>
            </a:r>
          </a:p>
          <a:p>
            <a:pPr algn="ctr"/>
            <a:r>
              <a:rPr lang="en-US" sz="2000" b="1" dirty="0" err="1" smtClean="0">
                <a:solidFill>
                  <a:srgbClr val="FFFFFF"/>
                </a:solidFill>
              </a:rPr>
              <a:t>Nghiệm</a:t>
            </a:r>
            <a:endParaRPr lang="en-US" sz="2000" b="1" dirty="0">
              <a:solidFill>
                <a:srgbClr val="FFFFFF"/>
              </a:solidFill>
            </a:endParaRPr>
          </a:p>
        </p:txBody>
      </p:sp>
      <p:sp>
        <p:nvSpPr>
          <p:cNvPr id="18" name="AutoShape 7"/>
          <p:cNvSpPr>
            <a:spLocks noChangeArrowheads="1"/>
          </p:cNvSpPr>
          <p:nvPr/>
        </p:nvSpPr>
        <p:spPr bwMode="blackWhite">
          <a:xfrm>
            <a:off x="7620000" y="4343400"/>
            <a:ext cx="1143000" cy="2286000"/>
          </a:xfrm>
          <a:prstGeom prst="roundRect">
            <a:avLst>
              <a:gd name="adj" fmla="val 9106"/>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path path="circle">
              <a:fillToRect l="50000" t="50000" r="50000" b="50000"/>
            </a:path>
            <a:tileRect/>
          </a:gradFill>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sz="2000" b="1" dirty="0" smtClean="0">
                <a:solidFill>
                  <a:srgbClr val="FFFFFF"/>
                </a:solidFill>
              </a:rPr>
              <a:t>7.Hướng </a:t>
            </a:r>
          </a:p>
          <a:p>
            <a:pPr algn="ctr"/>
            <a:r>
              <a:rPr lang="en-US" sz="2000" b="1" dirty="0" smtClean="0">
                <a:solidFill>
                  <a:srgbClr val="FFFFFF"/>
                </a:solidFill>
              </a:rPr>
              <a:t>Phát</a:t>
            </a:r>
          </a:p>
          <a:p>
            <a:pPr algn="ctr"/>
            <a:r>
              <a:rPr lang="en-US" sz="2000" b="1" dirty="0" err="1" smtClean="0">
                <a:solidFill>
                  <a:srgbClr val="FFFFFF"/>
                </a:solidFill>
              </a:rPr>
              <a:t>Triển</a:t>
            </a:r>
            <a:endParaRPr lang="en-US" sz="2000" b="1" dirty="0" smtClean="0">
              <a:solidFill>
                <a:srgbClr val="FFFFFF"/>
              </a:solidFill>
            </a:endParaRPr>
          </a:p>
          <a:p>
            <a:pPr algn="ctr"/>
            <a:r>
              <a:rPr lang="en-US" sz="2000" b="1" dirty="0" smtClean="0">
                <a:solidFill>
                  <a:srgbClr val="FFFFFF"/>
                </a:solidFill>
              </a:rPr>
              <a:t>Ứng</a:t>
            </a:r>
          </a:p>
          <a:p>
            <a:pPr algn="ctr"/>
            <a:r>
              <a:rPr lang="en-US" sz="2000" b="1" dirty="0" smtClean="0">
                <a:solidFill>
                  <a:srgbClr val="FFFFFF"/>
                </a:solidFill>
              </a:rPr>
              <a:t>Dụng</a:t>
            </a:r>
          </a:p>
        </p:txBody>
      </p:sp>
      <p:sp>
        <p:nvSpPr>
          <p:cNvPr id="19" name="TextBox 18"/>
          <p:cNvSpPr txBox="1"/>
          <p:nvPr/>
        </p:nvSpPr>
        <p:spPr>
          <a:xfrm>
            <a:off x="457200" y="304800"/>
            <a:ext cx="3539559" cy="646331"/>
          </a:xfrm>
          <a:prstGeom prst="rect">
            <a:avLst/>
          </a:prstGeom>
          <a:noFill/>
        </p:spPr>
        <p:txBody>
          <a:bodyPr wrap="none" rtlCol="0">
            <a:spAutoFit/>
          </a:bodyPr>
          <a:lstStyle/>
          <a:p>
            <a:r>
              <a:rPr lang="en-US" sz="3600" b="1" dirty="0" smtClean="0">
                <a:solidFill>
                  <a:srgbClr val="FFFF00"/>
                </a:solidFill>
                <a:effectLst>
                  <a:glow rad="139700">
                    <a:schemeClr val="accent6">
                      <a:satMod val="175000"/>
                      <a:alpha val="40000"/>
                    </a:schemeClr>
                  </a:glow>
                  <a:reflection blurRad="6350" stA="55000" endA="50" endPos="85000" dist="29997" dir="5400000" sy="-100000" algn="bl" rotWithShape="0"/>
                </a:effectLst>
              </a:rPr>
              <a:t>Nội dung chính</a:t>
            </a:r>
            <a:endParaRPr lang="en-US" sz="3600" b="1" dirty="0">
              <a:solidFill>
                <a:srgbClr val="FFFF00"/>
              </a:solidFill>
              <a:effectLst>
                <a:glow rad="139700">
                  <a:schemeClr val="accent6">
                    <a:satMod val="175000"/>
                    <a:alpha val="40000"/>
                  </a:schemeClr>
                </a:glow>
                <a:reflection blurRad="6350" stA="55000" endA="50" endPos="85000" dist="29997" dir="5400000" sy="-100000" algn="bl" rotWithShape="0"/>
              </a:effectLst>
            </a:endParaRPr>
          </a:p>
        </p:txBody>
      </p:sp>
      <p:sp>
        <p:nvSpPr>
          <p:cNvPr id="25" name="AutoShape 6"/>
          <p:cNvSpPr>
            <a:spLocks noChangeArrowheads="1"/>
          </p:cNvSpPr>
          <p:nvPr/>
        </p:nvSpPr>
        <p:spPr bwMode="blackWhite">
          <a:xfrm>
            <a:off x="3962400" y="4343400"/>
            <a:ext cx="1143000" cy="2286000"/>
          </a:xfrm>
          <a:prstGeom prst="roundRect">
            <a:avLst>
              <a:gd name="adj" fmla="val 9106"/>
            </a:avLst>
          </a:prstGeom>
          <a:gradFill flip="none" rotWithShape="1">
            <a:gsLst>
              <a:gs pos="0">
                <a:schemeClr val="tx2">
                  <a:lumMod val="50000"/>
                  <a:shade val="30000"/>
                  <a:satMod val="115000"/>
                </a:schemeClr>
              </a:gs>
              <a:gs pos="50000">
                <a:schemeClr val="tx2">
                  <a:lumMod val="50000"/>
                  <a:shade val="67500"/>
                  <a:satMod val="115000"/>
                </a:schemeClr>
              </a:gs>
              <a:gs pos="100000">
                <a:schemeClr val="tx2">
                  <a:lumMod val="50000"/>
                  <a:shade val="100000"/>
                  <a:satMod val="115000"/>
                </a:schemeClr>
              </a:gs>
            </a:gsLst>
            <a:path path="circle">
              <a:fillToRect l="50000" t="50000" r="50000" b="50000"/>
            </a:path>
            <a:tileRect/>
          </a:gradFill>
          <a:ln>
            <a:solidFill>
              <a:schemeClr val="tx1"/>
            </a:solidFill>
            <a:headEnd/>
            <a:tailEnd/>
          </a:ln>
          <a:effectLst>
            <a:glow rad="139700">
              <a:schemeClr val="accent5">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r>
              <a:rPr lang="en-US" sz="2000" b="1" smtClean="0">
                <a:solidFill>
                  <a:srgbClr val="FFFFFF"/>
                </a:solidFill>
              </a:rPr>
              <a:t>4.Khảo </a:t>
            </a:r>
          </a:p>
          <a:p>
            <a:pPr algn="ctr"/>
            <a:r>
              <a:rPr lang="en-US" sz="2000" b="1" smtClean="0">
                <a:solidFill>
                  <a:srgbClr val="FFFFFF"/>
                </a:solidFill>
              </a:rPr>
              <a:t>Sát</a:t>
            </a:r>
          </a:p>
          <a:p>
            <a:pPr algn="ctr"/>
            <a:r>
              <a:rPr lang="en-US" sz="2000" b="1" smtClean="0">
                <a:solidFill>
                  <a:srgbClr val="FFFFFF"/>
                </a:solidFill>
              </a:rPr>
              <a:t>Môi </a:t>
            </a:r>
          </a:p>
          <a:p>
            <a:pPr algn="ctr"/>
            <a:r>
              <a:rPr lang="en-US" sz="2000" b="1" smtClean="0">
                <a:solidFill>
                  <a:srgbClr val="FFFFFF"/>
                </a:solidFill>
              </a:rPr>
              <a:t>Trường</a:t>
            </a:r>
          </a:p>
          <a:p>
            <a:pPr algn="ctr"/>
            <a:r>
              <a:rPr lang="en-US" sz="2000" b="1" smtClean="0">
                <a:solidFill>
                  <a:srgbClr val="FFFFFF"/>
                </a:solidFill>
              </a:rPr>
              <a:t>Công </a:t>
            </a:r>
          </a:p>
          <a:p>
            <a:pPr algn="ctr"/>
            <a:r>
              <a:rPr lang="en-US" sz="2000" b="1" smtClean="0">
                <a:solidFill>
                  <a:srgbClr val="FFFFFF"/>
                </a:solidFill>
              </a:rPr>
              <a:t>Nghệ</a:t>
            </a:r>
            <a:endParaRPr lang="en-US" sz="2000" b="1"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ppt_x"/>
                                          </p:val>
                                        </p:tav>
                                        <p:tav tm="100000">
                                          <p:val>
                                            <p:strVal val="#ppt_x"/>
                                          </p:val>
                                        </p:tav>
                                      </p:tavLst>
                                    </p:anim>
                                    <p:anim calcmode="lin" valueType="num">
                                      <p:cBhvr additive="base">
                                        <p:cTn id="52" dur="500" fill="hold"/>
                                        <p:tgtEl>
                                          <p:spTgt spid="19"/>
                                        </p:tgtEl>
                                        <p:attrNameLst>
                                          <p:attrName>ppt_y</p:attrName>
                                        </p:attrNameLst>
                                      </p:cBhvr>
                                      <p:tavLst>
                                        <p:tav tm="0">
                                          <p:val>
                                            <p:strVal val="0-#ppt_h/2"/>
                                          </p:val>
                                        </p:tav>
                                        <p:tav tm="100000">
                                          <p:val>
                                            <p:strVal val="#ppt_y"/>
                                          </p:val>
                                        </p:tav>
                                      </p:tavLst>
                                    </p:anim>
                                  </p:childTnLst>
                                </p:cTn>
                              </p:par>
                              <p:par>
                                <p:cTn id="53" presetID="2" presetClass="entr" presetSubtype="1"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additive="base">
                                        <p:cTn id="55" dur="500" fill="hold"/>
                                        <p:tgtEl>
                                          <p:spTgt spid="25"/>
                                        </p:tgtEl>
                                        <p:attrNameLst>
                                          <p:attrName>ppt_x</p:attrName>
                                        </p:attrNameLst>
                                      </p:cBhvr>
                                      <p:tavLst>
                                        <p:tav tm="0">
                                          <p:val>
                                            <p:strVal val="#ppt_x"/>
                                          </p:val>
                                        </p:tav>
                                        <p:tav tm="100000">
                                          <p:val>
                                            <p:strVal val="#ppt_x"/>
                                          </p:val>
                                        </p:tav>
                                      </p:tavLst>
                                    </p:anim>
                                    <p:anim calcmode="lin" valueType="num">
                                      <p:cBhvr additive="base">
                                        <p:cTn id="56"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9" presetClass="emph" presetSubtype="0" grpId="1" nodeType="clickEffect">
                                  <p:stCondLst>
                                    <p:cond delay="0"/>
                                  </p:stCondLst>
                                  <p:childTnLst>
                                    <p:set>
                                      <p:cBhvr rctx="PPT">
                                        <p:cTn id="60" dur="indefinite"/>
                                        <p:tgtEl>
                                          <p:spTgt spid="10"/>
                                        </p:tgtEl>
                                        <p:attrNameLst>
                                          <p:attrName>style.opacity</p:attrName>
                                        </p:attrNameLst>
                                      </p:cBhvr>
                                      <p:to>
                                        <p:strVal val="0.2"/>
                                      </p:to>
                                    </p:set>
                                    <p:animEffect filter="image" prLst="opacity: 0.2">
                                      <p:cBhvr rctx="IE">
                                        <p:cTn id="61" dur="indefinite"/>
                                        <p:tgtEl>
                                          <p:spTgt spid="10"/>
                                        </p:tgtEl>
                                      </p:cBhvr>
                                    </p:animEffect>
                                  </p:childTnLst>
                                </p:cTn>
                              </p:par>
                              <p:par>
                                <p:cTn id="62" presetID="9" presetClass="emph" presetSubtype="0" grpId="1" nodeType="withEffect">
                                  <p:stCondLst>
                                    <p:cond delay="0"/>
                                  </p:stCondLst>
                                  <p:childTnLst>
                                    <p:set>
                                      <p:cBhvr rctx="PPT">
                                        <p:cTn id="63" dur="indefinite"/>
                                        <p:tgtEl>
                                          <p:spTgt spid="15"/>
                                        </p:tgtEl>
                                        <p:attrNameLst>
                                          <p:attrName>style.opacity</p:attrName>
                                        </p:attrNameLst>
                                      </p:cBhvr>
                                      <p:to>
                                        <p:strVal val="0.2"/>
                                      </p:to>
                                    </p:set>
                                    <p:animEffect filter="image" prLst="opacity: 0.2">
                                      <p:cBhvr rctx="IE">
                                        <p:cTn id="64" dur="indefinite"/>
                                        <p:tgtEl>
                                          <p:spTgt spid="15"/>
                                        </p:tgtEl>
                                      </p:cBhvr>
                                    </p:animEffect>
                                  </p:childTnLst>
                                </p:cTn>
                              </p:par>
                              <p:par>
                                <p:cTn id="65" presetID="9" presetClass="emph" presetSubtype="0" grpId="1" nodeType="withEffect">
                                  <p:stCondLst>
                                    <p:cond delay="0"/>
                                  </p:stCondLst>
                                  <p:childTnLst>
                                    <p:set>
                                      <p:cBhvr rctx="PPT">
                                        <p:cTn id="66" dur="indefinite"/>
                                        <p:tgtEl>
                                          <p:spTgt spid="25"/>
                                        </p:tgtEl>
                                        <p:attrNameLst>
                                          <p:attrName>style.opacity</p:attrName>
                                        </p:attrNameLst>
                                      </p:cBhvr>
                                      <p:to>
                                        <p:strVal val="0.2"/>
                                      </p:to>
                                    </p:set>
                                    <p:animEffect filter="image" prLst="opacity: 0.2">
                                      <p:cBhvr rctx="IE">
                                        <p:cTn id="67" dur="indefinite"/>
                                        <p:tgtEl>
                                          <p:spTgt spid="25"/>
                                        </p:tgtEl>
                                      </p:cBhvr>
                                    </p:animEffect>
                                  </p:childTnLst>
                                </p:cTn>
                              </p:par>
                              <p:par>
                                <p:cTn id="68" presetID="9" presetClass="emph" presetSubtype="0" grpId="1" nodeType="withEffect">
                                  <p:stCondLst>
                                    <p:cond delay="0"/>
                                  </p:stCondLst>
                                  <p:childTnLst>
                                    <p:set>
                                      <p:cBhvr rctx="PPT">
                                        <p:cTn id="69" dur="indefinite"/>
                                        <p:tgtEl>
                                          <p:spTgt spid="16"/>
                                        </p:tgtEl>
                                        <p:attrNameLst>
                                          <p:attrName>style.opacity</p:attrName>
                                        </p:attrNameLst>
                                      </p:cBhvr>
                                      <p:to>
                                        <p:strVal val="0.2"/>
                                      </p:to>
                                    </p:set>
                                    <p:animEffect filter="image" prLst="opacity: 0.2">
                                      <p:cBhvr rctx="IE">
                                        <p:cTn id="70" dur="indefinite"/>
                                        <p:tgtEl>
                                          <p:spTgt spid="16"/>
                                        </p:tgtEl>
                                      </p:cBhvr>
                                    </p:animEffect>
                                  </p:childTnLst>
                                </p:cTn>
                              </p:par>
                              <p:par>
                                <p:cTn id="71" presetID="9" presetClass="emph" presetSubtype="0" grpId="1" nodeType="withEffect">
                                  <p:stCondLst>
                                    <p:cond delay="0"/>
                                  </p:stCondLst>
                                  <p:childTnLst>
                                    <p:set>
                                      <p:cBhvr rctx="PPT">
                                        <p:cTn id="72" dur="indefinite"/>
                                        <p:tgtEl>
                                          <p:spTgt spid="17"/>
                                        </p:tgtEl>
                                        <p:attrNameLst>
                                          <p:attrName>style.opacity</p:attrName>
                                        </p:attrNameLst>
                                      </p:cBhvr>
                                      <p:to>
                                        <p:strVal val="1"/>
                                      </p:to>
                                    </p:set>
                                    <p:animEffect filter="image" prLst="opacity: 1">
                                      <p:cBhvr rctx="IE">
                                        <p:cTn id="73" dur="indefinite"/>
                                        <p:tgtEl>
                                          <p:spTgt spid="17"/>
                                        </p:tgtEl>
                                      </p:cBhvr>
                                    </p:animEffect>
                                  </p:childTnLst>
                                </p:cTn>
                              </p:par>
                              <p:par>
                                <p:cTn id="74" presetID="9" presetClass="emph" presetSubtype="0" grpId="1" nodeType="withEffect">
                                  <p:stCondLst>
                                    <p:cond delay="0"/>
                                  </p:stCondLst>
                                  <p:childTnLst>
                                    <p:set>
                                      <p:cBhvr rctx="PPT">
                                        <p:cTn id="75" dur="indefinite"/>
                                        <p:tgtEl>
                                          <p:spTgt spid="18"/>
                                        </p:tgtEl>
                                        <p:attrNameLst>
                                          <p:attrName>style.opacity</p:attrName>
                                        </p:attrNameLst>
                                      </p:cBhvr>
                                      <p:to>
                                        <p:strVal val="0.2"/>
                                      </p:to>
                                    </p:set>
                                    <p:animEffect filter="image" prLst="opacity: 0.2">
                                      <p:cBhvr rctx="IE">
                                        <p:cTn id="76" dur="indefinite"/>
                                        <p:tgtEl>
                                          <p:spTgt spid="18"/>
                                        </p:tgtEl>
                                      </p:cBhvr>
                                    </p:animEffect>
                                  </p:childTnLst>
                                </p:cTn>
                              </p:par>
                              <p:par>
                                <p:cTn id="77" presetID="9" presetClass="emph" presetSubtype="0" grpId="1" nodeType="withEffect">
                                  <p:stCondLst>
                                    <p:cond delay="0"/>
                                  </p:stCondLst>
                                  <p:childTnLst>
                                    <p:set>
                                      <p:cBhvr rctx="PPT">
                                        <p:cTn id="78" dur="indefinite"/>
                                        <p:tgtEl>
                                          <p:spTgt spid="11"/>
                                        </p:tgtEl>
                                        <p:attrNameLst>
                                          <p:attrName>style.opacity</p:attrName>
                                        </p:attrNameLst>
                                      </p:cBhvr>
                                      <p:to>
                                        <p:strVal val="0.2"/>
                                      </p:to>
                                    </p:set>
                                    <p:animEffect filter="image" prLst="opacity: 0.2">
                                      <p:cBhvr rctx="IE">
                                        <p:cTn id="79" dur="indefinite"/>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8" grpId="0" animBg="1"/>
      <p:bldP spid="4" grpId="0" animBg="1"/>
      <p:bldP spid="10" grpId="0" animBg="1"/>
      <p:bldP spid="10" grpId="1" animBg="1"/>
      <p:bldP spid="11" grpId="0" animBg="1"/>
      <p:bldP spid="11" grpId="1" animBg="1"/>
      <p:bldP spid="15" grpId="0" animBg="1"/>
      <p:bldP spid="15" grpId="1" animBg="1"/>
      <p:bldP spid="16" grpId="0" animBg="1"/>
      <p:bldP spid="16" grpId="1" animBg="1"/>
      <p:bldP spid="17" grpId="0" animBg="1"/>
      <p:bldP spid="17" grpId="1" animBg="1"/>
      <p:bldP spid="18" grpId="0" animBg="1"/>
      <p:bldP spid="18" grpId="1" animBg="1"/>
      <p:bldP spid="19" grpId="0"/>
      <p:bldP spid="25" grpId="0" animBg="1"/>
      <p:bldP spid="25"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utoShape 5"/>
          <p:cNvSpPr>
            <a:spLocks noChangeArrowheads="1"/>
          </p:cNvSpPr>
          <p:nvPr/>
        </p:nvSpPr>
        <p:spPr bwMode="blackWhite">
          <a:xfrm>
            <a:off x="1143000" y="2514600"/>
            <a:ext cx="2209800" cy="3810000"/>
          </a:xfrm>
          <a:prstGeom prst="roundRect">
            <a:avLst>
              <a:gd name="adj" fmla="val 9106"/>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headEnd/>
            <a:tailEnd/>
          </a:ln>
          <a:effectLst>
            <a:glow rad="139700">
              <a:schemeClr val="accent5">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r>
              <a:rPr lang="en-US" sz="2400" b="1" dirty="0" smtClean="0">
                <a:solidFill>
                  <a:srgbClr val="FFFFFF"/>
                </a:solidFill>
              </a:rPr>
              <a:t>Mô </a:t>
            </a:r>
            <a:r>
              <a:rPr lang="en-US" sz="2400" b="1" dirty="0" err="1" smtClean="0">
                <a:solidFill>
                  <a:srgbClr val="FFFFFF"/>
                </a:solidFill>
              </a:rPr>
              <a:t>hình</a:t>
            </a:r>
            <a:r>
              <a:rPr lang="en-US" sz="2400" b="1" dirty="0" smtClean="0">
                <a:solidFill>
                  <a:srgbClr val="FFFFFF"/>
                </a:solidFill>
              </a:rPr>
              <a:t> </a:t>
            </a:r>
          </a:p>
          <a:p>
            <a:pPr algn="ctr"/>
            <a:r>
              <a:rPr lang="en-US" sz="2400" b="1" dirty="0" err="1" smtClean="0">
                <a:solidFill>
                  <a:srgbClr val="FFFFFF"/>
                </a:solidFill>
              </a:rPr>
              <a:t>luồng</a:t>
            </a:r>
            <a:endParaRPr lang="en-US" sz="2400" b="1" dirty="0" smtClean="0">
              <a:solidFill>
                <a:srgbClr val="FFFFFF"/>
              </a:solidFill>
            </a:endParaRPr>
          </a:p>
          <a:p>
            <a:pPr algn="ctr"/>
            <a:r>
              <a:rPr lang="en-US" sz="2400" b="1" dirty="0" smtClean="0">
                <a:solidFill>
                  <a:srgbClr val="FFFFFF"/>
                </a:solidFill>
              </a:rPr>
              <a:t> công việc</a:t>
            </a:r>
            <a:endParaRPr lang="en-US" sz="2400" b="1" dirty="0">
              <a:solidFill>
                <a:srgbClr val="FFFFFF"/>
              </a:solidFill>
            </a:endParaRPr>
          </a:p>
        </p:txBody>
      </p:sp>
      <p:sp>
        <p:nvSpPr>
          <p:cNvPr id="27" name="AutoShape 7"/>
          <p:cNvSpPr>
            <a:spLocks noChangeArrowheads="1"/>
          </p:cNvSpPr>
          <p:nvPr/>
        </p:nvSpPr>
        <p:spPr bwMode="blackWhite">
          <a:xfrm>
            <a:off x="5867400" y="2514600"/>
            <a:ext cx="2209800" cy="3810000"/>
          </a:xfrm>
          <a:prstGeom prst="roundRect">
            <a:avLst>
              <a:gd name="adj" fmla="val 9106"/>
            </a:avLst>
          </a:prstGeom>
          <a:gradFill flip="none" rotWithShape="1">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path path="circle">
              <a:fillToRect l="50000" t="50000" r="50000" b="50000"/>
            </a:path>
            <a:tileRect/>
          </a:gradFill>
          <a:ln>
            <a:headEnd/>
            <a:tailEnd/>
          </a:ln>
          <a:effectLst>
            <a:glow rad="139700">
              <a:schemeClr val="accent5">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a:r>
              <a:rPr lang="en-US" sz="2400" b="1" dirty="0" smtClean="0">
                <a:solidFill>
                  <a:srgbClr val="FFFFFF"/>
                </a:solidFill>
              </a:rPr>
              <a:t>Xây </a:t>
            </a:r>
            <a:r>
              <a:rPr lang="en-US" sz="2400" b="1" dirty="0" err="1" smtClean="0">
                <a:solidFill>
                  <a:srgbClr val="FFFFFF"/>
                </a:solidFill>
              </a:rPr>
              <a:t>dựng</a:t>
            </a:r>
            <a:r>
              <a:rPr lang="en-US" sz="2400" b="1" dirty="0" smtClean="0">
                <a:solidFill>
                  <a:srgbClr val="FFFFFF"/>
                </a:solidFill>
              </a:rPr>
              <a:t> </a:t>
            </a:r>
          </a:p>
          <a:p>
            <a:pPr algn="ctr"/>
            <a:r>
              <a:rPr lang="en-US" sz="2400" b="1" dirty="0" smtClean="0">
                <a:solidFill>
                  <a:srgbClr val="FFFFFF"/>
                </a:solidFill>
              </a:rPr>
              <a:t>ứng dụng </a:t>
            </a:r>
          </a:p>
          <a:p>
            <a:pPr algn="ctr"/>
            <a:r>
              <a:rPr lang="en-US" sz="2400" b="1" dirty="0" smtClean="0">
                <a:solidFill>
                  <a:srgbClr val="FFFFFF"/>
                </a:solidFill>
              </a:rPr>
              <a:t>thử </a:t>
            </a:r>
            <a:r>
              <a:rPr lang="en-US" sz="2400" b="1" dirty="0" err="1" smtClean="0">
                <a:solidFill>
                  <a:srgbClr val="FFFFFF"/>
                </a:solidFill>
              </a:rPr>
              <a:t>nghiệm</a:t>
            </a:r>
            <a:r>
              <a:rPr lang="en-US" sz="2400" b="1" dirty="0" smtClean="0">
                <a:solidFill>
                  <a:srgbClr val="FFFFFF"/>
                </a:solidFill>
              </a:rPr>
              <a:t> </a:t>
            </a:r>
          </a:p>
          <a:p>
            <a:pPr algn="ctr"/>
            <a:r>
              <a:rPr lang="en-US" sz="2400" b="1" dirty="0" smtClean="0">
                <a:solidFill>
                  <a:srgbClr val="FFFFFF"/>
                </a:solidFill>
              </a:rPr>
              <a:t>thực </a:t>
            </a:r>
            <a:r>
              <a:rPr lang="en-US" sz="2400" b="1" dirty="0" err="1" smtClean="0">
                <a:solidFill>
                  <a:srgbClr val="FFFFFF"/>
                </a:solidFill>
              </a:rPr>
              <a:t>tế</a:t>
            </a:r>
            <a:endParaRPr lang="en-US" sz="2400" b="1" dirty="0">
              <a:solidFill>
                <a:srgbClr val="FFFFFF"/>
              </a:solidFill>
            </a:endParaRPr>
          </a:p>
        </p:txBody>
      </p:sp>
      <p:sp>
        <p:nvSpPr>
          <p:cNvPr id="28" name="AutoShape 6"/>
          <p:cNvSpPr>
            <a:spLocks noChangeArrowheads="1"/>
          </p:cNvSpPr>
          <p:nvPr/>
        </p:nvSpPr>
        <p:spPr bwMode="blackWhite">
          <a:xfrm>
            <a:off x="3581400" y="2514600"/>
            <a:ext cx="2209800" cy="3810000"/>
          </a:xfrm>
          <a:prstGeom prst="roundRect">
            <a:avLst>
              <a:gd name="adj" fmla="val 9106"/>
            </a:avLst>
          </a:prstGeom>
          <a:gradFill flip="none" rotWithShape="1">
            <a:gsLst>
              <a:gs pos="0">
                <a:schemeClr val="tx2">
                  <a:lumMod val="50000"/>
                  <a:shade val="30000"/>
                  <a:satMod val="115000"/>
                </a:schemeClr>
              </a:gs>
              <a:gs pos="50000">
                <a:schemeClr val="tx2">
                  <a:lumMod val="50000"/>
                  <a:shade val="67500"/>
                  <a:satMod val="115000"/>
                </a:schemeClr>
              </a:gs>
              <a:gs pos="100000">
                <a:schemeClr val="tx2">
                  <a:lumMod val="50000"/>
                  <a:shade val="100000"/>
                  <a:satMod val="115000"/>
                </a:schemeClr>
              </a:gs>
            </a:gsLst>
            <a:path path="circle">
              <a:fillToRect l="50000" t="50000" r="50000" b="50000"/>
            </a:path>
            <a:tileRect/>
          </a:gradFill>
          <a:ln>
            <a:headEnd/>
            <a:tailEnd/>
          </a:ln>
          <a:effectLst>
            <a:glow rad="139700">
              <a:schemeClr val="accent5">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r>
              <a:rPr lang="en-US" sz="2400" b="1" dirty="0" err="1" smtClean="0">
                <a:solidFill>
                  <a:srgbClr val="FFFFFF"/>
                </a:solidFill>
              </a:rPr>
              <a:t>Môi</a:t>
            </a:r>
            <a:r>
              <a:rPr lang="en-US" sz="2400" b="1" dirty="0" smtClean="0">
                <a:solidFill>
                  <a:srgbClr val="FFFFFF"/>
                </a:solidFill>
              </a:rPr>
              <a:t> trường </a:t>
            </a:r>
          </a:p>
          <a:p>
            <a:pPr algn="ctr"/>
            <a:r>
              <a:rPr lang="en-US" sz="2400" b="1" dirty="0" smtClean="0">
                <a:solidFill>
                  <a:srgbClr val="FFFFFF"/>
                </a:solidFill>
              </a:rPr>
              <a:t>công </a:t>
            </a:r>
            <a:r>
              <a:rPr lang="en-US" sz="2400" b="1" dirty="0" err="1" smtClean="0">
                <a:solidFill>
                  <a:srgbClr val="FFFFFF"/>
                </a:solidFill>
              </a:rPr>
              <a:t>nghệ</a:t>
            </a:r>
            <a:endParaRPr lang="en-US" sz="2400" b="1" dirty="0" smtClean="0">
              <a:solidFill>
                <a:srgbClr val="FFFFFF"/>
              </a:solidFill>
            </a:endParaRPr>
          </a:p>
          <a:p>
            <a:pPr algn="ctr"/>
            <a:r>
              <a:rPr lang="en-US" sz="2400" b="1" dirty="0" smtClean="0">
                <a:solidFill>
                  <a:srgbClr val="FFFFFF"/>
                </a:solidFill>
              </a:rPr>
              <a:t> </a:t>
            </a:r>
            <a:r>
              <a:rPr lang="en-US" sz="2400" b="1" dirty="0" err="1" smtClean="0">
                <a:solidFill>
                  <a:srgbClr val="FFFFFF"/>
                </a:solidFill>
              </a:rPr>
              <a:t>hỗ</a:t>
            </a:r>
            <a:r>
              <a:rPr lang="en-US" sz="2400" b="1" dirty="0" smtClean="0">
                <a:solidFill>
                  <a:srgbClr val="FFFFFF"/>
                </a:solidFill>
              </a:rPr>
              <a:t> </a:t>
            </a:r>
            <a:r>
              <a:rPr lang="en-US" sz="2400" b="1" dirty="0" err="1" smtClean="0">
                <a:solidFill>
                  <a:srgbClr val="FFFFFF"/>
                </a:solidFill>
              </a:rPr>
              <a:t>trợ</a:t>
            </a:r>
            <a:endParaRPr lang="en-US" sz="2400" b="1" dirty="0">
              <a:solidFill>
                <a:srgbClr val="FFFFFF"/>
              </a:solidFill>
            </a:endParaRPr>
          </a:p>
        </p:txBody>
      </p:sp>
      <p:sp>
        <p:nvSpPr>
          <p:cNvPr id="22" name="AutoShape 5"/>
          <p:cNvSpPr>
            <a:spLocks noChangeArrowheads="1"/>
          </p:cNvSpPr>
          <p:nvPr/>
        </p:nvSpPr>
        <p:spPr bwMode="blackWhite">
          <a:xfrm>
            <a:off x="1447800" y="2514600"/>
            <a:ext cx="1828800" cy="1676400"/>
          </a:xfrm>
          <a:prstGeom prst="roundRect">
            <a:avLst>
              <a:gd name="adj" fmla="val 9106"/>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headEnd/>
            <a:tailEnd/>
          </a:ln>
          <a:effectLst>
            <a:glow rad="139700">
              <a:schemeClr val="accent5">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r>
              <a:rPr lang="en-US" sz="2400" b="1" dirty="0" smtClean="0">
                <a:solidFill>
                  <a:srgbClr val="FFFFFF"/>
                </a:solidFill>
              </a:rPr>
              <a:t>Mô </a:t>
            </a:r>
            <a:r>
              <a:rPr lang="en-US" sz="2400" b="1" dirty="0" err="1" smtClean="0">
                <a:solidFill>
                  <a:srgbClr val="FFFFFF"/>
                </a:solidFill>
              </a:rPr>
              <a:t>hình</a:t>
            </a:r>
            <a:r>
              <a:rPr lang="en-US" sz="2400" b="1" dirty="0" smtClean="0">
                <a:solidFill>
                  <a:srgbClr val="FFFFFF"/>
                </a:solidFill>
              </a:rPr>
              <a:t> </a:t>
            </a:r>
          </a:p>
          <a:p>
            <a:pPr algn="ctr"/>
            <a:r>
              <a:rPr lang="en-US" sz="2400" b="1" dirty="0" err="1" smtClean="0">
                <a:solidFill>
                  <a:srgbClr val="FFFFFF"/>
                </a:solidFill>
              </a:rPr>
              <a:t>luồng</a:t>
            </a:r>
            <a:endParaRPr lang="en-US" sz="2400" b="1" dirty="0" smtClean="0">
              <a:solidFill>
                <a:srgbClr val="FFFFFF"/>
              </a:solidFill>
            </a:endParaRPr>
          </a:p>
          <a:p>
            <a:pPr algn="ctr"/>
            <a:r>
              <a:rPr lang="en-US" sz="2400" b="1" dirty="0" smtClean="0">
                <a:solidFill>
                  <a:srgbClr val="FFFFFF"/>
                </a:solidFill>
              </a:rPr>
              <a:t> công việc</a:t>
            </a:r>
            <a:endParaRPr lang="en-US" sz="2400" b="1" dirty="0">
              <a:solidFill>
                <a:srgbClr val="FFFFFF"/>
              </a:solidFill>
            </a:endParaRPr>
          </a:p>
        </p:txBody>
      </p:sp>
      <p:sp>
        <p:nvSpPr>
          <p:cNvPr id="23" name="AutoShape 7"/>
          <p:cNvSpPr>
            <a:spLocks noChangeArrowheads="1"/>
          </p:cNvSpPr>
          <p:nvPr/>
        </p:nvSpPr>
        <p:spPr bwMode="blackWhite">
          <a:xfrm>
            <a:off x="6019800" y="2514600"/>
            <a:ext cx="1828800" cy="1676400"/>
          </a:xfrm>
          <a:prstGeom prst="roundRect">
            <a:avLst>
              <a:gd name="adj" fmla="val 9106"/>
            </a:avLst>
          </a:prstGeom>
          <a:gradFill flip="none" rotWithShape="1">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path path="circle">
              <a:fillToRect l="50000" t="50000" r="50000" b="50000"/>
            </a:path>
            <a:tileRect/>
          </a:gradFill>
          <a:ln>
            <a:headEnd/>
            <a:tailEnd/>
          </a:ln>
          <a:effectLst>
            <a:glow rad="139700">
              <a:schemeClr val="accent5">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a:r>
              <a:rPr lang="en-US" sz="2400" b="1" dirty="0" smtClean="0">
                <a:solidFill>
                  <a:srgbClr val="FFFFFF"/>
                </a:solidFill>
              </a:rPr>
              <a:t>Xây </a:t>
            </a:r>
            <a:r>
              <a:rPr lang="en-US" sz="2400" b="1" dirty="0" err="1" smtClean="0">
                <a:solidFill>
                  <a:srgbClr val="FFFFFF"/>
                </a:solidFill>
              </a:rPr>
              <a:t>dựng</a:t>
            </a:r>
            <a:r>
              <a:rPr lang="en-US" sz="2400" b="1" dirty="0" smtClean="0">
                <a:solidFill>
                  <a:srgbClr val="FFFFFF"/>
                </a:solidFill>
              </a:rPr>
              <a:t> </a:t>
            </a:r>
          </a:p>
          <a:p>
            <a:pPr algn="ctr"/>
            <a:r>
              <a:rPr lang="en-US" sz="2400" b="1" dirty="0" smtClean="0">
                <a:solidFill>
                  <a:srgbClr val="FFFFFF"/>
                </a:solidFill>
              </a:rPr>
              <a:t>ứng dụng </a:t>
            </a:r>
          </a:p>
          <a:p>
            <a:pPr algn="ctr"/>
            <a:r>
              <a:rPr lang="en-US" sz="2400" b="1" dirty="0" smtClean="0">
                <a:solidFill>
                  <a:srgbClr val="FFFFFF"/>
                </a:solidFill>
              </a:rPr>
              <a:t>thử </a:t>
            </a:r>
            <a:r>
              <a:rPr lang="en-US" sz="2400" b="1" dirty="0" err="1" smtClean="0">
                <a:solidFill>
                  <a:srgbClr val="FFFFFF"/>
                </a:solidFill>
              </a:rPr>
              <a:t>nghiệm</a:t>
            </a:r>
            <a:r>
              <a:rPr lang="en-US" sz="2400" b="1" dirty="0" smtClean="0">
                <a:solidFill>
                  <a:srgbClr val="FFFFFF"/>
                </a:solidFill>
              </a:rPr>
              <a:t> </a:t>
            </a:r>
          </a:p>
          <a:p>
            <a:pPr algn="ctr"/>
            <a:r>
              <a:rPr lang="en-US" sz="2400" b="1" dirty="0" smtClean="0">
                <a:solidFill>
                  <a:srgbClr val="FFFFFF"/>
                </a:solidFill>
              </a:rPr>
              <a:t>thực </a:t>
            </a:r>
            <a:r>
              <a:rPr lang="en-US" sz="2400" b="1" dirty="0" err="1" smtClean="0">
                <a:solidFill>
                  <a:srgbClr val="FFFFFF"/>
                </a:solidFill>
              </a:rPr>
              <a:t>tế</a:t>
            </a:r>
            <a:endParaRPr lang="en-US" sz="2400" b="1" dirty="0">
              <a:solidFill>
                <a:srgbClr val="FFFFFF"/>
              </a:solidFill>
            </a:endParaRPr>
          </a:p>
        </p:txBody>
      </p:sp>
      <p:sp>
        <p:nvSpPr>
          <p:cNvPr id="24" name="AutoShape 6"/>
          <p:cNvSpPr>
            <a:spLocks noChangeArrowheads="1"/>
          </p:cNvSpPr>
          <p:nvPr/>
        </p:nvSpPr>
        <p:spPr bwMode="blackWhite">
          <a:xfrm>
            <a:off x="3657600" y="2514600"/>
            <a:ext cx="1828800" cy="1676400"/>
          </a:xfrm>
          <a:prstGeom prst="roundRect">
            <a:avLst>
              <a:gd name="adj" fmla="val 9106"/>
            </a:avLst>
          </a:prstGeom>
          <a:gradFill flip="none" rotWithShape="1">
            <a:gsLst>
              <a:gs pos="0">
                <a:schemeClr val="tx2">
                  <a:lumMod val="50000"/>
                  <a:shade val="30000"/>
                  <a:satMod val="115000"/>
                </a:schemeClr>
              </a:gs>
              <a:gs pos="50000">
                <a:schemeClr val="tx2">
                  <a:lumMod val="50000"/>
                  <a:shade val="67500"/>
                  <a:satMod val="115000"/>
                </a:schemeClr>
              </a:gs>
              <a:gs pos="100000">
                <a:schemeClr val="tx2">
                  <a:lumMod val="50000"/>
                  <a:shade val="100000"/>
                  <a:satMod val="115000"/>
                </a:schemeClr>
              </a:gs>
            </a:gsLst>
            <a:path path="circle">
              <a:fillToRect l="50000" t="50000" r="50000" b="50000"/>
            </a:path>
            <a:tileRect/>
          </a:gradFill>
          <a:ln>
            <a:headEnd/>
            <a:tailEnd/>
          </a:ln>
          <a:effectLst>
            <a:glow rad="139700">
              <a:schemeClr val="accent5">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r>
              <a:rPr lang="en-US" sz="2400" b="1" dirty="0" err="1" smtClean="0">
                <a:solidFill>
                  <a:srgbClr val="FFFFFF"/>
                </a:solidFill>
              </a:rPr>
              <a:t>Môi</a:t>
            </a:r>
            <a:r>
              <a:rPr lang="en-US" sz="2400" b="1" dirty="0" smtClean="0">
                <a:solidFill>
                  <a:srgbClr val="FFFFFF"/>
                </a:solidFill>
              </a:rPr>
              <a:t> trường </a:t>
            </a:r>
          </a:p>
          <a:p>
            <a:pPr algn="ctr"/>
            <a:r>
              <a:rPr lang="en-US" sz="2400" b="1" dirty="0" smtClean="0">
                <a:solidFill>
                  <a:srgbClr val="FFFFFF"/>
                </a:solidFill>
              </a:rPr>
              <a:t>công </a:t>
            </a:r>
            <a:r>
              <a:rPr lang="en-US" sz="2400" b="1" dirty="0" err="1" smtClean="0">
                <a:solidFill>
                  <a:srgbClr val="FFFFFF"/>
                </a:solidFill>
              </a:rPr>
              <a:t>nghệ</a:t>
            </a:r>
            <a:endParaRPr lang="en-US" sz="2400" b="1" dirty="0" smtClean="0">
              <a:solidFill>
                <a:srgbClr val="FFFFFF"/>
              </a:solidFill>
            </a:endParaRPr>
          </a:p>
          <a:p>
            <a:pPr algn="ctr"/>
            <a:r>
              <a:rPr lang="en-US" sz="2400" b="1" dirty="0" smtClean="0">
                <a:solidFill>
                  <a:srgbClr val="FFFFFF"/>
                </a:solidFill>
              </a:rPr>
              <a:t> </a:t>
            </a:r>
            <a:r>
              <a:rPr lang="en-US" sz="2400" b="1" dirty="0" err="1" smtClean="0">
                <a:solidFill>
                  <a:srgbClr val="FFFFFF"/>
                </a:solidFill>
              </a:rPr>
              <a:t>hỗ</a:t>
            </a:r>
            <a:r>
              <a:rPr lang="en-US" sz="2400" b="1" dirty="0" smtClean="0">
                <a:solidFill>
                  <a:srgbClr val="FFFFFF"/>
                </a:solidFill>
              </a:rPr>
              <a:t> </a:t>
            </a:r>
            <a:r>
              <a:rPr lang="en-US" sz="2400" b="1" dirty="0" err="1" smtClean="0">
                <a:solidFill>
                  <a:srgbClr val="FFFFFF"/>
                </a:solidFill>
              </a:rPr>
              <a:t>trợ</a:t>
            </a:r>
            <a:endParaRPr lang="en-US" sz="2400" b="1" dirty="0">
              <a:solidFill>
                <a:srgbClr val="FFFFFF"/>
              </a:solidFill>
            </a:endParaRPr>
          </a:p>
        </p:txBody>
      </p:sp>
      <p:sp>
        <p:nvSpPr>
          <p:cNvPr id="8" name="AutoShape 8"/>
          <p:cNvSpPr>
            <a:spLocks noChangeArrowheads="1"/>
          </p:cNvSpPr>
          <p:nvPr/>
        </p:nvSpPr>
        <p:spPr bwMode="gray">
          <a:xfrm>
            <a:off x="2667000" y="1219200"/>
            <a:ext cx="3581400" cy="685800"/>
          </a:xfrm>
          <a:prstGeom prst="roundRect">
            <a:avLst>
              <a:gd name="adj" fmla="val 9106"/>
            </a:avLst>
          </a:prstGeom>
          <a:gradFill rotWithShape="1">
            <a:gsLst>
              <a:gs pos="0">
                <a:srgbClr val="CCFFFF"/>
              </a:gs>
              <a:gs pos="100000">
                <a:srgbClr val="CCFFFF">
                  <a:gamma/>
                  <a:tint val="0"/>
                  <a:invGamma/>
                </a:srgbClr>
              </a:gs>
            </a:gsLst>
            <a:lin ang="5400000" scaled="1"/>
          </a:gradFill>
          <a:ln w="25400">
            <a:noFill/>
            <a:round/>
            <a:headEnd/>
            <a:tailEnd/>
          </a:ln>
          <a:effectLst>
            <a:outerShdw dist="107763" dir="2700000" algn="ctr" rotWithShape="0">
              <a:srgbClr val="000000">
                <a:alpha val="50000"/>
              </a:srgbClr>
            </a:outerShdw>
          </a:effectLst>
        </p:spPr>
        <p:txBody>
          <a:bodyPr anchor="ctr"/>
          <a:lstStyle/>
          <a:p>
            <a:pPr algn="ctr"/>
            <a:r>
              <a:rPr lang="en-US" sz="3200" b="1" dirty="0" smtClean="0">
                <a:solidFill>
                  <a:schemeClr val="tx2">
                    <a:lumMod val="25000"/>
                  </a:schemeClr>
                </a:solidFill>
              </a:rPr>
              <a:t>YÊU CẦU ĐỀ TÀI</a:t>
            </a:r>
            <a:endParaRPr lang="en-US" sz="2400" dirty="0">
              <a:solidFill>
                <a:schemeClr val="tx2">
                  <a:lumMod val="25000"/>
                </a:schemeClr>
              </a:solidFill>
            </a:endParaRPr>
          </a:p>
        </p:txBody>
      </p:sp>
      <p:sp>
        <p:nvSpPr>
          <p:cNvPr id="4" name="AutoShape 4"/>
          <p:cNvSpPr>
            <a:spLocks noChangeArrowheads="1"/>
          </p:cNvSpPr>
          <p:nvPr/>
        </p:nvSpPr>
        <p:spPr bwMode="invGray">
          <a:xfrm rot="16200000" flipH="1">
            <a:off x="4229100" y="1866900"/>
            <a:ext cx="533400" cy="609600"/>
          </a:xfrm>
          <a:prstGeom prst="rightArrow">
            <a:avLst>
              <a:gd name="adj1" fmla="val 43208"/>
              <a:gd name="adj2" fmla="val 82286"/>
            </a:avLst>
          </a:prstGeom>
          <a:solidFill>
            <a:schemeClr val="accent2"/>
          </a:solidFill>
          <a:ln>
            <a:headEnd/>
            <a:tailEnd/>
          </a:ln>
        </p:spPr>
        <p:style>
          <a:lnRef idx="3">
            <a:schemeClr val="lt1"/>
          </a:lnRef>
          <a:fillRef idx="1">
            <a:schemeClr val="dk1"/>
          </a:fillRef>
          <a:effectRef idx="1">
            <a:schemeClr val="dk1"/>
          </a:effectRef>
          <a:fontRef idx="minor">
            <a:schemeClr val="lt1"/>
          </a:fontRef>
        </p:style>
        <p:txBody>
          <a:bodyPr wrap="none" anchor="ctr"/>
          <a:lstStyle/>
          <a:p>
            <a:endParaRPr lang="en-US"/>
          </a:p>
        </p:txBody>
      </p:sp>
      <p:sp>
        <p:nvSpPr>
          <p:cNvPr id="10" name="AutoShape 5"/>
          <p:cNvSpPr>
            <a:spLocks noChangeArrowheads="1"/>
          </p:cNvSpPr>
          <p:nvPr/>
        </p:nvSpPr>
        <p:spPr bwMode="blackWhite">
          <a:xfrm>
            <a:off x="304800" y="4343400"/>
            <a:ext cx="1143000" cy="2286000"/>
          </a:xfrm>
          <a:prstGeom prst="roundRect">
            <a:avLst>
              <a:gd name="adj" fmla="val 9106"/>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path path="circle">
              <a:fillToRect l="50000" t="50000" r="50000" b="50000"/>
            </a:path>
            <a:tileRect/>
          </a:gra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r>
              <a:rPr lang="en-US" sz="2000" b="1" dirty="0" smtClean="0">
                <a:solidFill>
                  <a:srgbClr val="FFFFFF"/>
                </a:solidFill>
              </a:rPr>
              <a:t>1.Mô </a:t>
            </a:r>
          </a:p>
          <a:p>
            <a:pPr algn="ctr"/>
            <a:r>
              <a:rPr lang="en-US" sz="2000" b="1" dirty="0" err="1" smtClean="0">
                <a:solidFill>
                  <a:srgbClr val="FFFFFF"/>
                </a:solidFill>
              </a:rPr>
              <a:t>hình</a:t>
            </a:r>
            <a:r>
              <a:rPr lang="en-US" sz="2000" b="1" dirty="0" smtClean="0">
                <a:solidFill>
                  <a:srgbClr val="FFFFFF"/>
                </a:solidFill>
              </a:rPr>
              <a:t> </a:t>
            </a:r>
          </a:p>
          <a:p>
            <a:pPr algn="ctr"/>
            <a:r>
              <a:rPr lang="en-US" sz="2000" b="1" dirty="0" err="1" smtClean="0">
                <a:solidFill>
                  <a:srgbClr val="FFFFFF"/>
                </a:solidFill>
              </a:rPr>
              <a:t>luồng</a:t>
            </a:r>
            <a:endParaRPr lang="en-US" sz="2000" b="1" dirty="0" smtClean="0">
              <a:solidFill>
                <a:srgbClr val="FFFFFF"/>
              </a:solidFill>
            </a:endParaRPr>
          </a:p>
          <a:p>
            <a:pPr algn="ctr"/>
            <a:r>
              <a:rPr lang="en-US" sz="2000" b="1" dirty="0" smtClean="0">
                <a:solidFill>
                  <a:srgbClr val="FFFFFF"/>
                </a:solidFill>
              </a:rPr>
              <a:t> công </a:t>
            </a:r>
          </a:p>
          <a:p>
            <a:pPr algn="ctr"/>
            <a:r>
              <a:rPr lang="en-US" sz="2000" b="1" dirty="0" smtClean="0">
                <a:solidFill>
                  <a:srgbClr val="FFFFFF"/>
                </a:solidFill>
              </a:rPr>
              <a:t>việc</a:t>
            </a:r>
            <a:endParaRPr lang="en-US" sz="2000" b="1" dirty="0">
              <a:solidFill>
                <a:srgbClr val="FFFFFF"/>
              </a:solidFill>
            </a:endParaRPr>
          </a:p>
        </p:txBody>
      </p:sp>
      <p:sp>
        <p:nvSpPr>
          <p:cNvPr id="11" name="AutoShape 7"/>
          <p:cNvSpPr>
            <a:spLocks noChangeArrowheads="1"/>
          </p:cNvSpPr>
          <p:nvPr/>
        </p:nvSpPr>
        <p:spPr bwMode="blackWhite">
          <a:xfrm>
            <a:off x="1524000" y="4343400"/>
            <a:ext cx="1143000" cy="2286000"/>
          </a:xfrm>
          <a:prstGeom prst="roundRect">
            <a:avLst>
              <a:gd name="adj" fmla="val 9106"/>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path path="circle">
              <a:fillToRect l="50000" t="50000" r="50000" b="50000"/>
            </a:path>
            <a:tileRect/>
          </a:gradFill>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sz="2000" b="1" dirty="0" smtClean="0">
                <a:solidFill>
                  <a:srgbClr val="FFFFFF"/>
                </a:solidFill>
              </a:rPr>
              <a:t>2.Luồng </a:t>
            </a:r>
          </a:p>
          <a:p>
            <a:pPr algn="ctr"/>
            <a:r>
              <a:rPr lang="en-US" sz="2000" b="1" dirty="0" smtClean="0">
                <a:solidFill>
                  <a:srgbClr val="FFFFFF"/>
                </a:solidFill>
              </a:rPr>
              <a:t>Công</a:t>
            </a:r>
          </a:p>
          <a:p>
            <a:pPr algn="ctr"/>
            <a:r>
              <a:rPr lang="en-US" sz="2000" b="1" dirty="0" smtClean="0">
                <a:solidFill>
                  <a:srgbClr val="FFFFFF"/>
                </a:solidFill>
              </a:rPr>
              <a:t>Việc</a:t>
            </a:r>
          </a:p>
          <a:p>
            <a:pPr algn="ctr"/>
            <a:r>
              <a:rPr lang="en-US" sz="2000" b="1" dirty="0" smtClean="0">
                <a:solidFill>
                  <a:srgbClr val="FFFFFF"/>
                </a:solidFill>
              </a:rPr>
              <a:t>Tổ</a:t>
            </a:r>
          </a:p>
          <a:p>
            <a:pPr algn="ctr"/>
            <a:r>
              <a:rPr lang="en-US" sz="2000" b="1" dirty="0" smtClean="0">
                <a:solidFill>
                  <a:srgbClr val="FFFFFF"/>
                </a:solidFill>
              </a:rPr>
              <a:t>Chức</a:t>
            </a:r>
          </a:p>
          <a:p>
            <a:pPr algn="ctr"/>
            <a:r>
              <a:rPr lang="en-US" sz="2000" b="1" dirty="0" smtClean="0">
                <a:solidFill>
                  <a:srgbClr val="FFFFFF"/>
                </a:solidFill>
              </a:rPr>
              <a:t>thi</a:t>
            </a:r>
            <a:endParaRPr lang="en-US" sz="2000" b="1" dirty="0">
              <a:solidFill>
                <a:srgbClr val="FFFFFF"/>
              </a:solidFill>
            </a:endParaRPr>
          </a:p>
        </p:txBody>
      </p:sp>
      <p:sp>
        <p:nvSpPr>
          <p:cNvPr id="15" name="AutoShape 7"/>
          <p:cNvSpPr>
            <a:spLocks noChangeArrowheads="1"/>
          </p:cNvSpPr>
          <p:nvPr/>
        </p:nvSpPr>
        <p:spPr bwMode="blackWhite">
          <a:xfrm>
            <a:off x="2743200" y="4343400"/>
            <a:ext cx="1143000" cy="2286000"/>
          </a:xfrm>
          <a:prstGeom prst="roundRect">
            <a:avLst>
              <a:gd name="adj" fmla="val 9106"/>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path path="circle">
              <a:fillToRect l="50000" t="50000" r="50000" b="50000"/>
            </a:path>
            <a:tileRect/>
          </a:gradFill>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sz="2000" b="1" dirty="0" smtClean="0">
                <a:solidFill>
                  <a:srgbClr val="FFFFFF"/>
                </a:solidFill>
              </a:rPr>
              <a:t>3.Ứng </a:t>
            </a:r>
          </a:p>
          <a:p>
            <a:pPr algn="ctr"/>
            <a:r>
              <a:rPr lang="en-US" sz="2000" b="1" dirty="0" smtClean="0">
                <a:solidFill>
                  <a:srgbClr val="FFFFFF"/>
                </a:solidFill>
              </a:rPr>
              <a:t>Dụng </a:t>
            </a:r>
          </a:p>
          <a:p>
            <a:pPr algn="ctr"/>
            <a:r>
              <a:rPr lang="en-US" sz="2000" b="1" dirty="0" smtClean="0">
                <a:solidFill>
                  <a:srgbClr val="FFFFFF"/>
                </a:solidFill>
              </a:rPr>
              <a:t>Tổ</a:t>
            </a:r>
          </a:p>
          <a:p>
            <a:pPr algn="ctr"/>
            <a:r>
              <a:rPr lang="en-US" sz="2000" b="1" dirty="0" smtClean="0">
                <a:solidFill>
                  <a:srgbClr val="FFFFFF"/>
                </a:solidFill>
              </a:rPr>
              <a:t>Chức</a:t>
            </a:r>
          </a:p>
          <a:p>
            <a:pPr algn="ctr"/>
            <a:r>
              <a:rPr lang="en-US" sz="2000" b="1" dirty="0" smtClean="0">
                <a:solidFill>
                  <a:srgbClr val="FFFFFF"/>
                </a:solidFill>
              </a:rPr>
              <a:t>Thi </a:t>
            </a:r>
          </a:p>
          <a:p>
            <a:pPr algn="ctr"/>
            <a:r>
              <a:rPr lang="en-US" sz="2000" b="1" dirty="0" err="1" smtClean="0">
                <a:solidFill>
                  <a:srgbClr val="FFFFFF"/>
                </a:solidFill>
              </a:rPr>
              <a:t>Tổng</a:t>
            </a:r>
            <a:endParaRPr lang="en-US" sz="2000" b="1" dirty="0" smtClean="0">
              <a:solidFill>
                <a:srgbClr val="FFFFFF"/>
              </a:solidFill>
            </a:endParaRPr>
          </a:p>
          <a:p>
            <a:pPr algn="ctr"/>
            <a:r>
              <a:rPr lang="en-US" sz="2000" b="1" dirty="0" err="1" smtClean="0">
                <a:solidFill>
                  <a:srgbClr val="FFFFFF"/>
                </a:solidFill>
              </a:rPr>
              <a:t>quát</a:t>
            </a:r>
            <a:endParaRPr lang="en-US" sz="2000" b="1" dirty="0">
              <a:solidFill>
                <a:srgbClr val="FFFFFF"/>
              </a:solidFill>
            </a:endParaRPr>
          </a:p>
        </p:txBody>
      </p:sp>
      <p:sp>
        <p:nvSpPr>
          <p:cNvPr id="16" name="AutoShape 7"/>
          <p:cNvSpPr>
            <a:spLocks noChangeArrowheads="1"/>
          </p:cNvSpPr>
          <p:nvPr/>
        </p:nvSpPr>
        <p:spPr bwMode="blackWhite">
          <a:xfrm>
            <a:off x="5181600" y="4343400"/>
            <a:ext cx="1143000" cy="2286000"/>
          </a:xfrm>
          <a:prstGeom prst="roundRect">
            <a:avLst>
              <a:gd name="adj" fmla="val 9106"/>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path path="circle">
              <a:fillToRect l="50000" t="50000" r="50000" b="50000"/>
            </a:path>
            <a:tileRect/>
          </a:gradFill>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sz="2000" b="1" dirty="0" smtClean="0">
                <a:solidFill>
                  <a:srgbClr val="FFFFFF"/>
                </a:solidFill>
              </a:rPr>
              <a:t>5.Hiện </a:t>
            </a:r>
          </a:p>
          <a:p>
            <a:pPr algn="ctr"/>
            <a:r>
              <a:rPr lang="en-US" sz="2000" b="1" dirty="0" smtClean="0">
                <a:solidFill>
                  <a:srgbClr val="FFFFFF"/>
                </a:solidFill>
              </a:rPr>
              <a:t>Thực</a:t>
            </a:r>
          </a:p>
          <a:p>
            <a:pPr algn="ctr"/>
            <a:r>
              <a:rPr lang="en-US" sz="2000" b="1" dirty="0" smtClean="0">
                <a:solidFill>
                  <a:srgbClr val="FFFFFF"/>
                </a:solidFill>
              </a:rPr>
              <a:t>Ứng</a:t>
            </a:r>
          </a:p>
          <a:p>
            <a:pPr algn="ctr"/>
            <a:r>
              <a:rPr lang="en-US" sz="2000" b="1" dirty="0" smtClean="0">
                <a:solidFill>
                  <a:srgbClr val="FFFFFF"/>
                </a:solidFill>
              </a:rPr>
              <a:t>Dụng</a:t>
            </a:r>
          </a:p>
        </p:txBody>
      </p:sp>
      <p:sp>
        <p:nvSpPr>
          <p:cNvPr id="17" name="AutoShape 7"/>
          <p:cNvSpPr>
            <a:spLocks noChangeArrowheads="1"/>
          </p:cNvSpPr>
          <p:nvPr/>
        </p:nvSpPr>
        <p:spPr bwMode="blackWhite">
          <a:xfrm>
            <a:off x="6400800" y="4343400"/>
            <a:ext cx="1143000" cy="2286000"/>
          </a:xfrm>
          <a:prstGeom prst="roundRect">
            <a:avLst>
              <a:gd name="adj" fmla="val 9106"/>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path path="circle">
              <a:fillToRect l="50000" t="50000" r="50000" b="50000"/>
            </a:path>
            <a:tileRect/>
          </a:gradFill>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sz="2000" b="1" dirty="0" smtClean="0">
                <a:solidFill>
                  <a:srgbClr val="FFFFFF"/>
                </a:solidFill>
              </a:rPr>
              <a:t>6.Thử</a:t>
            </a:r>
          </a:p>
          <a:p>
            <a:pPr algn="ctr"/>
            <a:r>
              <a:rPr lang="en-US" sz="2000" b="1" dirty="0" err="1" smtClean="0">
                <a:solidFill>
                  <a:srgbClr val="FFFFFF"/>
                </a:solidFill>
              </a:rPr>
              <a:t>Nghiệm</a:t>
            </a:r>
            <a:endParaRPr lang="en-US" sz="2000" b="1" dirty="0">
              <a:solidFill>
                <a:srgbClr val="FFFFFF"/>
              </a:solidFill>
            </a:endParaRPr>
          </a:p>
        </p:txBody>
      </p:sp>
      <p:sp>
        <p:nvSpPr>
          <p:cNvPr id="18" name="AutoShape 7"/>
          <p:cNvSpPr>
            <a:spLocks noChangeArrowheads="1"/>
          </p:cNvSpPr>
          <p:nvPr/>
        </p:nvSpPr>
        <p:spPr bwMode="blackWhite">
          <a:xfrm>
            <a:off x="7620000" y="4343400"/>
            <a:ext cx="1143000" cy="2286000"/>
          </a:xfrm>
          <a:prstGeom prst="roundRect">
            <a:avLst>
              <a:gd name="adj" fmla="val 9106"/>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path path="circle">
              <a:fillToRect l="50000" t="50000" r="50000" b="50000"/>
            </a:path>
            <a:tileRect/>
          </a:gradFill>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sz="2000" b="1" dirty="0" smtClean="0">
                <a:solidFill>
                  <a:srgbClr val="FFFFFF"/>
                </a:solidFill>
              </a:rPr>
              <a:t>7.Hướng </a:t>
            </a:r>
          </a:p>
          <a:p>
            <a:pPr algn="ctr"/>
            <a:r>
              <a:rPr lang="en-US" sz="2000" b="1" dirty="0" smtClean="0">
                <a:solidFill>
                  <a:srgbClr val="FFFFFF"/>
                </a:solidFill>
              </a:rPr>
              <a:t>Phát</a:t>
            </a:r>
          </a:p>
          <a:p>
            <a:pPr algn="ctr"/>
            <a:r>
              <a:rPr lang="en-US" sz="2000" b="1" dirty="0" err="1" smtClean="0">
                <a:solidFill>
                  <a:srgbClr val="FFFFFF"/>
                </a:solidFill>
              </a:rPr>
              <a:t>Triển</a:t>
            </a:r>
            <a:endParaRPr lang="en-US" sz="2000" b="1" dirty="0" smtClean="0">
              <a:solidFill>
                <a:srgbClr val="FFFFFF"/>
              </a:solidFill>
            </a:endParaRPr>
          </a:p>
          <a:p>
            <a:pPr algn="ctr"/>
            <a:r>
              <a:rPr lang="en-US" sz="2000" b="1" dirty="0" smtClean="0">
                <a:solidFill>
                  <a:srgbClr val="FFFFFF"/>
                </a:solidFill>
              </a:rPr>
              <a:t>Ứng</a:t>
            </a:r>
          </a:p>
          <a:p>
            <a:pPr algn="ctr"/>
            <a:r>
              <a:rPr lang="en-US" sz="2000" b="1" dirty="0" smtClean="0">
                <a:solidFill>
                  <a:srgbClr val="FFFFFF"/>
                </a:solidFill>
              </a:rPr>
              <a:t>Dụng</a:t>
            </a:r>
          </a:p>
        </p:txBody>
      </p:sp>
      <p:sp>
        <p:nvSpPr>
          <p:cNvPr id="19" name="TextBox 18"/>
          <p:cNvSpPr txBox="1"/>
          <p:nvPr/>
        </p:nvSpPr>
        <p:spPr>
          <a:xfrm>
            <a:off x="457200" y="304800"/>
            <a:ext cx="3539559" cy="646331"/>
          </a:xfrm>
          <a:prstGeom prst="rect">
            <a:avLst/>
          </a:prstGeom>
          <a:noFill/>
        </p:spPr>
        <p:txBody>
          <a:bodyPr wrap="none" rtlCol="0">
            <a:spAutoFit/>
          </a:bodyPr>
          <a:lstStyle/>
          <a:p>
            <a:r>
              <a:rPr lang="en-US" sz="3600" b="1" dirty="0" smtClean="0">
                <a:solidFill>
                  <a:srgbClr val="FFFF00"/>
                </a:solidFill>
                <a:effectLst>
                  <a:glow rad="139700">
                    <a:schemeClr val="accent6">
                      <a:satMod val="175000"/>
                      <a:alpha val="40000"/>
                    </a:schemeClr>
                  </a:glow>
                  <a:reflection blurRad="6350" stA="55000" endA="50" endPos="85000" dist="29997" dir="5400000" sy="-100000" algn="bl" rotWithShape="0"/>
                </a:effectLst>
              </a:rPr>
              <a:t>Nội dung chính</a:t>
            </a:r>
            <a:endParaRPr lang="en-US" sz="3600" b="1" dirty="0">
              <a:solidFill>
                <a:srgbClr val="FFFF00"/>
              </a:solidFill>
              <a:effectLst>
                <a:glow rad="139700">
                  <a:schemeClr val="accent6">
                    <a:satMod val="175000"/>
                    <a:alpha val="40000"/>
                  </a:schemeClr>
                </a:glow>
                <a:reflection blurRad="6350" stA="55000" endA="50" endPos="85000" dist="29997" dir="5400000" sy="-100000" algn="bl" rotWithShape="0"/>
              </a:effectLst>
            </a:endParaRPr>
          </a:p>
        </p:txBody>
      </p:sp>
      <p:sp>
        <p:nvSpPr>
          <p:cNvPr id="25" name="AutoShape 6"/>
          <p:cNvSpPr>
            <a:spLocks noChangeArrowheads="1"/>
          </p:cNvSpPr>
          <p:nvPr/>
        </p:nvSpPr>
        <p:spPr bwMode="blackWhite">
          <a:xfrm>
            <a:off x="3962400" y="4343400"/>
            <a:ext cx="1143000" cy="2286000"/>
          </a:xfrm>
          <a:prstGeom prst="roundRect">
            <a:avLst>
              <a:gd name="adj" fmla="val 9106"/>
            </a:avLst>
          </a:prstGeom>
          <a:gradFill flip="none" rotWithShape="1">
            <a:gsLst>
              <a:gs pos="0">
                <a:schemeClr val="tx2">
                  <a:lumMod val="50000"/>
                  <a:shade val="30000"/>
                  <a:satMod val="115000"/>
                </a:schemeClr>
              </a:gs>
              <a:gs pos="50000">
                <a:schemeClr val="tx2">
                  <a:lumMod val="50000"/>
                  <a:shade val="67500"/>
                  <a:satMod val="115000"/>
                </a:schemeClr>
              </a:gs>
              <a:gs pos="100000">
                <a:schemeClr val="tx2">
                  <a:lumMod val="50000"/>
                  <a:shade val="100000"/>
                  <a:satMod val="115000"/>
                </a:schemeClr>
              </a:gs>
            </a:gsLst>
            <a:path path="circle">
              <a:fillToRect l="50000" t="50000" r="50000" b="50000"/>
            </a:path>
            <a:tileRect/>
          </a:gradFill>
          <a:ln>
            <a:solidFill>
              <a:schemeClr val="tx1"/>
            </a:solidFill>
            <a:headEnd/>
            <a:tailEnd/>
          </a:ln>
          <a:effectLst>
            <a:glow rad="139700">
              <a:schemeClr val="accent5">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r>
              <a:rPr lang="en-US" sz="2000" b="1" smtClean="0">
                <a:solidFill>
                  <a:srgbClr val="FFFFFF"/>
                </a:solidFill>
              </a:rPr>
              <a:t>4.Khảo </a:t>
            </a:r>
          </a:p>
          <a:p>
            <a:pPr algn="ctr"/>
            <a:r>
              <a:rPr lang="en-US" sz="2000" b="1" smtClean="0">
                <a:solidFill>
                  <a:srgbClr val="FFFFFF"/>
                </a:solidFill>
              </a:rPr>
              <a:t>Sát</a:t>
            </a:r>
          </a:p>
          <a:p>
            <a:pPr algn="ctr"/>
            <a:r>
              <a:rPr lang="en-US" sz="2000" b="1" smtClean="0">
                <a:solidFill>
                  <a:srgbClr val="FFFFFF"/>
                </a:solidFill>
              </a:rPr>
              <a:t>Môi </a:t>
            </a:r>
          </a:p>
          <a:p>
            <a:pPr algn="ctr"/>
            <a:r>
              <a:rPr lang="en-US" sz="2000" b="1" smtClean="0">
                <a:solidFill>
                  <a:srgbClr val="FFFFFF"/>
                </a:solidFill>
              </a:rPr>
              <a:t>Trường</a:t>
            </a:r>
          </a:p>
          <a:p>
            <a:pPr algn="ctr"/>
            <a:r>
              <a:rPr lang="en-US" sz="2000" b="1" smtClean="0">
                <a:solidFill>
                  <a:srgbClr val="FFFFFF"/>
                </a:solidFill>
              </a:rPr>
              <a:t>Công </a:t>
            </a:r>
          </a:p>
          <a:p>
            <a:pPr algn="ctr"/>
            <a:r>
              <a:rPr lang="en-US" sz="2000" b="1" smtClean="0">
                <a:solidFill>
                  <a:srgbClr val="FFFFFF"/>
                </a:solidFill>
              </a:rPr>
              <a:t>Nghệ</a:t>
            </a:r>
            <a:endParaRPr lang="en-US" sz="2000" b="1"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xit" presetSubtype="10" fill="hold" grpId="0" nodeType="clickEffect">
                                  <p:stCondLst>
                                    <p:cond delay="0"/>
                                  </p:stCondLst>
                                  <p:childTnLst>
                                    <p:animEffect transition="out" filter="randombar(horizontal)">
                                      <p:cBhvr>
                                        <p:cTn id="12" dur="500"/>
                                        <p:tgtEl>
                                          <p:spTgt spid="26"/>
                                        </p:tgtEl>
                                      </p:cBhvr>
                                    </p:animEffect>
                                    <p:set>
                                      <p:cBhvr>
                                        <p:cTn id="13" dur="1" fill="hold">
                                          <p:stCondLst>
                                            <p:cond delay="499"/>
                                          </p:stCondLst>
                                        </p:cTn>
                                        <p:tgtEl>
                                          <p:spTgt spid="26"/>
                                        </p:tgtEl>
                                        <p:attrNameLst>
                                          <p:attrName>style.visibility</p:attrName>
                                        </p:attrNameLst>
                                      </p:cBhvr>
                                      <p:to>
                                        <p:strVal val="hidden"/>
                                      </p:to>
                                    </p:set>
                                  </p:childTnLst>
                                </p:cTn>
                              </p:par>
                              <p:par>
                                <p:cTn id="14" presetID="14" presetClass="exit" presetSubtype="10" fill="hold" grpId="0" nodeType="withEffect">
                                  <p:stCondLst>
                                    <p:cond delay="0"/>
                                  </p:stCondLst>
                                  <p:childTnLst>
                                    <p:animEffect transition="out" filter="randombar(horizontal)">
                                      <p:cBhvr>
                                        <p:cTn id="15" dur="500"/>
                                        <p:tgtEl>
                                          <p:spTgt spid="28"/>
                                        </p:tgtEl>
                                      </p:cBhvr>
                                    </p:animEffect>
                                    <p:set>
                                      <p:cBhvr>
                                        <p:cTn id="16" dur="1" fill="hold">
                                          <p:stCondLst>
                                            <p:cond delay="499"/>
                                          </p:stCondLst>
                                        </p:cTn>
                                        <p:tgtEl>
                                          <p:spTgt spid="28"/>
                                        </p:tgtEl>
                                        <p:attrNameLst>
                                          <p:attrName>style.visibility</p:attrName>
                                        </p:attrNameLst>
                                      </p:cBhvr>
                                      <p:to>
                                        <p:strVal val="hidden"/>
                                      </p:to>
                                    </p:set>
                                  </p:childTnLst>
                                </p:cTn>
                              </p:par>
                              <p:par>
                                <p:cTn id="17" presetID="14" presetClass="exit" presetSubtype="10" fill="hold" grpId="0" nodeType="withEffect">
                                  <p:stCondLst>
                                    <p:cond delay="0"/>
                                  </p:stCondLst>
                                  <p:childTnLst>
                                    <p:animEffect transition="out" filter="randombar(horizontal)">
                                      <p:cBhvr>
                                        <p:cTn id="18" dur="500"/>
                                        <p:tgtEl>
                                          <p:spTgt spid="27"/>
                                        </p:tgtEl>
                                      </p:cBhvr>
                                    </p:animEffect>
                                    <p:set>
                                      <p:cBhvr>
                                        <p:cTn id="19" dur="1" fill="hold">
                                          <p:stCondLst>
                                            <p:cond delay="499"/>
                                          </p:stCondLst>
                                        </p:cTn>
                                        <p:tgtEl>
                                          <p:spTgt spid="27"/>
                                        </p:tgtEl>
                                        <p:attrNameLst>
                                          <p:attrName>style.visibility</p:attrName>
                                        </p:attrNameLst>
                                      </p:cBhvr>
                                      <p:to>
                                        <p:strVal val="hidden"/>
                                      </p:to>
                                    </p:set>
                                  </p:childTnLst>
                                </p:cTn>
                              </p:par>
                              <p:par>
                                <p:cTn id="20" presetID="14" presetClass="entr" presetSubtype="1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randombar(horizontal)">
                                      <p:cBhvr>
                                        <p:cTn id="22" dur="500"/>
                                        <p:tgtEl>
                                          <p:spTgt spid="23"/>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randombar(horizontal)">
                                      <p:cBhvr>
                                        <p:cTn id="25" dur="500"/>
                                        <p:tgtEl>
                                          <p:spTgt spid="22"/>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randombar(horizontal)">
                                      <p:cBhvr>
                                        <p:cTn id="28" dur="500"/>
                                        <p:tgtEl>
                                          <p:spTgt spid="24"/>
                                        </p:tgtEl>
                                      </p:cBhvr>
                                    </p:animEffect>
                                  </p:childTnLst>
                                </p:cTn>
                              </p:par>
                            </p:childTnLst>
                          </p:cTn>
                        </p:par>
                        <p:par>
                          <p:cTn id="29" fill="hold">
                            <p:stCondLst>
                              <p:cond delay="500"/>
                            </p:stCondLst>
                            <p:childTnLst>
                              <p:par>
                                <p:cTn id="30" presetID="2" presetClass="entr" presetSubtype="4"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500" fill="hold"/>
                                        <p:tgtEl>
                                          <p:spTgt spid="15"/>
                                        </p:tgtEl>
                                        <p:attrNameLst>
                                          <p:attrName>ppt_x</p:attrName>
                                        </p:attrNameLst>
                                      </p:cBhvr>
                                      <p:tavLst>
                                        <p:tav tm="0">
                                          <p:val>
                                            <p:strVal val="#ppt_x"/>
                                          </p:val>
                                        </p:tav>
                                        <p:tav tm="100000">
                                          <p:val>
                                            <p:strVal val="#ppt_x"/>
                                          </p:val>
                                        </p:tav>
                                      </p:tavLst>
                                    </p:anim>
                                    <p:anim calcmode="lin" valueType="num">
                                      <p:cBhvr additive="base">
                                        <p:cTn id="41" dur="500" fill="hold"/>
                                        <p:tgtEl>
                                          <p:spTgt spid="15"/>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500" fill="hold"/>
                                        <p:tgtEl>
                                          <p:spTgt spid="25"/>
                                        </p:tgtEl>
                                        <p:attrNameLst>
                                          <p:attrName>ppt_x</p:attrName>
                                        </p:attrNameLst>
                                      </p:cBhvr>
                                      <p:tavLst>
                                        <p:tav tm="0">
                                          <p:val>
                                            <p:strVal val="#ppt_x"/>
                                          </p:val>
                                        </p:tav>
                                        <p:tav tm="100000">
                                          <p:val>
                                            <p:strVal val="#ppt_x"/>
                                          </p:val>
                                        </p:tav>
                                      </p:tavLst>
                                    </p:anim>
                                    <p:anim calcmode="lin" valueType="num">
                                      <p:cBhvr additive="base">
                                        <p:cTn id="45" dur="500" fill="hold"/>
                                        <p:tgtEl>
                                          <p:spTgt spid="25"/>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ppt_x"/>
                                          </p:val>
                                        </p:tav>
                                        <p:tav tm="100000">
                                          <p:val>
                                            <p:strVal val="#ppt_x"/>
                                          </p:val>
                                        </p:tav>
                                      </p:tavLst>
                                    </p:anim>
                                    <p:anim calcmode="lin" valueType="num">
                                      <p:cBhvr additive="base">
                                        <p:cTn id="49" dur="500" fill="hold"/>
                                        <p:tgtEl>
                                          <p:spTgt spid="16"/>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additive="base">
                                        <p:cTn id="52" dur="500" fill="hold"/>
                                        <p:tgtEl>
                                          <p:spTgt spid="17"/>
                                        </p:tgtEl>
                                        <p:attrNameLst>
                                          <p:attrName>ppt_x</p:attrName>
                                        </p:attrNameLst>
                                      </p:cBhvr>
                                      <p:tavLst>
                                        <p:tav tm="0">
                                          <p:val>
                                            <p:strVal val="#ppt_x"/>
                                          </p:val>
                                        </p:tav>
                                        <p:tav tm="100000">
                                          <p:val>
                                            <p:strVal val="#ppt_x"/>
                                          </p:val>
                                        </p:tav>
                                      </p:tavLst>
                                    </p:anim>
                                    <p:anim calcmode="lin" valueType="num">
                                      <p:cBhvr additive="base">
                                        <p:cTn id="53" dur="500" fill="hold"/>
                                        <p:tgtEl>
                                          <p:spTgt spid="17"/>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 calcmode="lin" valueType="num">
                                      <p:cBhvr additive="base">
                                        <p:cTn id="56" dur="500" fill="hold"/>
                                        <p:tgtEl>
                                          <p:spTgt spid="18"/>
                                        </p:tgtEl>
                                        <p:attrNameLst>
                                          <p:attrName>ppt_x</p:attrName>
                                        </p:attrNameLst>
                                      </p:cBhvr>
                                      <p:tavLst>
                                        <p:tav tm="0">
                                          <p:val>
                                            <p:strVal val="#ppt_x"/>
                                          </p:val>
                                        </p:tav>
                                        <p:tav tm="100000">
                                          <p:val>
                                            <p:strVal val="#ppt_x"/>
                                          </p:val>
                                        </p:tav>
                                      </p:tavLst>
                                    </p:anim>
                                    <p:anim calcmode="lin" valueType="num">
                                      <p:cBhvr additive="base">
                                        <p:cTn id="57"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9" presetClass="emph" presetSubtype="0" grpId="1" nodeType="clickEffect">
                                  <p:stCondLst>
                                    <p:cond delay="0"/>
                                  </p:stCondLst>
                                  <p:childTnLst>
                                    <p:set>
                                      <p:cBhvr rctx="PPT">
                                        <p:cTn id="61" dur="indefinite"/>
                                        <p:tgtEl>
                                          <p:spTgt spid="15"/>
                                        </p:tgtEl>
                                        <p:attrNameLst>
                                          <p:attrName>style.opacity</p:attrName>
                                        </p:attrNameLst>
                                      </p:cBhvr>
                                      <p:to>
                                        <p:strVal val="0.2"/>
                                      </p:to>
                                    </p:set>
                                    <p:animEffect filter="image" prLst="opacity: 0.2">
                                      <p:cBhvr rctx="IE">
                                        <p:cTn id="62" dur="indefinite"/>
                                        <p:tgtEl>
                                          <p:spTgt spid="15"/>
                                        </p:tgtEl>
                                      </p:cBhvr>
                                    </p:animEffect>
                                  </p:childTnLst>
                                </p:cTn>
                              </p:par>
                              <p:par>
                                <p:cTn id="63" presetID="9" presetClass="emph" presetSubtype="0" grpId="1" nodeType="withEffect">
                                  <p:stCondLst>
                                    <p:cond delay="0"/>
                                  </p:stCondLst>
                                  <p:childTnLst>
                                    <p:set>
                                      <p:cBhvr rctx="PPT">
                                        <p:cTn id="64" dur="indefinite"/>
                                        <p:tgtEl>
                                          <p:spTgt spid="25"/>
                                        </p:tgtEl>
                                        <p:attrNameLst>
                                          <p:attrName>style.opacity</p:attrName>
                                        </p:attrNameLst>
                                      </p:cBhvr>
                                      <p:to>
                                        <p:strVal val="0.2"/>
                                      </p:to>
                                    </p:set>
                                    <p:animEffect filter="image" prLst="opacity: 0.2">
                                      <p:cBhvr rctx="IE">
                                        <p:cTn id="65" dur="indefinite"/>
                                        <p:tgtEl>
                                          <p:spTgt spid="25"/>
                                        </p:tgtEl>
                                      </p:cBhvr>
                                    </p:animEffect>
                                  </p:childTnLst>
                                </p:cTn>
                              </p:par>
                              <p:par>
                                <p:cTn id="66" presetID="9" presetClass="emph" presetSubtype="0" grpId="1" nodeType="withEffect">
                                  <p:stCondLst>
                                    <p:cond delay="0"/>
                                  </p:stCondLst>
                                  <p:childTnLst>
                                    <p:set>
                                      <p:cBhvr rctx="PPT">
                                        <p:cTn id="67" dur="indefinite"/>
                                        <p:tgtEl>
                                          <p:spTgt spid="16"/>
                                        </p:tgtEl>
                                        <p:attrNameLst>
                                          <p:attrName>style.opacity</p:attrName>
                                        </p:attrNameLst>
                                      </p:cBhvr>
                                      <p:to>
                                        <p:strVal val="0.2"/>
                                      </p:to>
                                    </p:set>
                                    <p:animEffect filter="image" prLst="opacity: 0.2">
                                      <p:cBhvr rctx="IE">
                                        <p:cTn id="68" dur="indefinite"/>
                                        <p:tgtEl>
                                          <p:spTgt spid="16"/>
                                        </p:tgtEl>
                                      </p:cBhvr>
                                    </p:animEffect>
                                  </p:childTnLst>
                                </p:cTn>
                              </p:par>
                              <p:par>
                                <p:cTn id="69" presetID="9" presetClass="emph" presetSubtype="0" grpId="1" nodeType="withEffect">
                                  <p:stCondLst>
                                    <p:cond delay="0"/>
                                  </p:stCondLst>
                                  <p:childTnLst>
                                    <p:set>
                                      <p:cBhvr rctx="PPT">
                                        <p:cTn id="70" dur="indefinite"/>
                                        <p:tgtEl>
                                          <p:spTgt spid="17"/>
                                        </p:tgtEl>
                                        <p:attrNameLst>
                                          <p:attrName>style.opacity</p:attrName>
                                        </p:attrNameLst>
                                      </p:cBhvr>
                                      <p:to>
                                        <p:strVal val="0.2"/>
                                      </p:to>
                                    </p:set>
                                    <p:animEffect filter="image" prLst="opacity: 0.2">
                                      <p:cBhvr rctx="IE">
                                        <p:cTn id="71" dur="indefinite"/>
                                        <p:tgtEl>
                                          <p:spTgt spid="17"/>
                                        </p:tgtEl>
                                      </p:cBhvr>
                                    </p:animEffect>
                                  </p:childTnLst>
                                </p:cTn>
                              </p:par>
                              <p:par>
                                <p:cTn id="72" presetID="9" presetClass="emph" presetSubtype="0" grpId="1" nodeType="withEffect">
                                  <p:stCondLst>
                                    <p:cond delay="0"/>
                                  </p:stCondLst>
                                  <p:childTnLst>
                                    <p:set>
                                      <p:cBhvr rctx="PPT">
                                        <p:cTn id="73" dur="indefinite"/>
                                        <p:tgtEl>
                                          <p:spTgt spid="18"/>
                                        </p:tgtEl>
                                        <p:attrNameLst>
                                          <p:attrName>style.opacity</p:attrName>
                                        </p:attrNameLst>
                                      </p:cBhvr>
                                      <p:to>
                                        <p:strVal val="0.2"/>
                                      </p:to>
                                    </p:set>
                                    <p:animEffect filter="image" prLst="opacity: 0.2">
                                      <p:cBhvr rctx="IE">
                                        <p:cTn id="74" dur="indefinite"/>
                                        <p:tgtEl>
                                          <p:spTgt spid="18"/>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mph" presetSubtype="0" grpId="2" nodeType="clickEffect">
                                  <p:stCondLst>
                                    <p:cond delay="0"/>
                                  </p:stCondLst>
                                  <p:childTnLst>
                                    <p:set>
                                      <p:cBhvr rctx="PPT">
                                        <p:cTn id="78" dur="indefinite"/>
                                        <p:tgtEl>
                                          <p:spTgt spid="15"/>
                                        </p:tgtEl>
                                        <p:attrNameLst>
                                          <p:attrName>style.opacity</p:attrName>
                                        </p:attrNameLst>
                                      </p:cBhvr>
                                      <p:to>
                                        <p:strVal val="1"/>
                                      </p:to>
                                    </p:set>
                                    <p:animEffect filter="image" prLst="opacity: 1">
                                      <p:cBhvr rctx="IE">
                                        <p:cTn id="79" dur="indefinite"/>
                                        <p:tgtEl>
                                          <p:spTgt spid="15"/>
                                        </p:tgtEl>
                                      </p:cBhvr>
                                    </p:animEffect>
                                  </p:childTnLst>
                                </p:cTn>
                              </p:par>
                              <p:par>
                                <p:cTn id="80" presetID="9" presetClass="emph" presetSubtype="0" grpId="1" nodeType="withEffect">
                                  <p:stCondLst>
                                    <p:cond delay="0"/>
                                  </p:stCondLst>
                                  <p:childTnLst>
                                    <p:set>
                                      <p:cBhvr rctx="PPT">
                                        <p:cTn id="81" dur="indefinite"/>
                                        <p:tgtEl>
                                          <p:spTgt spid="10"/>
                                        </p:tgtEl>
                                        <p:attrNameLst>
                                          <p:attrName>style.opacity</p:attrName>
                                        </p:attrNameLst>
                                      </p:cBhvr>
                                      <p:to>
                                        <p:strVal val="0.2"/>
                                      </p:to>
                                    </p:set>
                                    <p:animEffect filter="image" prLst="opacity: 0.2">
                                      <p:cBhvr rctx="IE">
                                        <p:cTn id="82" dur="indefinite"/>
                                        <p:tgtEl>
                                          <p:spTgt spid="10"/>
                                        </p:tgtEl>
                                      </p:cBhvr>
                                    </p:animEffect>
                                  </p:childTnLst>
                                </p:cTn>
                              </p:par>
                              <p:par>
                                <p:cTn id="83" presetID="9" presetClass="emph" presetSubtype="0" grpId="1" nodeType="withEffect">
                                  <p:stCondLst>
                                    <p:cond delay="0"/>
                                  </p:stCondLst>
                                  <p:childTnLst>
                                    <p:set>
                                      <p:cBhvr rctx="PPT">
                                        <p:cTn id="84" dur="indefinite"/>
                                        <p:tgtEl>
                                          <p:spTgt spid="11"/>
                                        </p:tgtEl>
                                        <p:attrNameLst>
                                          <p:attrName>style.opacity</p:attrName>
                                        </p:attrNameLst>
                                      </p:cBhvr>
                                      <p:to>
                                        <p:strVal val="0.2"/>
                                      </p:to>
                                    </p:set>
                                    <p:animEffect filter="image" prLst="opacity: 0.2">
                                      <p:cBhvr rctx="IE">
                                        <p:cTn id="85" dur="indefinite"/>
                                        <p:tgtEl>
                                          <p:spTgt spid="11"/>
                                        </p:tgtEl>
                                      </p:cBhvr>
                                    </p:animEffect>
                                  </p:childTnLst>
                                </p:cTn>
                              </p:par>
                              <p:par>
                                <p:cTn id="86" presetID="9" presetClass="emph" presetSubtype="0" grpId="2" nodeType="withEffect">
                                  <p:stCondLst>
                                    <p:cond delay="0"/>
                                  </p:stCondLst>
                                  <p:childTnLst>
                                    <p:set>
                                      <p:cBhvr rctx="PPT">
                                        <p:cTn id="87" dur="indefinite"/>
                                        <p:tgtEl>
                                          <p:spTgt spid="25"/>
                                        </p:tgtEl>
                                        <p:attrNameLst>
                                          <p:attrName>style.opacity</p:attrName>
                                        </p:attrNameLst>
                                      </p:cBhvr>
                                      <p:to>
                                        <p:strVal val="0.2"/>
                                      </p:to>
                                    </p:set>
                                    <p:animEffect filter="image" prLst="opacity: 0.2">
                                      <p:cBhvr rctx="IE">
                                        <p:cTn id="88" dur="indefinite"/>
                                        <p:tgtEl>
                                          <p:spTgt spid="25"/>
                                        </p:tgtEl>
                                      </p:cBhvr>
                                    </p:animEffect>
                                  </p:childTnLst>
                                </p:cTn>
                              </p:par>
                              <p:par>
                                <p:cTn id="89" presetID="9" presetClass="emph" presetSubtype="0" grpId="2" nodeType="withEffect">
                                  <p:stCondLst>
                                    <p:cond delay="0"/>
                                  </p:stCondLst>
                                  <p:childTnLst>
                                    <p:set>
                                      <p:cBhvr rctx="PPT">
                                        <p:cTn id="90" dur="indefinite"/>
                                        <p:tgtEl>
                                          <p:spTgt spid="16"/>
                                        </p:tgtEl>
                                        <p:attrNameLst>
                                          <p:attrName>style.opacity</p:attrName>
                                        </p:attrNameLst>
                                      </p:cBhvr>
                                      <p:to>
                                        <p:strVal val="0.2"/>
                                      </p:to>
                                    </p:set>
                                    <p:animEffect filter="image" prLst="opacity: 0.2">
                                      <p:cBhvr rctx="IE">
                                        <p:cTn id="91" dur="indefinite"/>
                                        <p:tgtEl>
                                          <p:spTgt spid="16"/>
                                        </p:tgtEl>
                                      </p:cBhvr>
                                    </p:animEffect>
                                  </p:childTnLst>
                                </p:cTn>
                              </p:par>
                              <p:par>
                                <p:cTn id="92" presetID="9" presetClass="emph" presetSubtype="0" grpId="2" nodeType="withEffect">
                                  <p:stCondLst>
                                    <p:cond delay="0"/>
                                  </p:stCondLst>
                                  <p:childTnLst>
                                    <p:set>
                                      <p:cBhvr rctx="PPT">
                                        <p:cTn id="93" dur="indefinite"/>
                                        <p:tgtEl>
                                          <p:spTgt spid="17"/>
                                        </p:tgtEl>
                                        <p:attrNameLst>
                                          <p:attrName>style.opacity</p:attrName>
                                        </p:attrNameLst>
                                      </p:cBhvr>
                                      <p:to>
                                        <p:strVal val="0.2"/>
                                      </p:to>
                                    </p:set>
                                    <p:animEffect filter="image" prLst="opacity: 0.2">
                                      <p:cBhvr rctx="IE">
                                        <p:cTn id="94" dur="indefinite"/>
                                        <p:tgtEl>
                                          <p:spTgt spid="17"/>
                                        </p:tgtEl>
                                      </p:cBhvr>
                                    </p:animEffect>
                                  </p:childTnLst>
                                </p:cTn>
                              </p:par>
                              <p:par>
                                <p:cTn id="95" presetID="9" presetClass="emph" presetSubtype="0" grpId="2" nodeType="withEffect">
                                  <p:stCondLst>
                                    <p:cond delay="0"/>
                                  </p:stCondLst>
                                  <p:childTnLst>
                                    <p:set>
                                      <p:cBhvr rctx="PPT">
                                        <p:cTn id="96" dur="indefinite"/>
                                        <p:tgtEl>
                                          <p:spTgt spid="18"/>
                                        </p:tgtEl>
                                        <p:attrNameLst>
                                          <p:attrName>style.opacity</p:attrName>
                                        </p:attrNameLst>
                                      </p:cBhvr>
                                      <p:to>
                                        <p:strVal val="0.2"/>
                                      </p:to>
                                    </p:set>
                                    <p:animEffect filter="image" prLst="opacity: 0.2">
                                      <p:cBhvr rctx="IE">
                                        <p:cTn id="97" dur="indefinite"/>
                                        <p:tgtEl>
                                          <p:spTgt spid="18"/>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mph" presetSubtype="0" grpId="3" nodeType="clickEffect">
                                  <p:stCondLst>
                                    <p:cond delay="0"/>
                                  </p:stCondLst>
                                  <p:childTnLst>
                                    <p:set>
                                      <p:cBhvr rctx="PPT">
                                        <p:cTn id="101" dur="indefinite"/>
                                        <p:tgtEl>
                                          <p:spTgt spid="25"/>
                                        </p:tgtEl>
                                        <p:attrNameLst>
                                          <p:attrName>style.opacity</p:attrName>
                                        </p:attrNameLst>
                                      </p:cBhvr>
                                      <p:to>
                                        <p:strVal val="1"/>
                                      </p:to>
                                    </p:set>
                                    <p:animEffect filter="image" prLst="opacity: 1">
                                      <p:cBhvr rctx="IE">
                                        <p:cTn id="102" dur="indefinite"/>
                                        <p:tgtEl>
                                          <p:spTgt spid="25"/>
                                        </p:tgtEl>
                                      </p:cBhvr>
                                    </p:animEffect>
                                  </p:childTnLst>
                                </p:cTn>
                              </p:par>
                              <p:par>
                                <p:cTn id="103" presetID="9" presetClass="emph" presetSubtype="0" grpId="3" nodeType="withEffect">
                                  <p:stCondLst>
                                    <p:cond delay="0"/>
                                  </p:stCondLst>
                                  <p:childTnLst>
                                    <p:set>
                                      <p:cBhvr rctx="PPT">
                                        <p:cTn id="104" dur="indefinite"/>
                                        <p:tgtEl>
                                          <p:spTgt spid="16"/>
                                        </p:tgtEl>
                                        <p:attrNameLst>
                                          <p:attrName>style.opacity</p:attrName>
                                        </p:attrNameLst>
                                      </p:cBhvr>
                                      <p:to>
                                        <p:strVal val="1"/>
                                      </p:to>
                                    </p:set>
                                    <p:animEffect filter="image" prLst="opacity: 1">
                                      <p:cBhvr rctx="IE">
                                        <p:cTn id="105" dur="indefinite"/>
                                        <p:tgtEl>
                                          <p:spTgt spid="16"/>
                                        </p:tgtEl>
                                      </p:cBhvr>
                                    </p:animEffect>
                                  </p:childTnLst>
                                </p:cTn>
                              </p:par>
                              <p:par>
                                <p:cTn id="106" presetID="9" presetClass="emph" presetSubtype="0" grpId="3" nodeType="withEffect">
                                  <p:stCondLst>
                                    <p:cond delay="0"/>
                                  </p:stCondLst>
                                  <p:childTnLst>
                                    <p:set>
                                      <p:cBhvr rctx="PPT">
                                        <p:cTn id="107" dur="indefinite"/>
                                        <p:tgtEl>
                                          <p:spTgt spid="15"/>
                                        </p:tgtEl>
                                        <p:attrNameLst>
                                          <p:attrName>style.opacity</p:attrName>
                                        </p:attrNameLst>
                                      </p:cBhvr>
                                      <p:to>
                                        <p:strVal val="0.2"/>
                                      </p:to>
                                    </p:set>
                                    <p:animEffect filter="image" prLst="opacity: 0.2">
                                      <p:cBhvr rctx="IE">
                                        <p:cTn id="108" dur="indefinite"/>
                                        <p:tgtEl>
                                          <p:spTgt spid="15"/>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mph" presetSubtype="0" grpId="3" nodeType="clickEffect">
                                  <p:stCondLst>
                                    <p:cond delay="0"/>
                                  </p:stCondLst>
                                  <p:childTnLst>
                                    <p:set>
                                      <p:cBhvr rctx="PPT">
                                        <p:cTn id="112" dur="indefinite"/>
                                        <p:tgtEl>
                                          <p:spTgt spid="17"/>
                                        </p:tgtEl>
                                        <p:attrNameLst>
                                          <p:attrName>style.opacity</p:attrName>
                                        </p:attrNameLst>
                                      </p:cBhvr>
                                      <p:to>
                                        <p:strVal val="1"/>
                                      </p:to>
                                    </p:set>
                                    <p:animEffect filter="image" prLst="opacity: 1">
                                      <p:cBhvr rctx="IE">
                                        <p:cTn id="113" dur="indefinite"/>
                                        <p:tgtEl>
                                          <p:spTgt spid="17"/>
                                        </p:tgtEl>
                                      </p:cBhvr>
                                    </p:animEffect>
                                  </p:childTnLst>
                                </p:cTn>
                              </p:par>
                              <p:par>
                                <p:cTn id="114" presetID="9" presetClass="emph" presetSubtype="0" grpId="3" nodeType="withEffect">
                                  <p:stCondLst>
                                    <p:cond delay="0"/>
                                  </p:stCondLst>
                                  <p:childTnLst>
                                    <p:set>
                                      <p:cBhvr rctx="PPT">
                                        <p:cTn id="115" dur="indefinite"/>
                                        <p:tgtEl>
                                          <p:spTgt spid="18"/>
                                        </p:tgtEl>
                                        <p:attrNameLst>
                                          <p:attrName>style.opacity</p:attrName>
                                        </p:attrNameLst>
                                      </p:cBhvr>
                                      <p:to>
                                        <p:strVal val="1"/>
                                      </p:to>
                                    </p:set>
                                    <p:animEffect filter="image" prLst="opacity: 1">
                                      <p:cBhvr rctx="IE">
                                        <p:cTn id="116" dur="indefinite"/>
                                        <p:tgtEl>
                                          <p:spTgt spid="18"/>
                                        </p:tgtEl>
                                      </p:cBhvr>
                                    </p:animEffect>
                                  </p:childTnLst>
                                </p:cTn>
                              </p:par>
                              <p:par>
                                <p:cTn id="117" presetID="9" presetClass="emph" presetSubtype="0" grpId="4" nodeType="withEffect">
                                  <p:stCondLst>
                                    <p:cond delay="0"/>
                                  </p:stCondLst>
                                  <p:childTnLst>
                                    <p:set>
                                      <p:cBhvr rctx="PPT">
                                        <p:cTn id="118" dur="indefinite"/>
                                        <p:tgtEl>
                                          <p:spTgt spid="16"/>
                                        </p:tgtEl>
                                        <p:attrNameLst>
                                          <p:attrName>style.opacity</p:attrName>
                                        </p:attrNameLst>
                                      </p:cBhvr>
                                      <p:to>
                                        <p:strVal val="0.2"/>
                                      </p:to>
                                    </p:set>
                                    <p:animEffect filter="image" prLst="opacity: 0.2">
                                      <p:cBhvr rctx="IE">
                                        <p:cTn id="119" dur="indefinite"/>
                                        <p:tgtEl>
                                          <p:spTgt spid="16"/>
                                        </p:tgtEl>
                                      </p:cBhvr>
                                    </p:animEffect>
                                  </p:childTnLst>
                                </p:cTn>
                              </p:par>
                              <p:par>
                                <p:cTn id="120" presetID="9" presetClass="emph" presetSubtype="0" grpId="4" nodeType="withEffect">
                                  <p:stCondLst>
                                    <p:cond delay="0"/>
                                  </p:stCondLst>
                                  <p:childTnLst>
                                    <p:set>
                                      <p:cBhvr rctx="PPT">
                                        <p:cTn id="121" dur="indefinite"/>
                                        <p:tgtEl>
                                          <p:spTgt spid="25"/>
                                        </p:tgtEl>
                                        <p:attrNameLst>
                                          <p:attrName>style.opacity</p:attrName>
                                        </p:attrNameLst>
                                      </p:cBhvr>
                                      <p:to>
                                        <p:strVal val="0.2"/>
                                      </p:to>
                                    </p:set>
                                    <p:animEffect filter="image" prLst="opacity: 0.2">
                                      <p:cBhvr rctx="IE">
                                        <p:cTn id="122" dur="indefinite"/>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2" grpId="0" animBg="1"/>
      <p:bldP spid="23" grpId="0" animBg="1"/>
      <p:bldP spid="24" grpId="0" animBg="1"/>
      <p:bldP spid="10" grpId="0" animBg="1"/>
      <p:bldP spid="10" grpId="1" animBg="1"/>
      <p:bldP spid="11" grpId="0" animBg="1"/>
      <p:bldP spid="11" grpId="1" animBg="1"/>
      <p:bldP spid="15" grpId="0" animBg="1"/>
      <p:bldP spid="15" grpId="1" animBg="1"/>
      <p:bldP spid="15" grpId="2" animBg="1"/>
      <p:bldP spid="15" grpId="3" animBg="1"/>
      <p:bldP spid="16" grpId="0" animBg="1"/>
      <p:bldP spid="16" grpId="1" animBg="1"/>
      <p:bldP spid="16" grpId="2" animBg="1"/>
      <p:bldP spid="16" grpId="3" animBg="1"/>
      <p:bldP spid="16" grpId="4" animBg="1"/>
      <p:bldP spid="17" grpId="0" animBg="1"/>
      <p:bldP spid="17" grpId="1" animBg="1"/>
      <p:bldP spid="17" grpId="2" animBg="1"/>
      <p:bldP spid="17" grpId="3" animBg="1"/>
      <p:bldP spid="18" grpId="0" animBg="1"/>
      <p:bldP spid="18" grpId="1" animBg="1"/>
      <p:bldP spid="18" grpId="2" animBg="1"/>
      <p:bldP spid="18" grpId="3" animBg="1"/>
      <p:bldP spid="19" grpId="0"/>
      <p:bldP spid="25" grpId="0" animBg="1"/>
      <p:bldP spid="25" grpId="1" animBg="1"/>
      <p:bldP spid="25" grpId="2" animBg="1"/>
      <p:bldP spid="25" grpId="3" animBg="1"/>
      <p:bldP spid="25" grpId="4"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57200" y="685800"/>
            <a:ext cx="2897268" cy="646331"/>
          </a:xfrm>
          <a:prstGeom prst="rect">
            <a:avLst/>
          </a:prstGeom>
          <a:noFill/>
        </p:spPr>
        <p:txBody>
          <a:bodyPr wrap="none" rtlCol="0">
            <a:spAutoFit/>
          </a:bodyPr>
          <a:lstStyle/>
          <a:p>
            <a:r>
              <a:rPr lang="en-US" sz="3600" b="1" smtClean="0">
                <a:solidFill>
                  <a:srgbClr val="FFFF00"/>
                </a:solidFill>
                <a:effectLst>
                  <a:glow rad="101600">
                    <a:srgbClr val="FF2121"/>
                  </a:glow>
                  <a:reflection blurRad="6350" stA="55000" endA="50" endPos="85000" dist="29997" dir="5400000" sy="-100000" algn="bl" rotWithShape="0"/>
                </a:effectLst>
              </a:rPr>
              <a:t>Thử nghiệm</a:t>
            </a:r>
            <a:endParaRPr lang="en-US" sz="3600" b="1">
              <a:solidFill>
                <a:srgbClr val="FFFF00"/>
              </a:solidFill>
              <a:effectLst>
                <a:glow rad="101600">
                  <a:srgbClr val="FF2121"/>
                </a:glow>
                <a:reflection blurRad="6350" stA="55000" endA="50" endPos="85000" dist="29997" dir="5400000" sy="-100000" algn="bl" rotWithShape="0"/>
              </a:effectLst>
            </a:endParaRPr>
          </a:p>
        </p:txBody>
      </p:sp>
      <p:sp>
        <p:nvSpPr>
          <p:cNvPr id="4" name="Slide Number Placeholder 3"/>
          <p:cNvSpPr>
            <a:spLocks noGrp="1"/>
          </p:cNvSpPr>
          <p:nvPr>
            <p:ph type="sldNum" sz="quarter" idx="12"/>
          </p:nvPr>
        </p:nvSpPr>
        <p:spPr/>
        <p:txBody>
          <a:bodyPr/>
          <a:lstStyle/>
          <a:p>
            <a:fld id="{57F04FB2-EF7B-4B4A-A1B9-65F945984BA7}" type="slidenum">
              <a:rPr lang="en-US" smtClean="0"/>
              <a:pPr/>
              <a:t>30</a:t>
            </a:fld>
            <a:endParaRPr lang="en-US"/>
          </a:p>
        </p:txBody>
      </p:sp>
      <p:sp>
        <p:nvSpPr>
          <p:cNvPr id="6" name="TextBox 5"/>
          <p:cNvSpPr txBox="1"/>
          <p:nvPr/>
        </p:nvSpPr>
        <p:spPr>
          <a:xfrm>
            <a:off x="914400" y="1981200"/>
            <a:ext cx="8086124" cy="1815882"/>
          </a:xfrm>
          <a:prstGeom prst="rect">
            <a:avLst/>
          </a:prstGeom>
          <a:noFill/>
          <a:effectLst/>
        </p:spPr>
        <p:txBody>
          <a:bodyPr wrap="square" rtlCol="0">
            <a:spAutoFit/>
          </a:bodyPr>
          <a:lstStyle/>
          <a:p>
            <a:pPr marL="342900" indent="-342900">
              <a:buAutoNum type="arabicPeriod"/>
            </a:pPr>
            <a:r>
              <a:rPr lang="en-US" sz="2800" smtClean="0">
                <a:effectLst>
                  <a:glow rad="139700">
                    <a:schemeClr val="tx1">
                      <a:lumMod val="75000"/>
                      <a:alpha val="40000"/>
                    </a:schemeClr>
                  </a:glow>
                </a:effectLst>
              </a:rPr>
              <a:t>Phân công</a:t>
            </a:r>
          </a:p>
          <a:p>
            <a:pPr marL="342900" indent="-342900">
              <a:buAutoNum type="arabicPeriod"/>
            </a:pPr>
            <a:r>
              <a:rPr lang="en-US" sz="2800" smtClean="0">
                <a:effectLst>
                  <a:glow rad="139700">
                    <a:schemeClr val="tx1">
                      <a:lumMod val="75000"/>
                      <a:alpha val="40000"/>
                    </a:schemeClr>
                  </a:glow>
                </a:effectLst>
              </a:rPr>
              <a:t>Thống kê</a:t>
            </a:r>
          </a:p>
          <a:p>
            <a:pPr marL="342900" indent="-342900">
              <a:buAutoNum type="arabicPeriod"/>
            </a:pPr>
            <a:r>
              <a:rPr lang="en-US" sz="2800" smtClean="0">
                <a:effectLst>
                  <a:glow rad="139700">
                    <a:schemeClr val="tx1">
                      <a:lumMod val="75000"/>
                      <a:alpha val="40000"/>
                    </a:schemeClr>
                  </a:glow>
                </a:effectLst>
              </a:rPr>
              <a:t>Cập nhật quy trình (cập nhật mốc thời gian)</a:t>
            </a:r>
          </a:p>
          <a:p>
            <a:pPr marL="342900" indent="-342900">
              <a:buAutoNum type="arabicPeriod"/>
            </a:pPr>
            <a:r>
              <a:rPr lang="en-US" sz="2800" smtClean="0">
                <a:effectLst>
                  <a:glow rad="139700">
                    <a:schemeClr val="tx1">
                      <a:lumMod val="75000"/>
                      <a:alpha val="40000"/>
                    </a:schemeClr>
                  </a:glow>
                </a:effectLst>
              </a:rPr>
              <a:t>Xem kết quả công việc</a:t>
            </a:r>
            <a:endParaRPr lang="en-US" sz="2800">
              <a:effectLst>
                <a:glow rad="139700">
                  <a:schemeClr val="tx1">
                    <a:lumMod val="75000"/>
                    <a:alpha val="40000"/>
                  </a:schemeClr>
                </a:glow>
              </a:effectLst>
            </a:endParaRPr>
          </a:p>
        </p:txBody>
      </p:sp>
      <p:sp>
        <p:nvSpPr>
          <p:cNvPr id="7" name="TextBox 6"/>
          <p:cNvSpPr txBox="1"/>
          <p:nvPr/>
        </p:nvSpPr>
        <p:spPr>
          <a:xfrm>
            <a:off x="3429000" y="1371600"/>
            <a:ext cx="4641079" cy="523220"/>
          </a:xfrm>
          <a:prstGeom prst="rect">
            <a:avLst/>
          </a:prstGeom>
          <a:noFill/>
        </p:spPr>
        <p:txBody>
          <a:bodyPr wrap="none" rtlCol="0">
            <a:spAutoFit/>
          </a:bodyPr>
          <a:lstStyle/>
          <a:p>
            <a:r>
              <a:rPr lang="en-US" sz="2800" b="1" smtClean="0">
                <a:solidFill>
                  <a:srgbClr val="FFFF00"/>
                </a:solidFill>
                <a:effectLst>
                  <a:glow rad="101600">
                    <a:schemeClr val="accent5">
                      <a:satMod val="175000"/>
                      <a:alpha val="40000"/>
                    </a:schemeClr>
                  </a:glow>
                  <a:reflection blurRad="6350" stA="55000" endA="50" endPos="85000" dist="29997" dir="5400000" sy="-100000" algn="bl" rotWithShape="0"/>
                </a:effectLst>
              </a:rPr>
              <a:t>Phân hệ nhân viên quản lý</a:t>
            </a:r>
            <a:endParaRPr lang="en-US" sz="2800" b="1">
              <a:solidFill>
                <a:srgbClr val="FFFF00"/>
              </a:solidFill>
              <a:effectLst>
                <a:glow rad="101600">
                  <a:schemeClr val="accent5">
                    <a:satMod val="175000"/>
                    <a:alpha val="40000"/>
                  </a:schemeClr>
                </a:glow>
                <a:reflection blurRad="6350" stA="55000" endA="50" endPos="85000" dist="29997" dir="5400000" sy="-100000" algn="bl" rotWithShape="0"/>
              </a:effectLst>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57200" y="685800"/>
            <a:ext cx="2897268" cy="646331"/>
          </a:xfrm>
          <a:prstGeom prst="rect">
            <a:avLst/>
          </a:prstGeom>
          <a:noFill/>
        </p:spPr>
        <p:txBody>
          <a:bodyPr wrap="none" rtlCol="0">
            <a:spAutoFit/>
          </a:bodyPr>
          <a:lstStyle/>
          <a:p>
            <a:r>
              <a:rPr lang="en-US" sz="3600" b="1" smtClean="0">
                <a:solidFill>
                  <a:srgbClr val="FFFF00"/>
                </a:solidFill>
                <a:effectLst>
                  <a:glow rad="101600">
                    <a:srgbClr val="FF2121"/>
                  </a:glow>
                  <a:reflection blurRad="6350" stA="55000" endA="50" endPos="85000" dist="29997" dir="5400000" sy="-100000" algn="bl" rotWithShape="0"/>
                </a:effectLst>
              </a:rPr>
              <a:t>Thử nghiệm</a:t>
            </a:r>
            <a:endParaRPr lang="en-US" sz="3600" b="1">
              <a:solidFill>
                <a:srgbClr val="FFFF00"/>
              </a:solidFill>
              <a:effectLst>
                <a:glow rad="101600">
                  <a:srgbClr val="FF2121"/>
                </a:glow>
                <a:reflection blurRad="6350" stA="55000" endA="50" endPos="85000" dist="29997" dir="5400000" sy="-100000" algn="bl" rotWithShape="0"/>
              </a:effectLst>
            </a:endParaRPr>
          </a:p>
        </p:txBody>
      </p:sp>
      <p:sp>
        <p:nvSpPr>
          <p:cNvPr id="4" name="Slide Number Placeholder 3"/>
          <p:cNvSpPr>
            <a:spLocks noGrp="1"/>
          </p:cNvSpPr>
          <p:nvPr>
            <p:ph type="sldNum" sz="quarter" idx="12"/>
          </p:nvPr>
        </p:nvSpPr>
        <p:spPr/>
        <p:txBody>
          <a:bodyPr/>
          <a:lstStyle/>
          <a:p>
            <a:fld id="{57F04FB2-EF7B-4B4A-A1B9-65F945984BA7}" type="slidenum">
              <a:rPr lang="en-US" smtClean="0"/>
              <a:pPr/>
              <a:t>31</a:t>
            </a:fld>
            <a:endParaRPr lang="en-US"/>
          </a:p>
        </p:txBody>
      </p:sp>
      <p:sp>
        <p:nvSpPr>
          <p:cNvPr id="6" name="TextBox 5"/>
          <p:cNvSpPr txBox="1"/>
          <p:nvPr/>
        </p:nvSpPr>
        <p:spPr>
          <a:xfrm>
            <a:off x="914400" y="1981200"/>
            <a:ext cx="8086124" cy="1384995"/>
          </a:xfrm>
          <a:prstGeom prst="rect">
            <a:avLst/>
          </a:prstGeom>
          <a:noFill/>
        </p:spPr>
        <p:txBody>
          <a:bodyPr wrap="square" rtlCol="0">
            <a:spAutoFit/>
          </a:bodyPr>
          <a:lstStyle/>
          <a:p>
            <a:pPr marL="342900" indent="-342900">
              <a:buAutoNum type="arabicPeriod"/>
            </a:pPr>
            <a:r>
              <a:rPr lang="en-US" sz="2800" smtClean="0">
                <a:effectLst>
                  <a:glow rad="139700">
                    <a:schemeClr val="tx1">
                      <a:lumMod val="75000"/>
                      <a:alpha val="40000"/>
                    </a:schemeClr>
                  </a:glow>
                </a:effectLst>
              </a:rPr>
              <a:t>Xem thông báo/ cảnh báo</a:t>
            </a:r>
          </a:p>
          <a:p>
            <a:pPr marL="342900" indent="-342900">
              <a:buAutoNum type="arabicPeriod"/>
            </a:pPr>
            <a:r>
              <a:rPr lang="en-US" sz="2800" smtClean="0">
                <a:effectLst>
                  <a:glow rad="139700">
                    <a:schemeClr val="tx1">
                      <a:lumMod val="75000"/>
                      <a:alpha val="40000"/>
                    </a:schemeClr>
                  </a:glow>
                </a:effectLst>
              </a:rPr>
              <a:t>Cập nhật trạng thái công việc</a:t>
            </a:r>
          </a:p>
          <a:p>
            <a:pPr marL="342900" indent="-342900">
              <a:buAutoNum type="arabicPeriod"/>
            </a:pPr>
            <a:r>
              <a:rPr lang="en-US" sz="2800" smtClean="0">
                <a:effectLst>
                  <a:glow rad="139700">
                    <a:schemeClr val="tx1">
                      <a:lumMod val="75000"/>
                      <a:alpha val="40000"/>
                    </a:schemeClr>
                  </a:glow>
                </a:effectLst>
              </a:rPr>
              <a:t>Báo cáo kết quả công việc.</a:t>
            </a:r>
          </a:p>
        </p:txBody>
      </p:sp>
      <p:sp>
        <p:nvSpPr>
          <p:cNvPr id="7" name="TextBox 6"/>
          <p:cNvSpPr txBox="1"/>
          <p:nvPr/>
        </p:nvSpPr>
        <p:spPr>
          <a:xfrm>
            <a:off x="3429000" y="1371600"/>
            <a:ext cx="5189626" cy="523220"/>
          </a:xfrm>
          <a:prstGeom prst="rect">
            <a:avLst/>
          </a:prstGeom>
          <a:noFill/>
        </p:spPr>
        <p:txBody>
          <a:bodyPr wrap="none" rtlCol="0">
            <a:spAutoFit/>
          </a:bodyPr>
          <a:lstStyle/>
          <a:p>
            <a:r>
              <a:rPr lang="en-US" sz="2800" b="1" smtClean="0">
                <a:solidFill>
                  <a:srgbClr val="FFFF00"/>
                </a:solidFill>
                <a:effectLst>
                  <a:glow rad="101600">
                    <a:schemeClr val="accent5">
                      <a:satMod val="175000"/>
                      <a:alpha val="40000"/>
                    </a:schemeClr>
                  </a:glow>
                  <a:reflection blurRad="6350" stA="55000" endA="50" endPos="85000" dist="29997" dir="5400000" sy="-100000" algn="bl" rotWithShape="0"/>
                </a:effectLst>
              </a:rPr>
              <a:t>Phân hệ nhân viên thừa hành</a:t>
            </a:r>
            <a:endParaRPr lang="en-US" sz="2800" b="1">
              <a:solidFill>
                <a:srgbClr val="FFFF00"/>
              </a:solidFill>
              <a:effectLst>
                <a:glow rad="101600">
                  <a:schemeClr val="accent5">
                    <a:satMod val="175000"/>
                    <a:alpha val="40000"/>
                  </a:schemeClr>
                </a:glow>
                <a:reflection blurRad="6350" stA="55000" endA="50" endPos="85000" dist="29997" dir="5400000" sy="-100000" algn="bl" rotWithShape="0"/>
              </a:effectLst>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blackWhite">
          <a:xfrm>
            <a:off x="1447800" y="2514600"/>
            <a:ext cx="1828800" cy="1676400"/>
          </a:xfrm>
          <a:prstGeom prst="roundRect">
            <a:avLst>
              <a:gd name="adj" fmla="val 9106"/>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headEnd/>
            <a:tailEnd/>
          </a:ln>
          <a:effectLst>
            <a:glow rad="139700">
              <a:schemeClr val="accent5">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r>
              <a:rPr lang="en-US" sz="2400" b="1" dirty="0" smtClean="0">
                <a:solidFill>
                  <a:srgbClr val="FFFFFF"/>
                </a:solidFill>
              </a:rPr>
              <a:t>Mô </a:t>
            </a:r>
            <a:r>
              <a:rPr lang="en-US" sz="2400" b="1" dirty="0" err="1" smtClean="0">
                <a:solidFill>
                  <a:srgbClr val="FFFFFF"/>
                </a:solidFill>
              </a:rPr>
              <a:t>hình</a:t>
            </a:r>
            <a:r>
              <a:rPr lang="en-US" sz="2400" b="1" dirty="0" smtClean="0">
                <a:solidFill>
                  <a:srgbClr val="FFFFFF"/>
                </a:solidFill>
              </a:rPr>
              <a:t> </a:t>
            </a:r>
          </a:p>
          <a:p>
            <a:pPr algn="ctr"/>
            <a:r>
              <a:rPr lang="en-US" sz="2400" b="1" dirty="0" err="1" smtClean="0">
                <a:solidFill>
                  <a:srgbClr val="FFFFFF"/>
                </a:solidFill>
              </a:rPr>
              <a:t>luồng</a:t>
            </a:r>
            <a:endParaRPr lang="en-US" sz="2400" b="1" dirty="0" smtClean="0">
              <a:solidFill>
                <a:srgbClr val="FFFFFF"/>
              </a:solidFill>
            </a:endParaRPr>
          </a:p>
          <a:p>
            <a:pPr algn="ctr"/>
            <a:r>
              <a:rPr lang="en-US" sz="2400" b="1" dirty="0" smtClean="0">
                <a:solidFill>
                  <a:srgbClr val="FFFFFF"/>
                </a:solidFill>
              </a:rPr>
              <a:t> công việc</a:t>
            </a:r>
            <a:endParaRPr lang="en-US" sz="2400" b="1" dirty="0">
              <a:solidFill>
                <a:srgbClr val="FFFFFF"/>
              </a:solidFill>
            </a:endParaRPr>
          </a:p>
        </p:txBody>
      </p:sp>
      <p:sp>
        <p:nvSpPr>
          <p:cNvPr id="23" name="AutoShape 7"/>
          <p:cNvSpPr>
            <a:spLocks noChangeArrowheads="1"/>
          </p:cNvSpPr>
          <p:nvPr/>
        </p:nvSpPr>
        <p:spPr bwMode="blackWhite">
          <a:xfrm>
            <a:off x="6019800" y="2514600"/>
            <a:ext cx="1828800" cy="1676400"/>
          </a:xfrm>
          <a:prstGeom prst="roundRect">
            <a:avLst>
              <a:gd name="adj" fmla="val 9106"/>
            </a:avLst>
          </a:prstGeom>
          <a:gradFill flip="none" rotWithShape="1">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path path="circle">
              <a:fillToRect l="50000" t="50000" r="50000" b="50000"/>
            </a:path>
            <a:tileRect/>
          </a:gradFill>
          <a:ln>
            <a:headEnd/>
            <a:tailEnd/>
          </a:ln>
          <a:effectLst>
            <a:glow rad="139700">
              <a:schemeClr val="accent5">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a:r>
              <a:rPr lang="en-US" sz="2400" b="1" dirty="0" smtClean="0">
                <a:solidFill>
                  <a:srgbClr val="FFFFFF"/>
                </a:solidFill>
              </a:rPr>
              <a:t>Xây </a:t>
            </a:r>
            <a:r>
              <a:rPr lang="en-US" sz="2400" b="1" dirty="0" err="1" smtClean="0">
                <a:solidFill>
                  <a:srgbClr val="FFFFFF"/>
                </a:solidFill>
              </a:rPr>
              <a:t>dựng</a:t>
            </a:r>
            <a:r>
              <a:rPr lang="en-US" sz="2400" b="1" dirty="0" smtClean="0">
                <a:solidFill>
                  <a:srgbClr val="FFFFFF"/>
                </a:solidFill>
              </a:rPr>
              <a:t> </a:t>
            </a:r>
          </a:p>
          <a:p>
            <a:pPr algn="ctr"/>
            <a:r>
              <a:rPr lang="en-US" sz="2400" b="1" dirty="0" smtClean="0">
                <a:solidFill>
                  <a:srgbClr val="FFFFFF"/>
                </a:solidFill>
              </a:rPr>
              <a:t>ứng dụng </a:t>
            </a:r>
          </a:p>
          <a:p>
            <a:pPr algn="ctr"/>
            <a:r>
              <a:rPr lang="en-US" sz="2400" b="1" dirty="0" smtClean="0">
                <a:solidFill>
                  <a:srgbClr val="FFFFFF"/>
                </a:solidFill>
              </a:rPr>
              <a:t>thử </a:t>
            </a:r>
            <a:r>
              <a:rPr lang="en-US" sz="2400" b="1" dirty="0" err="1" smtClean="0">
                <a:solidFill>
                  <a:srgbClr val="FFFFFF"/>
                </a:solidFill>
              </a:rPr>
              <a:t>nghiệm</a:t>
            </a:r>
            <a:r>
              <a:rPr lang="en-US" sz="2400" b="1" dirty="0" smtClean="0">
                <a:solidFill>
                  <a:srgbClr val="FFFFFF"/>
                </a:solidFill>
              </a:rPr>
              <a:t> </a:t>
            </a:r>
          </a:p>
          <a:p>
            <a:pPr algn="ctr"/>
            <a:r>
              <a:rPr lang="en-US" sz="2400" b="1" dirty="0" smtClean="0">
                <a:solidFill>
                  <a:srgbClr val="FFFFFF"/>
                </a:solidFill>
              </a:rPr>
              <a:t>thực </a:t>
            </a:r>
            <a:r>
              <a:rPr lang="en-US" sz="2400" b="1" dirty="0" err="1" smtClean="0">
                <a:solidFill>
                  <a:srgbClr val="FFFFFF"/>
                </a:solidFill>
              </a:rPr>
              <a:t>tế</a:t>
            </a:r>
            <a:endParaRPr lang="en-US" sz="2400" b="1" dirty="0">
              <a:solidFill>
                <a:srgbClr val="FFFFFF"/>
              </a:solidFill>
            </a:endParaRPr>
          </a:p>
        </p:txBody>
      </p:sp>
      <p:sp>
        <p:nvSpPr>
          <p:cNvPr id="24" name="AutoShape 6"/>
          <p:cNvSpPr>
            <a:spLocks noChangeArrowheads="1"/>
          </p:cNvSpPr>
          <p:nvPr/>
        </p:nvSpPr>
        <p:spPr bwMode="blackWhite">
          <a:xfrm>
            <a:off x="3657600" y="2514600"/>
            <a:ext cx="1828800" cy="1676400"/>
          </a:xfrm>
          <a:prstGeom prst="roundRect">
            <a:avLst>
              <a:gd name="adj" fmla="val 9106"/>
            </a:avLst>
          </a:prstGeom>
          <a:gradFill flip="none" rotWithShape="1">
            <a:gsLst>
              <a:gs pos="0">
                <a:schemeClr val="tx2">
                  <a:lumMod val="50000"/>
                  <a:shade val="30000"/>
                  <a:satMod val="115000"/>
                </a:schemeClr>
              </a:gs>
              <a:gs pos="50000">
                <a:schemeClr val="tx2">
                  <a:lumMod val="50000"/>
                  <a:shade val="67500"/>
                  <a:satMod val="115000"/>
                </a:schemeClr>
              </a:gs>
              <a:gs pos="100000">
                <a:schemeClr val="tx2">
                  <a:lumMod val="50000"/>
                  <a:shade val="100000"/>
                  <a:satMod val="115000"/>
                </a:schemeClr>
              </a:gs>
            </a:gsLst>
            <a:path path="circle">
              <a:fillToRect l="50000" t="50000" r="50000" b="50000"/>
            </a:path>
            <a:tileRect/>
          </a:gradFill>
          <a:ln>
            <a:headEnd/>
            <a:tailEnd/>
          </a:ln>
          <a:effectLst>
            <a:glow rad="139700">
              <a:schemeClr val="accent5">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r>
              <a:rPr lang="en-US" sz="2400" b="1" dirty="0" err="1" smtClean="0">
                <a:solidFill>
                  <a:srgbClr val="FFFFFF"/>
                </a:solidFill>
              </a:rPr>
              <a:t>Môi</a:t>
            </a:r>
            <a:r>
              <a:rPr lang="en-US" sz="2400" b="1" dirty="0" smtClean="0">
                <a:solidFill>
                  <a:srgbClr val="FFFFFF"/>
                </a:solidFill>
              </a:rPr>
              <a:t> trường </a:t>
            </a:r>
          </a:p>
          <a:p>
            <a:pPr algn="ctr"/>
            <a:r>
              <a:rPr lang="en-US" sz="2400" b="1" dirty="0" smtClean="0">
                <a:solidFill>
                  <a:srgbClr val="FFFFFF"/>
                </a:solidFill>
              </a:rPr>
              <a:t>công </a:t>
            </a:r>
            <a:r>
              <a:rPr lang="en-US" sz="2400" b="1" dirty="0" err="1" smtClean="0">
                <a:solidFill>
                  <a:srgbClr val="FFFFFF"/>
                </a:solidFill>
              </a:rPr>
              <a:t>nghệ</a:t>
            </a:r>
            <a:endParaRPr lang="en-US" sz="2400" b="1" dirty="0" smtClean="0">
              <a:solidFill>
                <a:srgbClr val="FFFFFF"/>
              </a:solidFill>
            </a:endParaRPr>
          </a:p>
          <a:p>
            <a:pPr algn="ctr"/>
            <a:r>
              <a:rPr lang="en-US" sz="2400" b="1" dirty="0" smtClean="0">
                <a:solidFill>
                  <a:srgbClr val="FFFFFF"/>
                </a:solidFill>
              </a:rPr>
              <a:t> </a:t>
            </a:r>
            <a:r>
              <a:rPr lang="en-US" sz="2400" b="1" dirty="0" err="1" smtClean="0">
                <a:solidFill>
                  <a:srgbClr val="FFFFFF"/>
                </a:solidFill>
              </a:rPr>
              <a:t>hỗ</a:t>
            </a:r>
            <a:r>
              <a:rPr lang="en-US" sz="2400" b="1" dirty="0" smtClean="0">
                <a:solidFill>
                  <a:srgbClr val="FFFFFF"/>
                </a:solidFill>
              </a:rPr>
              <a:t> </a:t>
            </a:r>
            <a:r>
              <a:rPr lang="en-US" sz="2400" b="1" dirty="0" err="1" smtClean="0">
                <a:solidFill>
                  <a:srgbClr val="FFFFFF"/>
                </a:solidFill>
              </a:rPr>
              <a:t>trợ</a:t>
            </a:r>
            <a:endParaRPr lang="en-US" sz="2400" b="1" dirty="0">
              <a:solidFill>
                <a:srgbClr val="FFFFFF"/>
              </a:solidFill>
            </a:endParaRPr>
          </a:p>
        </p:txBody>
      </p:sp>
      <p:sp>
        <p:nvSpPr>
          <p:cNvPr id="8" name="AutoShape 8"/>
          <p:cNvSpPr>
            <a:spLocks noChangeArrowheads="1"/>
          </p:cNvSpPr>
          <p:nvPr/>
        </p:nvSpPr>
        <p:spPr bwMode="gray">
          <a:xfrm>
            <a:off x="2667000" y="1219200"/>
            <a:ext cx="3581400" cy="685800"/>
          </a:xfrm>
          <a:prstGeom prst="roundRect">
            <a:avLst>
              <a:gd name="adj" fmla="val 9106"/>
            </a:avLst>
          </a:prstGeom>
          <a:gradFill rotWithShape="1">
            <a:gsLst>
              <a:gs pos="0">
                <a:srgbClr val="CCFFFF"/>
              </a:gs>
              <a:gs pos="100000">
                <a:srgbClr val="CCFFFF">
                  <a:gamma/>
                  <a:tint val="0"/>
                  <a:invGamma/>
                </a:srgbClr>
              </a:gs>
            </a:gsLst>
            <a:lin ang="5400000" scaled="1"/>
          </a:gradFill>
          <a:ln w="25400">
            <a:noFill/>
            <a:round/>
            <a:headEnd/>
            <a:tailEnd/>
          </a:ln>
          <a:effectLst>
            <a:outerShdw dist="107763" dir="2700000" algn="ctr" rotWithShape="0">
              <a:srgbClr val="000000">
                <a:alpha val="50000"/>
              </a:srgbClr>
            </a:outerShdw>
          </a:effectLst>
        </p:spPr>
        <p:txBody>
          <a:bodyPr anchor="ctr"/>
          <a:lstStyle/>
          <a:p>
            <a:pPr algn="ctr"/>
            <a:r>
              <a:rPr lang="en-US" sz="3200" b="1" dirty="0" smtClean="0">
                <a:solidFill>
                  <a:schemeClr val="tx2">
                    <a:lumMod val="25000"/>
                  </a:schemeClr>
                </a:solidFill>
              </a:rPr>
              <a:t>YÊU CẦU ĐỀ TÀI</a:t>
            </a:r>
            <a:endParaRPr lang="en-US" sz="2400" dirty="0">
              <a:solidFill>
                <a:schemeClr val="tx2">
                  <a:lumMod val="25000"/>
                </a:schemeClr>
              </a:solidFill>
            </a:endParaRPr>
          </a:p>
        </p:txBody>
      </p:sp>
      <p:sp>
        <p:nvSpPr>
          <p:cNvPr id="4" name="AutoShape 4"/>
          <p:cNvSpPr>
            <a:spLocks noChangeArrowheads="1"/>
          </p:cNvSpPr>
          <p:nvPr/>
        </p:nvSpPr>
        <p:spPr bwMode="invGray">
          <a:xfrm rot="16200000" flipH="1">
            <a:off x="4229100" y="1866900"/>
            <a:ext cx="533400" cy="609600"/>
          </a:xfrm>
          <a:prstGeom prst="rightArrow">
            <a:avLst>
              <a:gd name="adj1" fmla="val 43208"/>
              <a:gd name="adj2" fmla="val 82286"/>
            </a:avLst>
          </a:prstGeom>
          <a:solidFill>
            <a:schemeClr val="accent2"/>
          </a:solidFill>
          <a:ln>
            <a:headEnd/>
            <a:tailEnd/>
          </a:ln>
        </p:spPr>
        <p:style>
          <a:lnRef idx="3">
            <a:schemeClr val="lt1"/>
          </a:lnRef>
          <a:fillRef idx="1">
            <a:schemeClr val="dk1"/>
          </a:fillRef>
          <a:effectRef idx="1">
            <a:schemeClr val="dk1"/>
          </a:effectRef>
          <a:fontRef idx="minor">
            <a:schemeClr val="lt1"/>
          </a:fontRef>
        </p:style>
        <p:txBody>
          <a:bodyPr wrap="none" anchor="ctr"/>
          <a:lstStyle/>
          <a:p>
            <a:endParaRPr lang="en-US"/>
          </a:p>
        </p:txBody>
      </p:sp>
      <p:sp>
        <p:nvSpPr>
          <p:cNvPr id="10" name="AutoShape 5"/>
          <p:cNvSpPr>
            <a:spLocks noChangeArrowheads="1"/>
          </p:cNvSpPr>
          <p:nvPr/>
        </p:nvSpPr>
        <p:spPr bwMode="blackWhite">
          <a:xfrm>
            <a:off x="304800" y="4343400"/>
            <a:ext cx="1143000" cy="2286000"/>
          </a:xfrm>
          <a:prstGeom prst="roundRect">
            <a:avLst>
              <a:gd name="adj" fmla="val 9106"/>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path path="circle">
              <a:fillToRect l="50000" t="50000" r="50000" b="50000"/>
            </a:path>
            <a:tileRect/>
          </a:gra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r>
              <a:rPr lang="en-US" sz="2000" b="1" dirty="0" smtClean="0">
                <a:solidFill>
                  <a:srgbClr val="FFFFFF"/>
                </a:solidFill>
              </a:rPr>
              <a:t>1.Mô </a:t>
            </a:r>
          </a:p>
          <a:p>
            <a:pPr algn="ctr"/>
            <a:r>
              <a:rPr lang="en-US" sz="2000" b="1" dirty="0" err="1" smtClean="0">
                <a:solidFill>
                  <a:srgbClr val="FFFFFF"/>
                </a:solidFill>
              </a:rPr>
              <a:t>hình</a:t>
            </a:r>
            <a:r>
              <a:rPr lang="en-US" sz="2000" b="1" dirty="0" smtClean="0">
                <a:solidFill>
                  <a:srgbClr val="FFFFFF"/>
                </a:solidFill>
              </a:rPr>
              <a:t> </a:t>
            </a:r>
          </a:p>
          <a:p>
            <a:pPr algn="ctr"/>
            <a:r>
              <a:rPr lang="en-US" sz="2000" b="1" dirty="0" err="1" smtClean="0">
                <a:solidFill>
                  <a:srgbClr val="FFFFFF"/>
                </a:solidFill>
              </a:rPr>
              <a:t>luồng</a:t>
            </a:r>
            <a:endParaRPr lang="en-US" sz="2000" b="1" dirty="0" smtClean="0">
              <a:solidFill>
                <a:srgbClr val="FFFFFF"/>
              </a:solidFill>
            </a:endParaRPr>
          </a:p>
          <a:p>
            <a:pPr algn="ctr"/>
            <a:r>
              <a:rPr lang="en-US" sz="2000" b="1" dirty="0" smtClean="0">
                <a:solidFill>
                  <a:srgbClr val="FFFFFF"/>
                </a:solidFill>
              </a:rPr>
              <a:t> công </a:t>
            </a:r>
          </a:p>
          <a:p>
            <a:pPr algn="ctr"/>
            <a:r>
              <a:rPr lang="en-US" sz="2000" b="1" dirty="0" smtClean="0">
                <a:solidFill>
                  <a:srgbClr val="FFFFFF"/>
                </a:solidFill>
              </a:rPr>
              <a:t>việc</a:t>
            </a:r>
            <a:endParaRPr lang="en-US" sz="2000" b="1" dirty="0">
              <a:solidFill>
                <a:srgbClr val="FFFFFF"/>
              </a:solidFill>
            </a:endParaRPr>
          </a:p>
        </p:txBody>
      </p:sp>
      <p:sp>
        <p:nvSpPr>
          <p:cNvPr id="11" name="AutoShape 7"/>
          <p:cNvSpPr>
            <a:spLocks noChangeArrowheads="1"/>
          </p:cNvSpPr>
          <p:nvPr/>
        </p:nvSpPr>
        <p:spPr bwMode="blackWhite">
          <a:xfrm>
            <a:off x="1524000" y="4343400"/>
            <a:ext cx="1143000" cy="2286000"/>
          </a:xfrm>
          <a:prstGeom prst="roundRect">
            <a:avLst>
              <a:gd name="adj" fmla="val 9106"/>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path path="circle">
              <a:fillToRect l="50000" t="50000" r="50000" b="50000"/>
            </a:path>
            <a:tileRect/>
          </a:gradFill>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sz="2000" b="1" dirty="0" smtClean="0">
                <a:solidFill>
                  <a:srgbClr val="FFFFFF"/>
                </a:solidFill>
              </a:rPr>
              <a:t>2.Luồng </a:t>
            </a:r>
          </a:p>
          <a:p>
            <a:pPr algn="ctr"/>
            <a:r>
              <a:rPr lang="en-US" sz="2000" b="1" dirty="0" smtClean="0">
                <a:solidFill>
                  <a:srgbClr val="FFFFFF"/>
                </a:solidFill>
              </a:rPr>
              <a:t>Công</a:t>
            </a:r>
          </a:p>
          <a:p>
            <a:pPr algn="ctr"/>
            <a:r>
              <a:rPr lang="en-US" sz="2000" b="1" dirty="0" smtClean="0">
                <a:solidFill>
                  <a:srgbClr val="FFFFFF"/>
                </a:solidFill>
              </a:rPr>
              <a:t>Việc</a:t>
            </a:r>
          </a:p>
          <a:p>
            <a:pPr algn="ctr"/>
            <a:r>
              <a:rPr lang="en-US" sz="2000" b="1" dirty="0" smtClean="0">
                <a:solidFill>
                  <a:srgbClr val="FFFFFF"/>
                </a:solidFill>
              </a:rPr>
              <a:t>Tổ</a:t>
            </a:r>
          </a:p>
          <a:p>
            <a:pPr algn="ctr"/>
            <a:r>
              <a:rPr lang="en-US" sz="2000" b="1" dirty="0" smtClean="0">
                <a:solidFill>
                  <a:srgbClr val="FFFFFF"/>
                </a:solidFill>
              </a:rPr>
              <a:t>Chức</a:t>
            </a:r>
          </a:p>
          <a:p>
            <a:pPr algn="ctr"/>
            <a:r>
              <a:rPr lang="en-US" sz="2000" b="1" dirty="0" smtClean="0">
                <a:solidFill>
                  <a:srgbClr val="FFFFFF"/>
                </a:solidFill>
              </a:rPr>
              <a:t>thi</a:t>
            </a:r>
            <a:endParaRPr lang="en-US" sz="2000" b="1" dirty="0">
              <a:solidFill>
                <a:srgbClr val="FFFFFF"/>
              </a:solidFill>
            </a:endParaRPr>
          </a:p>
        </p:txBody>
      </p:sp>
      <p:sp>
        <p:nvSpPr>
          <p:cNvPr id="15" name="AutoShape 7"/>
          <p:cNvSpPr>
            <a:spLocks noChangeArrowheads="1"/>
          </p:cNvSpPr>
          <p:nvPr/>
        </p:nvSpPr>
        <p:spPr bwMode="blackWhite">
          <a:xfrm>
            <a:off x="2743200" y="4343400"/>
            <a:ext cx="1143000" cy="2286000"/>
          </a:xfrm>
          <a:prstGeom prst="roundRect">
            <a:avLst>
              <a:gd name="adj" fmla="val 9106"/>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path path="circle">
              <a:fillToRect l="50000" t="50000" r="50000" b="50000"/>
            </a:path>
            <a:tileRect/>
          </a:gradFill>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sz="2000" b="1" dirty="0" smtClean="0">
                <a:solidFill>
                  <a:srgbClr val="FFFFFF"/>
                </a:solidFill>
              </a:rPr>
              <a:t>3.Ứng </a:t>
            </a:r>
          </a:p>
          <a:p>
            <a:pPr algn="ctr"/>
            <a:r>
              <a:rPr lang="en-US" sz="2000" b="1" dirty="0" smtClean="0">
                <a:solidFill>
                  <a:srgbClr val="FFFFFF"/>
                </a:solidFill>
              </a:rPr>
              <a:t>Dụng </a:t>
            </a:r>
          </a:p>
          <a:p>
            <a:pPr algn="ctr"/>
            <a:r>
              <a:rPr lang="en-US" sz="2000" b="1" dirty="0" smtClean="0">
                <a:solidFill>
                  <a:srgbClr val="FFFFFF"/>
                </a:solidFill>
              </a:rPr>
              <a:t>Tổ</a:t>
            </a:r>
          </a:p>
          <a:p>
            <a:pPr algn="ctr"/>
            <a:r>
              <a:rPr lang="en-US" sz="2000" b="1" dirty="0" smtClean="0">
                <a:solidFill>
                  <a:srgbClr val="FFFFFF"/>
                </a:solidFill>
              </a:rPr>
              <a:t>Chức</a:t>
            </a:r>
          </a:p>
          <a:p>
            <a:pPr algn="ctr"/>
            <a:r>
              <a:rPr lang="en-US" sz="2000" b="1" dirty="0" smtClean="0">
                <a:solidFill>
                  <a:srgbClr val="FFFFFF"/>
                </a:solidFill>
              </a:rPr>
              <a:t>Thi </a:t>
            </a:r>
          </a:p>
          <a:p>
            <a:pPr algn="ctr"/>
            <a:r>
              <a:rPr lang="en-US" sz="2000" b="1" dirty="0" err="1" smtClean="0">
                <a:solidFill>
                  <a:srgbClr val="FFFFFF"/>
                </a:solidFill>
              </a:rPr>
              <a:t>Tổng</a:t>
            </a:r>
            <a:endParaRPr lang="en-US" sz="2000" b="1" dirty="0" smtClean="0">
              <a:solidFill>
                <a:srgbClr val="FFFFFF"/>
              </a:solidFill>
            </a:endParaRPr>
          </a:p>
          <a:p>
            <a:pPr algn="ctr"/>
            <a:r>
              <a:rPr lang="en-US" sz="2000" b="1" dirty="0" err="1" smtClean="0">
                <a:solidFill>
                  <a:srgbClr val="FFFFFF"/>
                </a:solidFill>
              </a:rPr>
              <a:t>quát</a:t>
            </a:r>
            <a:endParaRPr lang="en-US" sz="2000" b="1" dirty="0">
              <a:solidFill>
                <a:srgbClr val="FFFFFF"/>
              </a:solidFill>
            </a:endParaRPr>
          </a:p>
        </p:txBody>
      </p:sp>
      <p:sp>
        <p:nvSpPr>
          <p:cNvPr id="16" name="AutoShape 7"/>
          <p:cNvSpPr>
            <a:spLocks noChangeArrowheads="1"/>
          </p:cNvSpPr>
          <p:nvPr/>
        </p:nvSpPr>
        <p:spPr bwMode="blackWhite">
          <a:xfrm>
            <a:off x="5181600" y="4343400"/>
            <a:ext cx="1143000" cy="2286000"/>
          </a:xfrm>
          <a:prstGeom prst="roundRect">
            <a:avLst>
              <a:gd name="adj" fmla="val 9106"/>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path path="circle">
              <a:fillToRect l="50000" t="50000" r="50000" b="50000"/>
            </a:path>
            <a:tileRect/>
          </a:gradFill>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sz="2000" b="1" dirty="0" smtClean="0">
                <a:solidFill>
                  <a:srgbClr val="FFFFFF"/>
                </a:solidFill>
              </a:rPr>
              <a:t>5.Hiện </a:t>
            </a:r>
          </a:p>
          <a:p>
            <a:pPr algn="ctr"/>
            <a:r>
              <a:rPr lang="en-US" sz="2000" b="1" dirty="0" smtClean="0">
                <a:solidFill>
                  <a:srgbClr val="FFFFFF"/>
                </a:solidFill>
              </a:rPr>
              <a:t>Thực</a:t>
            </a:r>
          </a:p>
          <a:p>
            <a:pPr algn="ctr"/>
            <a:r>
              <a:rPr lang="en-US" sz="2000" b="1" dirty="0" smtClean="0">
                <a:solidFill>
                  <a:srgbClr val="FFFFFF"/>
                </a:solidFill>
              </a:rPr>
              <a:t>Ứng</a:t>
            </a:r>
          </a:p>
          <a:p>
            <a:pPr algn="ctr"/>
            <a:r>
              <a:rPr lang="en-US" sz="2000" b="1" dirty="0" smtClean="0">
                <a:solidFill>
                  <a:srgbClr val="FFFFFF"/>
                </a:solidFill>
              </a:rPr>
              <a:t>Dụng</a:t>
            </a:r>
          </a:p>
        </p:txBody>
      </p:sp>
      <p:sp>
        <p:nvSpPr>
          <p:cNvPr id="17" name="AutoShape 7"/>
          <p:cNvSpPr>
            <a:spLocks noChangeArrowheads="1"/>
          </p:cNvSpPr>
          <p:nvPr/>
        </p:nvSpPr>
        <p:spPr bwMode="blackWhite">
          <a:xfrm>
            <a:off x="6400800" y="4343400"/>
            <a:ext cx="1143000" cy="2286000"/>
          </a:xfrm>
          <a:prstGeom prst="roundRect">
            <a:avLst>
              <a:gd name="adj" fmla="val 9106"/>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path path="circle">
              <a:fillToRect l="50000" t="50000" r="50000" b="50000"/>
            </a:path>
            <a:tileRect/>
          </a:gradFill>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sz="2000" b="1" dirty="0" smtClean="0">
                <a:solidFill>
                  <a:srgbClr val="FFFFFF"/>
                </a:solidFill>
              </a:rPr>
              <a:t>6.Thử</a:t>
            </a:r>
          </a:p>
          <a:p>
            <a:pPr algn="ctr"/>
            <a:r>
              <a:rPr lang="en-US" sz="2000" b="1" dirty="0" err="1" smtClean="0">
                <a:solidFill>
                  <a:srgbClr val="FFFFFF"/>
                </a:solidFill>
              </a:rPr>
              <a:t>Nghiệm</a:t>
            </a:r>
            <a:endParaRPr lang="en-US" sz="2000" b="1" dirty="0">
              <a:solidFill>
                <a:srgbClr val="FFFFFF"/>
              </a:solidFill>
            </a:endParaRPr>
          </a:p>
        </p:txBody>
      </p:sp>
      <p:sp>
        <p:nvSpPr>
          <p:cNvPr id="18" name="AutoShape 7"/>
          <p:cNvSpPr>
            <a:spLocks noChangeArrowheads="1"/>
          </p:cNvSpPr>
          <p:nvPr/>
        </p:nvSpPr>
        <p:spPr bwMode="blackWhite">
          <a:xfrm>
            <a:off x="7620000" y="4343400"/>
            <a:ext cx="1143000" cy="2286000"/>
          </a:xfrm>
          <a:prstGeom prst="roundRect">
            <a:avLst>
              <a:gd name="adj" fmla="val 9106"/>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path path="circle">
              <a:fillToRect l="50000" t="50000" r="50000" b="50000"/>
            </a:path>
            <a:tileRect/>
          </a:gradFill>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sz="2000" b="1" dirty="0" smtClean="0">
                <a:solidFill>
                  <a:srgbClr val="FFFFFF"/>
                </a:solidFill>
              </a:rPr>
              <a:t>7.Hướng </a:t>
            </a:r>
          </a:p>
          <a:p>
            <a:pPr algn="ctr"/>
            <a:r>
              <a:rPr lang="en-US" sz="2000" b="1" dirty="0" smtClean="0">
                <a:solidFill>
                  <a:srgbClr val="FFFFFF"/>
                </a:solidFill>
              </a:rPr>
              <a:t>Phát</a:t>
            </a:r>
          </a:p>
          <a:p>
            <a:pPr algn="ctr"/>
            <a:r>
              <a:rPr lang="en-US" sz="2000" b="1" dirty="0" err="1" smtClean="0">
                <a:solidFill>
                  <a:srgbClr val="FFFFFF"/>
                </a:solidFill>
              </a:rPr>
              <a:t>Triển</a:t>
            </a:r>
            <a:endParaRPr lang="en-US" sz="2000" b="1" dirty="0" smtClean="0">
              <a:solidFill>
                <a:srgbClr val="FFFFFF"/>
              </a:solidFill>
            </a:endParaRPr>
          </a:p>
          <a:p>
            <a:pPr algn="ctr"/>
            <a:r>
              <a:rPr lang="en-US" sz="2000" b="1" dirty="0" smtClean="0">
                <a:solidFill>
                  <a:srgbClr val="FFFFFF"/>
                </a:solidFill>
              </a:rPr>
              <a:t>Ứng</a:t>
            </a:r>
          </a:p>
          <a:p>
            <a:pPr algn="ctr"/>
            <a:r>
              <a:rPr lang="en-US" sz="2000" b="1" dirty="0" smtClean="0">
                <a:solidFill>
                  <a:srgbClr val="FFFFFF"/>
                </a:solidFill>
              </a:rPr>
              <a:t>Dụng</a:t>
            </a:r>
          </a:p>
        </p:txBody>
      </p:sp>
      <p:sp>
        <p:nvSpPr>
          <p:cNvPr id="19" name="TextBox 18"/>
          <p:cNvSpPr txBox="1"/>
          <p:nvPr/>
        </p:nvSpPr>
        <p:spPr>
          <a:xfrm>
            <a:off x="457200" y="304800"/>
            <a:ext cx="3539559" cy="646331"/>
          </a:xfrm>
          <a:prstGeom prst="rect">
            <a:avLst/>
          </a:prstGeom>
          <a:noFill/>
        </p:spPr>
        <p:txBody>
          <a:bodyPr wrap="none" rtlCol="0">
            <a:spAutoFit/>
          </a:bodyPr>
          <a:lstStyle/>
          <a:p>
            <a:r>
              <a:rPr lang="en-US" sz="3600" b="1" dirty="0" smtClean="0">
                <a:solidFill>
                  <a:srgbClr val="FFFF00"/>
                </a:solidFill>
                <a:effectLst>
                  <a:glow rad="139700">
                    <a:schemeClr val="accent6">
                      <a:satMod val="175000"/>
                      <a:alpha val="40000"/>
                    </a:schemeClr>
                  </a:glow>
                  <a:reflection blurRad="6350" stA="55000" endA="50" endPos="85000" dist="29997" dir="5400000" sy="-100000" algn="bl" rotWithShape="0"/>
                </a:effectLst>
              </a:rPr>
              <a:t>Nội dung chính</a:t>
            </a:r>
            <a:endParaRPr lang="en-US" sz="3600" b="1" dirty="0">
              <a:solidFill>
                <a:srgbClr val="FFFF00"/>
              </a:solidFill>
              <a:effectLst>
                <a:glow rad="139700">
                  <a:schemeClr val="accent6">
                    <a:satMod val="175000"/>
                    <a:alpha val="40000"/>
                  </a:schemeClr>
                </a:glow>
                <a:reflection blurRad="6350" stA="55000" endA="50" endPos="85000" dist="29997" dir="5400000" sy="-100000" algn="bl" rotWithShape="0"/>
              </a:effectLst>
            </a:endParaRPr>
          </a:p>
        </p:txBody>
      </p:sp>
      <p:sp>
        <p:nvSpPr>
          <p:cNvPr id="25" name="AutoShape 6"/>
          <p:cNvSpPr>
            <a:spLocks noChangeArrowheads="1"/>
          </p:cNvSpPr>
          <p:nvPr/>
        </p:nvSpPr>
        <p:spPr bwMode="blackWhite">
          <a:xfrm>
            <a:off x="3962400" y="4343400"/>
            <a:ext cx="1143000" cy="2286000"/>
          </a:xfrm>
          <a:prstGeom prst="roundRect">
            <a:avLst>
              <a:gd name="adj" fmla="val 9106"/>
            </a:avLst>
          </a:prstGeom>
          <a:gradFill flip="none" rotWithShape="1">
            <a:gsLst>
              <a:gs pos="0">
                <a:schemeClr val="tx2">
                  <a:lumMod val="50000"/>
                  <a:shade val="30000"/>
                  <a:satMod val="115000"/>
                </a:schemeClr>
              </a:gs>
              <a:gs pos="50000">
                <a:schemeClr val="tx2">
                  <a:lumMod val="50000"/>
                  <a:shade val="67500"/>
                  <a:satMod val="115000"/>
                </a:schemeClr>
              </a:gs>
              <a:gs pos="100000">
                <a:schemeClr val="tx2">
                  <a:lumMod val="50000"/>
                  <a:shade val="100000"/>
                  <a:satMod val="115000"/>
                </a:schemeClr>
              </a:gs>
            </a:gsLst>
            <a:path path="circle">
              <a:fillToRect l="50000" t="50000" r="50000" b="50000"/>
            </a:path>
            <a:tileRect/>
          </a:gradFill>
          <a:ln>
            <a:solidFill>
              <a:schemeClr val="tx1"/>
            </a:solidFill>
            <a:headEnd/>
            <a:tailEnd/>
          </a:ln>
          <a:effectLst>
            <a:glow rad="139700">
              <a:schemeClr val="accent5">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r>
              <a:rPr lang="en-US" sz="2000" b="1" smtClean="0">
                <a:solidFill>
                  <a:srgbClr val="FFFFFF"/>
                </a:solidFill>
              </a:rPr>
              <a:t>4.Khảo </a:t>
            </a:r>
          </a:p>
          <a:p>
            <a:pPr algn="ctr"/>
            <a:r>
              <a:rPr lang="en-US" sz="2000" b="1" smtClean="0">
                <a:solidFill>
                  <a:srgbClr val="FFFFFF"/>
                </a:solidFill>
              </a:rPr>
              <a:t>Sát</a:t>
            </a:r>
          </a:p>
          <a:p>
            <a:pPr algn="ctr"/>
            <a:r>
              <a:rPr lang="en-US" sz="2000" b="1" smtClean="0">
                <a:solidFill>
                  <a:srgbClr val="FFFFFF"/>
                </a:solidFill>
              </a:rPr>
              <a:t>Môi </a:t>
            </a:r>
          </a:p>
          <a:p>
            <a:pPr algn="ctr"/>
            <a:r>
              <a:rPr lang="en-US" sz="2000" b="1" smtClean="0">
                <a:solidFill>
                  <a:srgbClr val="FFFFFF"/>
                </a:solidFill>
              </a:rPr>
              <a:t>Trường</a:t>
            </a:r>
          </a:p>
          <a:p>
            <a:pPr algn="ctr"/>
            <a:r>
              <a:rPr lang="en-US" sz="2000" b="1" smtClean="0">
                <a:solidFill>
                  <a:srgbClr val="FFFFFF"/>
                </a:solidFill>
              </a:rPr>
              <a:t>Công </a:t>
            </a:r>
          </a:p>
          <a:p>
            <a:pPr algn="ctr"/>
            <a:r>
              <a:rPr lang="en-US" sz="2000" b="1" smtClean="0">
                <a:solidFill>
                  <a:srgbClr val="FFFFFF"/>
                </a:solidFill>
              </a:rPr>
              <a:t>Nghệ</a:t>
            </a:r>
            <a:endParaRPr lang="en-US" sz="2000" b="1"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ppt_x"/>
                                          </p:val>
                                        </p:tav>
                                        <p:tav tm="100000">
                                          <p:val>
                                            <p:strVal val="#ppt_x"/>
                                          </p:val>
                                        </p:tav>
                                      </p:tavLst>
                                    </p:anim>
                                    <p:anim calcmode="lin" valueType="num">
                                      <p:cBhvr additive="base">
                                        <p:cTn id="52" dur="500" fill="hold"/>
                                        <p:tgtEl>
                                          <p:spTgt spid="19"/>
                                        </p:tgtEl>
                                        <p:attrNameLst>
                                          <p:attrName>ppt_y</p:attrName>
                                        </p:attrNameLst>
                                      </p:cBhvr>
                                      <p:tavLst>
                                        <p:tav tm="0">
                                          <p:val>
                                            <p:strVal val="0-#ppt_h/2"/>
                                          </p:val>
                                        </p:tav>
                                        <p:tav tm="100000">
                                          <p:val>
                                            <p:strVal val="#ppt_y"/>
                                          </p:val>
                                        </p:tav>
                                      </p:tavLst>
                                    </p:anim>
                                  </p:childTnLst>
                                </p:cTn>
                              </p:par>
                              <p:par>
                                <p:cTn id="53" presetID="2" presetClass="entr" presetSubtype="1"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additive="base">
                                        <p:cTn id="55" dur="500" fill="hold"/>
                                        <p:tgtEl>
                                          <p:spTgt spid="25"/>
                                        </p:tgtEl>
                                        <p:attrNameLst>
                                          <p:attrName>ppt_x</p:attrName>
                                        </p:attrNameLst>
                                      </p:cBhvr>
                                      <p:tavLst>
                                        <p:tav tm="0">
                                          <p:val>
                                            <p:strVal val="#ppt_x"/>
                                          </p:val>
                                        </p:tav>
                                        <p:tav tm="100000">
                                          <p:val>
                                            <p:strVal val="#ppt_x"/>
                                          </p:val>
                                        </p:tav>
                                      </p:tavLst>
                                    </p:anim>
                                    <p:anim calcmode="lin" valueType="num">
                                      <p:cBhvr additive="base">
                                        <p:cTn id="56"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9" presetClass="emph" presetSubtype="0" grpId="1" nodeType="clickEffect">
                                  <p:stCondLst>
                                    <p:cond delay="0"/>
                                  </p:stCondLst>
                                  <p:childTnLst>
                                    <p:set>
                                      <p:cBhvr rctx="PPT">
                                        <p:cTn id="60" dur="indefinite"/>
                                        <p:tgtEl>
                                          <p:spTgt spid="10"/>
                                        </p:tgtEl>
                                        <p:attrNameLst>
                                          <p:attrName>style.opacity</p:attrName>
                                        </p:attrNameLst>
                                      </p:cBhvr>
                                      <p:to>
                                        <p:strVal val="0.2"/>
                                      </p:to>
                                    </p:set>
                                    <p:animEffect filter="image" prLst="opacity: 0.2">
                                      <p:cBhvr rctx="IE">
                                        <p:cTn id="61" dur="indefinite"/>
                                        <p:tgtEl>
                                          <p:spTgt spid="10"/>
                                        </p:tgtEl>
                                      </p:cBhvr>
                                    </p:animEffect>
                                  </p:childTnLst>
                                </p:cTn>
                              </p:par>
                              <p:par>
                                <p:cTn id="62" presetID="9" presetClass="emph" presetSubtype="0" grpId="1" nodeType="withEffect">
                                  <p:stCondLst>
                                    <p:cond delay="0"/>
                                  </p:stCondLst>
                                  <p:childTnLst>
                                    <p:set>
                                      <p:cBhvr rctx="PPT">
                                        <p:cTn id="63" dur="indefinite"/>
                                        <p:tgtEl>
                                          <p:spTgt spid="15"/>
                                        </p:tgtEl>
                                        <p:attrNameLst>
                                          <p:attrName>style.opacity</p:attrName>
                                        </p:attrNameLst>
                                      </p:cBhvr>
                                      <p:to>
                                        <p:strVal val="0.2"/>
                                      </p:to>
                                    </p:set>
                                    <p:animEffect filter="image" prLst="opacity: 0.2">
                                      <p:cBhvr rctx="IE">
                                        <p:cTn id="64" dur="indefinite"/>
                                        <p:tgtEl>
                                          <p:spTgt spid="15"/>
                                        </p:tgtEl>
                                      </p:cBhvr>
                                    </p:animEffect>
                                  </p:childTnLst>
                                </p:cTn>
                              </p:par>
                              <p:par>
                                <p:cTn id="65" presetID="9" presetClass="emph" presetSubtype="0" grpId="1" nodeType="withEffect">
                                  <p:stCondLst>
                                    <p:cond delay="0"/>
                                  </p:stCondLst>
                                  <p:childTnLst>
                                    <p:set>
                                      <p:cBhvr rctx="PPT">
                                        <p:cTn id="66" dur="indefinite"/>
                                        <p:tgtEl>
                                          <p:spTgt spid="25"/>
                                        </p:tgtEl>
                                        <p:attrNameLst>
                                          <p:attrName>style.opacity</p:attrName>
                                        </p:attrNameLst>
                                      </p:cBhvr>
                                      <p:to>
                                        <p:strVal val="0.2"/>
                                      </p:to>
                                    </p:set>
                                    <p:animEffect filter="image" prLst="opacity: 0.2">
                                      <p:cBhvr rctx="IE">
                                        <p:cTn id="67" dur="indefinite"/>
                                        <p:tgtEl>
                                          <p:spTgt spid="25"/>
                                        </p:tgtEl>
                                      </p:cBhvr>
                                    </p:animEffect>
                                  </p:childTnLst>
                                </p:cTn>
                              </p:par>
                              <p:par>
                                <p:cTn id="68" presetID="9" presetClass="emph" presetSubtype="0" grpId="1" nodeType="withEffect">
                                  <p:stCondLst>
                                    <p:cond delay="0"/>
                                  </p:stCondLst>
                                  <p:childTnLst>
                                    <p:set>
                                      <p:cBhvr rctx="PPT">
                                        <p:cTn id="69" dur="indefinite"/>
                                        <p:tgtEl>
                                          <p:spTgt spid="16"/>
                                        </p:tgtEl>
                                        <p:attrNameLst>
                                          <p:attrName>style.opacity</p:attrName>
                                        </p:attrNameLst>
                                      </p:cBhvr>
                                      <p:to>
                                        <p:strVal val="0.2"/>
                                      </p:to>
                                    </p:set>
                                    <p:animEffect filter="image" prLst="opacity: 0.2">
                                      <p:cBhvr rctx="IE">
                                        <p:cTn id="70" dur="indefinite"/>
                                        <p:tgtEl>
                                          <p:spTgt spid="16"/>
                                        </p:tgtEl>
                                      </p:cBhvr>
                                    </p:animEffect>
                                  </p:childTnLst>
                                </p:cTn>
                              </p:par>
                              <p:par>
                                <p:cTn id="71" presetID="9" presetClass="emph" presetSubtype="0" grpId="1" nodeType="withEffect">
                                  <p:stCondLst>
                                    <p:cond delay="0"/>
                                  </p:stCondLst>
                                  <p:childTnLst>
                                    <p:set>
                                      <p:cBhvr rctx="PPT">
                                        <p:cTn id="72" dur="indefinite"/>
                                        <p:tgtEl>
                                          <p:spTgt spid="17"/>
                                        </p:tgtEl>
                                        <p:attrNameLst>
                                          <p:attrName>style.opacity</p:attrName>
                                        </p:attrNameLst>
                                      </p:cBhvr>
                                      <p:to>
                                        <p:strVal val="0.2"/>
                                      </p:to>
                                    </p:set>
                                    <p:animEffect filter="image" prLst="opacity: 0.2">
                                      <p:cBhvr rctx="IE">
                                        <p:cTn id="73" dur="indefinite"/>
                                        <p:tgtEl>
                                          <p:spTgt spid="17"/>
                                        </p:tgtEl>
                                      </p:cBhvr>
                                    </p:animEffect>
                                  </p:childTnLst>
                                </p:cTn>
                              </p:par>
                              <p:par>
                                <p:cTn id="74" presetID="9" presetClass="emph" presetSubtype="0" grpId="1" nodeType="withEffect">
                                  <p:stCondLst>
                                    <p:cond delay="0"/>
                                  </p:stCondLst>
                                  <p:childTnLst>
                                    <p:set>
                                      <p:cBhvr rctx="PPT">
                                        <p:cTn id="75" dur="indefinite"/>
                                        <p:tgtEl>
                                          <p:spTgt spid="18"/>
                                        </p:tgtEl>
                                        <p:attrNameLst>
                                          <p:attrName>style.opacity</p:attrName>
                                        </p:attrNameLst>
                                      </p:cBhvr>
                                      <p:to>
                                        <p:strVal val="1"/>
                                      </p:to>
                                    </p:set>
                                    <p:animEffect filter="image" prLst="opacity: 1">
                                      <p:cBhvr rctx="IE">
                                        <p:cTn id="76" dur="indefinite"/>
                                        <p:tgtEl>
                                          <p:spTgt spid="18"/>
                                        </p:tgtEl>
                                      </p:cBhvr>
                                    </p:animEffect>
                                  </p:childTnLst>
                                </p:cTn>
                              </p:par>
                              <p:par>
                                <p:cTn id="77" presetID="9" presetClass="emph" presetSubtype="0" grpId="1" nodeType="withEffect">
                                  <p:stCondLst>
                                    <p:cond delay="0"/>
                                  </p:stCondLst>
                                  <p:childTnLst>
                                    <p:set>
                                      <p:cBhvr rctx="PPT">
                                        <p:cTn id="78" dur="indefinite"/>
                                        <p:tgtEl>
                                          <p:spTgt spid="11"/>
                                        </p:tgtEl>
                                        <p:attrNameLst>
                                          <p:attrName>style.opacity</p:attrName>
                                        </p:attrNameLst>
                                      </p:cBhvr>
                                      <p:to>
                                        <p:strVal val="0.2"/>
                                      </p:to>
                                    </p:set>
                                    <p:animEffect filter="image" prLst="opacity: 0.2">
                                      <p:cBhvr rctx="IE">
                                        <p:cTn id="79" dur="indefinite"/>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8" grpId="0" animBg="1"/>
      <p:bldP spid="4" grpId="0" animBg="1"/>
      <p:bldP spid="10" grpId="0" animBg="1"/>
      <p:bldP spid="10" grpId="1" animBg="1"/>
      <p:bldP spid="11" grpId="0" animBg="1"/>
      <p:bldP spid="11" grpId="1" animBg="1"/>
      <p:bldP spid="15" grpId="0" animBg="1"/>
      <p:bldP spid="15" grpId="1" animBg="1"/>
      <p:bldP spid="16" grpId="0" animBg="1"/>
      <p:bldP spid="16" grpId="1" animBg="1"/>
      <p:bldP spid="17" grpId="0" animBg="1"/>
      <p:bldP spid="17" grpId="1" animBg="1"/>
      <p:bldP spid="18" grpId="0" animBg="1"/>
      <p:bldP spid="18" grpId="1" animBg="1"/>
      <p:bldP spid="19" grpId="0"/>
      <p:bldP spid="25" grpId="0" animBg="1"/>
      <p:bldP spid="25"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1905000"/>
            <a:ext cx="8382000" cy="3970318"/>
          </a:xfrm>
          <a:prstGeom prst="rect">
            <a:avLst/>
          </a:prstGeom>
        </p:spPr>
        <p:txBody>
          <a:bodyPr wrap="square">
            <a:spAutoFit/>
          </a:bodyPr>
          <a:lstStyle/>
          <a:p>
            <a:pPr lvl="0">
              <a:buFontTx/>
              <a:buChar char="-"/>
            </a:pPr>
            <a:r>
              <a:rPr lang="en-US" sz="2800">
                <a:solidFill>
                  <a:prstClr val="white"/>
                </a:solidFill>
                <a:effectLst>
                  <a:glow rad="139700">
                    <a:prstClr val="white">
                      <a:lumMod val="75000"/>
                      <a:alpha val="40000"/>
                    </a:prstClr>
                  </a:glow>
                </a:effectLst>
              </a:rPr>
              <a:t> </a:t>
            </a:r>
            <a:r>
              <a:rPr lang="en-US" sz="2800" smtClean="0">
                <a:solidFill>
                  <a:prstClr val="white"/>
                </a:solidFill>
                <a:effectLst>
                  <a:glow rad="139700">
                    <a:prstClr val="white">
                      <a:lumMod val="75000"/>
                      <a:alpha val="40000"/>
                    </a:prstClr>
                  </a:glow>
                </a:effectLst>
              </a:rPr>
              <a:t>Hỗ trợ làm việc từ xa.</a:t>
            </a:r>
          </a:p>
          <a:p>
            <a:pPr lvl="0">
              <a:buFontTx/>
              <a:buChar char="-"/>
            </a:pPr>
            <a:r>
              <a:rPr lang="en-US" sz="2800" smtClean="0">
                <a:solidFill>
                  <a:prstClr val="white"/>
                </a:solidFill>
                <a:effectLst>
                  <a:glow rad="139700">
                    <a:prstClr val="white">
                      <a:lumMod val="75000"/>
                      <a:alpha val="40000"/>
                    </a:prstClr>
                  </a:glow>
                </a:effectLst>
              </a:rPr>
              <a:t>Mở rộng triển khai cho nhiều cơ sở đào tạo của cùng một tổ chức.</a:t>
            </a:r>
            <a:endParaRPr lang="en-US" sz="2800" dirty="0" smtClean="0">
              <a:solidFill>
                <a:prstClr val="white"/>
              </a:solidFill>
              <a:effectLst>
                <a:glow rad="139700">
                  <a:prstClr val="white">
                    <a:lumMod val="75000"/>
                    <a:alpha val="40000"/>
                  </a:prstClr>
                </a:glow>
              </a:effectLst>
            </a:endParaRPr>
          </a:p>
          <a:p>
            <a:pPr lvl="0">
              <a:buFontTx/>
              <a:buChar char="-"/>
            </a:pPr>
            <a:r>
              <a:rPr lang="en-US" sz="2800" smtClean="0">
                <a:solidFill>
                  <a:prstClr val="white"/>
                </a:solidFill>
                <a:effectLst>
                  <a:glow rad="139700">
                    <a:prstClr val="white">
                      <a:lumMod val="75000"/>
                      <a:alpha val="40000"/>
                    </a:prstClr>
                  </a:glow>
                </a:effectLst>
              </a:rPr>
              <a:t> Phát triển chức năng thêm/ bớt công việc trong quy trình nghiệp vụ. </a:t>
            </a:r>
          </a:p>
          <a:p>
            <a:pPr lvl="0">
              <a:buFontTx/>
              <a:buChar char="-"/>
            </a:pPr>
            <a:r>
              <a:rPr lang="en-US" sz="2800" smtClean="0">
                <a:solidFill>
                  <a:prstClr val="white"/>
                </a:solidFill>
                <a:effectLst>
                  <a:glow rad="139700">
                    <a:prstClr val="white">
                      <a:lumMod val="75000"/>
                      <a:alpha val="40000"/>
                    </a:prstClr>
                  </a:glow>
                </a:effectLst>
              </a:rPr>
              <a:t>Phát triển khả năng tạo, chỉnh sửa và thực thi luồng công việc bất kỳ, dựa theo mô tả của người dùng.</a:t>
            </a:r>
          </a:p>
          <a:p>
            <a:pPr lvl="0">
              <a:buFontTx/>
              <a:buChar char="-"/>
            </a:pPr>
            <a:r>
              <a:rPr lang="en-US" sz="2800" smtClean="0">
                <a:solidFill>
                  <a:prstClr val="white"/>
                </a:solidFill>
                <a:effectLst>
                  <a:glow rad="139700">
                    <a:prstClr val="white">
                      <a:lumMod val="75000"/>
                      <a:alpha val="40000"/>
                    </a:prstClr>
                  </a:glow>
                </a:effectLst>
              </a:rPr>
              <a:t>Phát triển khả năng thực thi cùng lúc nhiều thể hiện của nhiều quy trình nghiệp vụ khác nhau.</a:t>
            </a:r>
            <a:endParaRPr lang="en-US" sz="2800" dirty="0" smtClean="0">
              <a:solidFill>
                <a:prstClr val="white"/>
              </a:solidFill>
              <a:effectLst>
                <a:glow rad="139700">
                  <a:prstClr val="white">
                    <a:lumMod val="75000"/>
                    <a:alpha val="40000"/>
                  </a:prstClr>
                </a:glow>
              </a:effectLst>
            </a:endParaRPr>
          </a:p>
        </p:txBody>
      </p:sp>
      <p:sp>
        <p:nvSpPr>
          <p:cNvPr id="4" name="TextBox 3"/>
          <p:cNvSpPr txBox="1"/>
          <p:nvPr/>
        </p:nvSpPr>
        <p:spPr>
          <a:xfrm>
            <a:off x="457200" y="685800"/>
            <a:ext cx="6288068" cy="646331"/>
          </a:xfrm>
          <a:prstGeom prst="rect">
            <a:avLst/>
          </a:prstGeom>
          <a:noFill/>
        </p:spPr>
        <p:txBody>
          <a:bodyPr wrap="none" rtlCol="0">
            <a:spAutoFit/>
          </a:bodyPr>
          <a:lstStyle/>
          <a:p>
            <a:r>
              <a:rPr lang="en-US" sz="3600" b="1" smtClean="0">
                <a:solidFill>
                  <a:srgbClr val="FFFF00"/>
                </a:solidFill>
                <a:effectLst>
                  <a:glow rad="101600">
                    <a:srgbClr val="FF2121"/>
                  </a:glow>
                  <a:reflection blurRad="6350" stA="55000" endA="50" endPos="85000" dist="29997" dir="5400000" sy="-100000" algn="bl" rotWithShape="0"/>
                </a:effectLst>
              </a:rPr>
              <a:t>Hướng phát triển ứng dụng</a:t>
            </a:r>
            <a:endParaRPr lang="en-US" sz="3600" b="1">
              <a:solidFill>
                <a:srgbClr val="FFFF00"/>
              </a:solidFill>
              <a:effectLst>
                <a:glow rad="101600">
                  <a:srgbClr val="FF2121"/>
                </a:glow>
                <a:reflection blurRad="6350" stA="55000" endA="50" endPos="85000" dist="29997" dir="5400000" sy="-100000" algn="bl" rotWithShape="0"/>
              </a:effectLst>
            </a:endParaRPr>
          </a:p>
        </p:txBody>
      </p:sp>
      <p:sp>
        <p:nvSpPr>
          <p:cNvPr id="5" name="Slide Number Placeholder 4"/>
          <p:cNvSpPr>
            <a:spLocks noGrp="1"/>
          </p:cNvSpPr>
          <p:nvPr>
            <p:ph type="sldNum" sz="quarter" idx="12"/>
          </p:nvPr>
        </p:nvSpPr>
        <p:spPr/>
        <p:txBody>
          <a:bodyPr/>
          <a:lstStyle/>
          <a:p>
            <a:fld id="{57F04FB2-EF7B-4B4A-A1B9-65F945984BA7}" type="slidenum">
              <a:rPr lang="en-US" smtClean="0"/>
              <a:pPr/>
              <a:t>33</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0" fill="hold"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p:cTn id="12"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7">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nodeType="click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 calcmode="lin" valueType="num">
                                      <p:cBhvr>
                                        <p:cTn id="26"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7">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0" fill="hold" nodeType="clickEffect">
                                  <p:stCondLst>
                                    <p:cond delay="0"/>
                                  </p:stCondLst>
                                  <p:childTnLst>
                                    <p:set>
                                      <p:cBhvr>
                                        <p:cTn id="32" dur="1" fill="hold">
                                          <p:stCondLst>
                                            <p:cond delay="0"/>
                                          </p:stCondLst>
                                        </p:cTn>
                                        <p:tgtEl>
                                          <p:spTgt spid="7">
                                            <p:txEl>
                                              <p:pRg st="3" end="3"/>
                                            </p:txEl>
                                          </p:spTgt>
                                        </p:tgtEl>
                                        <p:attrNameLst>
                                          <p:attrName>style.visibility</p:attrName>
                                        </p:attrNameLst>
                                      </p:cBhvr>
                                      <p:to>
                                        <p:strVal val="visible"/>
                                      </p:to>
                                    </p:set>
                                    <p:anim calcmode="lin" valueType="num">
                                      <p:cBhvr>
                                        <p:cTn id="33"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7">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7">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0" fill="hold" nodeType="clickEffect">
                                  <p:stCondLst>
                                    <p:cond delay="0"/>
                                  </p:stCondLst>
                                  <p:childTnLst>
                                    <p:set>
                                      <p:cBhvr>
                                        <p:cTn id="39" dur="1" fill="hold">
                                          <p:stCondLst>
                                            <p:cond delay="0"/>
                                          </p:stCondLst>
                                        </p:cTn>
                                        <p:tgtEl>
                                          <p:spTgt spid="7">
                                            <p:txEl>
                                              <p:pRg st="4" end="4"/>
                                            </p:txEl>
                                          </p:spTgt>
                                        </p:tgtEl>
                                        <p:attrNameLst>
                                          <p:attrName>style.visibility</p:attrName>
                                        </p:attrNameLst>
                                      </p:cBhvr>
                                      <p:to>
                                        <p:strVal val="visible"/>
                                      </p:to>
                                    </p:set>
                                    <p:anim calcmode="lin" valueType="num">
                                      <p:cBhvr>
                                        <p:cTn id="40"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41" dur="500" fill="hold"/>
                                        <p:tgtEl>
                                          <p:spTgt spid="7">
                                            <p:txEl>
                                              <p:pRg st="4" end="4"/>
                                            </p:txEl>
                                          </p:spTgt>
                                        </p:tgtEl>
                                        <p:attrNameLst>
                                          <p:attrName>ppt_h</p:attrName>
                                        </p:attrNameLst>
                                      </p:cBhvr>
                                      <p:tavLst>
                                        <p:tav tm="0">
                                          <p:val>
                                            <p:fltVal val="0"/>
                                          </p:val>
                                        </p:tav>
                                        <p:tav tm="100000">
                                          <p:val>
                                            <p:strVal val="#ppt_h"/>
                                          </p:val>
                                        </p:tav>
                                      </p:tavLst>
                                    </p:anim>
                                    <p:animEffect transition="in" filter="fade">
                                      <p:cBhvr>
                                        <p:cTn id="42" dur="500"/>
                                        <p:tgtEl>
                                          <p:spTgt spid="7">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xit" presetSubtype="4" fill="hold" grpId="0" nodeType="clickEffect">
                                  <p:stCondLst>
                                    <p:cond delay="0"/>
                                  </p:stCondLst>
                                  <p:childTnLst>
                                    <p:anim calcmode="lin" valueType="num">
                                      <p:cBhvr additive="base">
                                        <p:cTn id="46" dur="500"/>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47" dur="500"/>
                                        <p:tgtEl>
                                          <p:spTgt spid="7">
                                            <p:txEl>
                                              <p:pRg st="0" end="0"/>
                                            </p:txEl>
                                          </p:spTgt>
                                        </p:tgtEl>
                                        <p:attrNameLst>
                                          <p:attrName>ppt_y</p:attrName>
                                        </p:attrNameLst>
                                      </p:cBhvr>
                                      <p:tavLst>
                                        <p:tav tm="0">
                                          <p:val>
                                            <p:strVal val="ppt_y"/>
                                          </p:val>
                                        </p:tav>
                                        <p:tav tm="100000">
                                          <p:val>
                                            <p:strVal val="1+ppt_h/2"/>
                                          </p:val>
                                        </p:tav>
                                      </p:tavLst>
                                    </p:anim>
                                    <p:set>
                                      <p:cBhvr>
                                        <p:cTn id="48" dur="1" fill="hold">
                                          <p:stCondLst>
                                            <p:cond delay="499"/>
                                          </p:stCondLst>
                                        </p:cTn>
                                        <p:tgtEl>
                                          <p:spTgt spid="7">
                                            <p:txEl>
                                              <p:pRg st="0" end="0"/>
                                            </p:txEl>
                                          </p:spTgt>
                                        </p:tgtEl>
                                        <p:attrNameLst>
                                          <p:attrName>style.visibility</p:attrName>
                                        </p:attrNameLst>
                                      </p:cBhvr>
                                      <p:to>
                                        <p:strVal val="hidden"/>
                                      </p:to>
                                    </p:set>
                                  </p:childTnLst>
                                </p:cTn>
                              </p:par>
                              <p:par>
                                <p:cTn id="49" presetID="2" presetClass="exit" presetSubtype="4" fill="hold" grpId="0" nodeType="withEffect">
                                  <p:stCondLst>
                                    <p:cond delay="0"/>
                                  </p:stCondLst>
                                  <p:childTnLst>
                                    <p:anim calcmode="lin" valueType="num">
                                      <p:cBhvr additive="base">
                                        <p:cTn id="50" dur="500"/>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51" dur="500"/>
                                        <p:tgtEl>
                                          <p:spTgt spid="7">
                                            <p:txEl>
                                              <p:pRg st="1" end="1"/>
                                            </p:txEl>
                                          </p:spTgt>
                                        </p:tgtEl>
                                        <p:attrNameLst>
                                          <p:attrName>ppt_y</p:attrName>
                                        </p:attrNameLst>
                                      </p:cBhvr>
                                      <p:tavLst>
                                        <p:tav tm="0">
                                          <p:val>
                                            <p:strVal val="ppt_y"/>
                                          </p:val>
                                        </p:tav>
                                        <p:tav tm="100000">
                                          <p:val>
                                            <p:strVal val="1+ppt_h/2"/>
                                          </p:val>
                                        </p:tav>
                                      </p:tavLst>
                                    </p:anim>
                                    <p:set>
                                      <p:cBhvr>
                                        <p:cTn id="52" dur="1" fill="hold">
                                          <p:stCondLst>
                                            <p:cond delay="499"/>
                                          </p:stCondLst>
                                        </p:cTn>
                                        <p:tgtEl>
                                          <p:spTgt spid="7">
                                            <p:txEl>
                                              <p:pRg st="1" end="1"/>
                                            </p:txEl>
                                          </p:spTgt>
                                        </p:tgtEl>
                                        <p:attrNameLst>
                                          <p:attrName>style.visibility</p:attrName>
                                        </p:attrNameLst>
                                      </p:cBhvr>
                                      <p:to>
                                        <p:strVal val="hidden"/>
                                      </p:to>
                                    </p:set>
                                  </p:childTnLst>
                                </p:cTn>
                              </p:par>
                              <p:par>
                                <p:cTn id="53" presetID="2" presetClass="exit" presetSubtype="4" fill="hold" grpId="0" nodeType="withEffect">
                                  <p:stCondLst>
                                    <p:cond delay="0"/>
                                  </p:stCondLst>
                                  <p:childTnLst>
                                    <p:anim calcmode="lin" valueType="num">
                                      <p:cBhvr additive="base">
                                        <p:cTn id="54" dur="500"/>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55" dur="500"/>
                                        <p:tgtEl>
                                          <p:spTgt spid="7">
                                            <p:txEl>
                                              <p:pRg st="2" end="2"/>
                                            </p:txEl>
                                          </p:spTgt>
                                        </p:tgtEl>
                                        <p:attrNameLst>
                                          <p:attrName>ppt_y</p:attrName>
                                        </p:attrNameLst>
                                      </p:cBhvr>
                                      <p:tavLst>
                                        <p:tav tm="0">
                                          <p:val>
                                            <p:strVal val="ppt_y"/>
                                          </p:val>
                                        </p:tav>
                                        <p:tav tm="100000">
                                          <p:val>
                                            <p:strVal val="1+ppt_h/2"/>
                                          </p:val>
                                        </p:tav>
                                      </p:tavLst>
                                    </p:anim>
                                    <p:set>
                                      <p:cBhvr>
                                        <p:cTn id="56" dur="1" fill="hold">
                                          <p:stCondLst>
                                            <p:cond delay="499"/>
                                          </p:stCondLst>
                                        </p:cTn>
                                        <p:tgtEl>
                                          <p:spTgt spid="7">
                                            <p:txEl>
                                              <p:pRg st="2" end="2"/>
                                            </p:txEl>
                                          </p:spTgt>
                                        </p:tgtEl>
                                        <p:attrNameLst>
                                          <p:attrName>style.visibility</p:attrName>
                                        </p:attrNameLst>
                                      </p:cBhvr>
                                      <p:to>
                                        <p:strVal val="hidden"/>
                                      </p:to>
                                    </p:set>
                                  </p:childTnLst>
                                </p:cTn>
                              </p:par>
                              <p:par>
                                <p:cTn id="57" presetID="2" presetClass="exit" presetSubtype="4" fill="hold" grpId="0" nodeType="withEffect">
                                  <p:stCondLst>
                                    <p:cond delay="0"/>
                                  </p:stCondLst>
                                  <p:childTnLst>
                                    <p:anim calcmode="lin" valueType="num">
                                      <p:cBhvr additive="base">
                                        <p:cTn id="58" dur="500"/>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59" dur="500"/>
                                        <p:tgtEl>
                                          <p:spTgt spid="7">
                                            <p:txEl>
                                              <p:pRg st="3" end="3"/>
                                            </p:txEl>
                                          </p:spTgt>
                                        </p:tgtEl>
                                        <p:attrNameLst>
                                          <p:attrName>ppt_y</p:attrName>
                                        </p:attrNameLst>
                                      </p:cBhvr>
                                      <p:tavLst>
                                        <p:tav tm="0">
                                          <p:val>
                                            <p:strVal val="ppt_y"/>
                                          </p:val>
                                        </p:tav>
                                        <p:tav tm="100000">
                                          <p:val>
                                            <p:strVal val="1+ppt_h/2"/>
                                          </p:val>
                                        </p:tav>
                                      </p:tavLst>
                                    </p:anim>
                                    <p:set>
                                      <p:cBhvr>
                                        <p:cTn id="60" dur="1" fill="hold">
                                          <p:stCondLst>
                                            <p:cond delay="499"/>
                                          </p:stCondLst>
                                        </p:cTn>
                                        <p:tgtEl>
                                          <p:spTgt spid="7">
                                            <p:txEl>
                                              <p:pRg st="3" end="3"/>
                                            </p:txEl>
                                          </p:spTgt>
                                        </p:tgtEl>
                                        <p:attrNameLst>
                                          <p:attrName>style.visibility</p:attrName>
                                        </p:attrNameLst>
                                      </p:cBhvr>
                                      <p:to>
                                        <p:strVal val="hidden"/>
                                      </p:to>
                                    </p:set>
                                  </p:childTnLst>
                                </p:cTn>
                              </p:par>
                              <p:par>
                                <p:cTn id="61" presetID="2" presetClass="exit" presetSubtype="4" fill="hold" grpId="0" nodeType="withEffect">
                                  <p:stCondLst>
                                    <p:cond delay="0"/>
                                  </p:stCondLst>
                                  <p:childTnLst>
                                    <p:anim calcmode="lin" valueType="num">
                                      <p:cBhvr additive="base">
                                        <p:cTn id="62" dur="500"/>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63" dur="500"/>
                                        <p:tgtEl>
                                          <p:spTgt spid="7">
                                            <p:txEl>
                                              <p:pRg st="4" end="4"/>
                                            </p:txEl>
                                          </p:spTgt>
                                        </p:tgtEl>
                                        <p:attrNameLst>
                                          <p:attrName>ppt_y</p:attrName>
                                        </p:attrNameLst>
                                      </p:cBhvr>
                                      <p:tavLst>
                                        <p:tav tm="0">
                                          <p:val>
                                            <p:strVal val="ppt_y"/>
                                          </p:val>
                                        </p:tav>
                                        <p:tav tm="100000">
                                          <p:val>
                                            <p:strVal val="1+ppt_h/2"/>
                                          </p:val>
                                        </p:tav>
                                      </p:tavLst>
                                    </p:anim>
                                    <p:set>
                                      <p:cBhvr>
                                        <p:cTn id="64" dur="1" fill="hold">
                                          <p:stCondLst>
                                            <p:cond delay="499"/>
                                          </p:stCondLst>
                                        </p:cTn>
                                        <p:tgtEl>
                                          <p:spTgt spid="7">
                                            <p:txEl>
                                              <p:pRg st="4" end="4"/>
                                            </p:txEl>
                                          </p:spTgt>
                                        </p:tgtEl>
                                        <p:attrNameLst>
                                          <p:attrName>style.visibility</p:attrName>
                                        </p:attrNameLst>
                                      </p:cBhvr>
                                      <p:to>
                                        <p:strVal val="hidden"/>
                                      </p:to>
                                    </p:set>
                                  </p:childTnLst>
                                </p:cTn>
                              </p:par>
                              <p:par>
                                <p:cTn id="65" presetID="2" presetClass="exit" presetSubtype="4" fill="hold" grpId="1" nodeType="withEffect">
                                  <p:stCondLst>
                                    <p:cond delay="0"/>
                                  </p:stCondLst>
                                  <p:childTnLst>
                                    <p:anim calcmode="lin" valueType="num">
                                      <p:cBhvr additive="base">
                                        <p:cTn id="66" dur="500"/>
                                        <p:tgtEl>
                                          <p:spTgt spid="4"/>
                                        </p:tgtEl>
                                        <p:attrNameLst>
                                          <p:attrName>ppt_x</p:attrName>
                                        </p:attrNameLst>
                                      </p:cBhvr>
                                      <p:tavLst>
                                        <p:tav tm="0">
                                          <p:val>
                                            <p:strVal val="ppt_x"/>
                                          </p:val>
                                        </p:tav>
                                        <p:tav tm="100000">
                                          <p:val>
                                            <p:strVal val="ppt_x"/>
                                          </p:val>
                                        </p:tav>
                                      </p:tavLst>
                                    </p:anim>
                                    <p:anim calcmode="lin" valueType="num">
                                      <p:cBhvr additive="base">
                                        <p:cTn id="67" dur="500"/>
                                        <p:tgtEl>
                                          <p:spTgt spid="4"/>
                                        </p:tgtEl>
                                        <p:attrNameLst>
                                          <p:attrName>ppt_y</p:attrName>
                                        </p:attrNameLst>
                                      </p:cBhvr>
                                      <p:tavLst>
                                        <p:tav tm="0">
                                          <p:val>
                                            <p:strVal val="ppt_y"/>
                                          </p:val>
                                        </p:tav>
                                        <p:tav tm="100000">
                                          <p:val>
                                            <p:strVal val="1+ppt_h/2"/>
                                          </p:val>
                                        </p:tav>
                                      </p:tavLst>
                                    </p:anim>
                                    <p:set>
                                      <p:cBhvr>
                                        <p:cTn id="6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P spid="4" grpId="0"/>
      <p:bldP spid="4"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a:spLocks/>
          </p:cNvSpPr>
          <p:nvPr/>
        </p:nvSpPr>
        <p:spPr>
          <a:xfrm>
            <a:off x="838200" y="2819400"/>
            <a:ext cx="7772400" cy="1362456"/>
          </a:xfrm>
          <a:prstGeom prst="rect">
            <a:avLst/>
          </a:prstGeom>
          <a:ln>
            <a:noFill/>
          </a:ln>
        </p:spPr>
        <p:txBody>
          <a:bodyPr vert="horz" lIns="0" tIns="0" rIns="18288" bIns="0" anchor="b">
            <a:normAutofit fontScale="92500" lnSpcReduction="20000"/>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vi-VN" sz="5600" b="1" i="0" u="none" strike="noStrike" kern="1200" cap="none" spc="0" normalizeH="0" baseline="0" noProof="0" smtClean="0">
                <a:ln>
                  <a:noFill/>
                </a:ln>
                <a:solidFill>
                  <a:schemeClr val="tx1"/>
                </a:solidFill>
                <a:effectLst>
                  <a:glow rad="101600">
                    <a:schemeClr val="accent6">
                      <a:satMod val="175000"/>
                      <a:alpha val="40000"/>
                    </a:schemeClr>
                  </a:glow>
                </a:effectLst>
                <a:uLnTx/>
                <a:uFillTx/>
                <a:latin typeface="+mn-lt"/>
                <a:ea typeface="+mj-ea"/>
                <a:cs typeface="+mj-cs"/>
              </a:rPr>
              <a:t>Xin cảm ơn quý thầy cô và các bạn</a:t>
            </a:r>
            <a:endParaRPr kumimoji="0" lang="vi-VN" sz="5600" b="1" i="0" u="none" strike="noStrike" kern="1200" cap="none" spc="0" normalizeH="0" baseline="0" noProof="0" dirty="0">
              <a:ln>
                <a:noFill/>
              </a:ln>
              <a:solidFill>
                <a:schemeClr val="tx1"/>
              </a:solidFill>
              <a:effectLst>
                <a:glow rad="101600">
                  <a:schemeClr val="accent6">
                    <a:satMod val="175000"/>
                    <a:alpha val="40000"/>
                  </a:schemeClr>
                </a:glow>
              </a:effectLst>
              <a:uLnTx/>
              <a:uFillTx/>
              <a:latin typeface="+mn-lt"/>
              <a:ea typeface="+mj-ea"/>
              <a:cs typeface="+mj-cs"/>
            </a:endParaRPr>
          </a:p>
        </p:txBody>
      </p:sp>
      <p:sp>
        <p:nvSpPr>
          <p:cNvPr id="26" name="Slide Number Placeholder 25"/>
          <p:cNvSpPr>
            <a:spLocks noGrp="1"/>
          </p:cNvSpPr>
          <p:nvPr>
            <p:ph type="sldNum" sz="quarter" idx="12"/>
          </p:nvPr>
        </p:nvSpPr>
        <p:spPr/>
        <p:txBody>
          <a:bodyPr/>
          <a:lstStyle/>
          <a:p>
            <a:fld id="{57F04FB2-EF7B-4B4A-A1B9-65F945984BA7}" type="slidenum">
              <a:rPr lang="en-US" smtClean="0"/>
              <a:pPr/>
              <a:t>34</a:t>
            </a:fld>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819400" y="3048000"/>
            <a:ext cx="3320974" cy="646331"/>
          </a:xfrm>
          <a:prstGeom prst="rect">
            <a:avLst/>
          </a:prstGeom>
          <a:noFill/>
        </p:spPr>
        <p:txBody>
          <a:bodyPr wrap="none" rtlCol="0">
            <a:spAutoFit/>
          </a:bodyPr>
          <a:lstStyle/>
          <a:p>
            <a:r>
              <a:rPr lang="en-US" sz="3600" b="1" smtClean="0">
                <a:solidFill>
                  <a:srgbClr val="FFFF00"/>
                </a:solidFill>
                <a:effectLst>
                  <a:glow rad="101600">
                    <a:srgbClr val="FF2121"/>
                  </a:glow>
                  <a:reflection blurRad="6350" stA="55000" endA="50" endPos="85000" dist="29997" dir="5400000" sy="-100000" algn="bl" rotWithShape="0"/>
                </a:effectLst>
              </a:rPr>
              <a:t>Trả lời câu hỏi</a:t>
            </a:r>
            <a:endParaRPr lang="en-US" sz="3600" b="1">
              <a:solidFill>
                <a:srgbClr val="FFFF00"/>
              </a:solidFill>
              <a:effectLst>
                <a:glow rad="101600">
                  <a:srgbClr val="FF2121"/>
                </a:glow>
                <a:reflection blurRad="6350" stA="55000" endA="50" endPos="85000" dist="29997" dir="5400000" sy="-100000" algn="bl" rotWithShape="0"/>
              </a:effectLst>
            </a:endParaRPr>
          </a:p>
        </p:txBody>
      </p:sp>
      <p:sp>
        <p:nvSpPr>
          <p:cNvPr id="4" name="Slide Number Placeholder 3"/>
          <p:cNvSpPr>
            <a:spLocks noGrp="1"/>
          </p:cNvSpPr>
          <p:nvPr>
            <p:ph type="sldNum" sz="quarter" idx="12"/>
          </p:nvPr>
        </p:nvSpPr>
        <p:spPr/>
        <p:txBody>
          <a:bodyPr/>
          <a:lstStyle/>
          <a:p>
            <a:fld id="{57F04FB2-EF7B-4B4A-A1B9-65F945984BA7}" type="slidenum">
              <a:rPr lang="en-US" smtClean="0"/>
              <a:pPr/>
              <a:t>35</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9">
                                            <p:txEl>
                                              <p:pRg st="0" end="0"/>
                                            </p:txEl>
                                          </p:spTgt>
                                        </p:tgtEl>
                                      </p:cBhvr>
                                    </p:animEffect>
                                  </p:childTnLst>
                                </p:cTn>
                              </p:par>
                            </p:childTnLst>
                          </p:cTn>
                        </p:par>
                        <p:par>
                          <p:cTn id="10" fill="hold">
                            <p:stCondLst>
                              <p:cond delay="500"/>
                            </p:stCondLst>
                            <p:childTnLst>
                              <p:par>
                                <p:cTn id="11" presetID="19" presetClass="entr" presetSubtype="10" repeatCount="indefinite" fill="hold" grpId="0" nodeType="after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p:cTn id="13" dur="5000" fill="hold"/>
                                        <p:tgtEl>
                                          <p:spTgt spid="9">
                                            <p:txEl>
                                              <p:pRg st="0" end="0"/>
                                            </p:txEl>
                                          </p:spTgt>
                                        </p:tgtEl>
                                        <p:attrNameLst>
                                          <p:attrName>ppt_w</p:attrName>
                                        </p:attrNameLst>
                                      </p:cBhvr>
                                      <p:tavLst>
                                        <p:tav tm="0" fmla="#ppt_w*sin(2.5*pi*$)">
                                          <p:val>
                                            <p:fltVal val="0"/>
                                          </p:val>
                                        </p:tav>
                                        <p:tav tm="100000">
                                          <p:val>
                                            <p:fltVal val="1"/>
                                          </p:val>
                                        </p:tav>
                                      </p:tavLst>
                                    </p:anim>
                                    <p:anim calcmode="lin" valueType="num">
                                      <p:cBhvr>
                                        <p:cTn id="14" dur="5000" fill="hold"/>
                                        <p:tgtEl>
                                          <p:spTgt spid="9">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57200" y="685800"/>
            <a:ext cx="4267835" cy="646331"/>
          </a:xfrm>
          <a:prstGeom prst="rect">
            <a:avLst/>
          </a:prstGeom>
          <a:noFill/>
        </p:spPr>
        <p:txBody>
          <a:bodyPr wrap="none" rtlCol="0">
            <a:spAutoFit/>
          </a:bodyPr>
          <a:lstStyle/>
          <a:p>
            <a:r>
              <a:rPr lang="en-US" sz="3600" b="1" dirty="0" err="1" smtClean="0">
                <a:solidFill>
                  <a:srgbClr val="FFFF00"/>
                </a:solidFill>
                <a:effectLst>
                  <a:glow rad="101600">
                    <a:srgbClr val="FF0000">
                      <a:alpha val="60000"/>
                    </a:srgbClr>
                  </a:glow>
                  <a:reflection blurRad="6350" stA="55000" endA="50" endPos="85000" dist="29997" dir="5400000" sy="-100000" algn="bl" rotWithShape="0"/>
                </a:effectLst>
              </a:rPr>
              <a:t>Tài</a:t>
            </a:r>
            <a:r>
              <a:rPr lang="en-US" sz="3600" b="1" dirty="0" smtClean="0">
                <a:solidFill>
                  <a:srgbClr val="FFFF00"/>
                </a:solidFill>
                <a:effectLst>
                  <a:glow rad="101600">
                    <a:srgbClr val="FF0000">
                      <a:alpha val="60000"/>
                    </a:srgbClr>
                  </a:glow>
                  <a:reflection blurRad="6350" stA="55000" endA="50" endPos="85000" dist="29997" dir="5400000" sy="-100000" algn="bl" rotWithShape="0"/>
                </a:effectLst>
              </a:rPr>
              <a:t> liệu tham </a:t>
            </a:r>
            <a:r>
              <a:rPr lang="en-US" sz="3600" b="1" dirty="0" err="1" smtClean="0">
                <a:solidFill>
                  <a:srgbClr val="FFFF00"/>
                </a:solidFill>
                <a:effectLst>
                  <a:glow rad="101600">
                    <a:srgbClr val="FF0000">
                      <a:alpha val="60000"/>
                    </a:srgbClr>
                  </a:glow>
                  <a:reflection blurRad="6350" stA="55000" endA="50" endPos="85000" dist="29997" dir="5400000" sy="-100000" algn="bl" rotWithShape="0"/>
                </a:effectLst>
              </a:rPr>
              <a:t>khảo</a:t>
            </a:r>
            <a:endParaRPr lang="en-US" sz="3600" b="1" dirty="0">
              <a:solidFill>
                <a:srgbClr val="FFFF00"/>
              </a:solidFill>
              <a:effectLst>
                <a:glow rad="101600">
                  <a:srgbClr val="FF0000">
                    <a:alpha val="60000"/>
                  </a:srgbClr>
                </a:glow>
                <a:reflection blurRad="6350" stA="55000" endA="50" endPos="85000" dist="29997" dir="5400000" sy="-100000" algn="bl" rotWithShape="0"/>
              </a:effectLst>
            </a:endParaRPr>
          </a:p>
        </p:txBody>
      </p:sp>
      <p:sp>
        <p:nvSpPr>
          <p:cNvPr id="10" name="TextBox 9"/>
          <p:cNvSpPr txBox="1"/>
          <p:nvPr/>
        </p:nvSpPr>
        <p:spPr>
          <a:xfrm>
            <a:off x="533400" y="1905000"/>
            <a:ext cx="8086124" cy="4247317"/>
          </a:xfrm>
          <a:prstGeom prst="rect">
            <a:avLst/>
          </a:prstGeom>
          <a:noFill/>
        </p:spPr>
        <p:txBody>
          <a:bodyPr wrap="square" rtlCol="0">
            <a:spAutoFit/>
          </a:bodyPr>
          <a:lstStyle/>
          <a:p>
            <a:r>
              <a:rPr lang="en-US" dirty="0" smtClean="0">
                <a:effectLst>
                  <a:glow rad="63500">
                    <a:schemeClr val="tx2">
                      <a:alpha val="40000"/>
                    </a:schemeClr>
                  </a:glow>
                </a:effectLst>
              </a:rPr>
              <a:t>1. SHI </a:t>
            </a:r>
            <a:r>
              <a:rPr lang="en-US" dirty="0" err="1" smtClean="0">
                <a:effectLst>
                  <a:glow rad="63500">
                    <a:schemeClr val="tx2">
                      <a:alpha val="40000"/>
                    </a:schemeClr>
                  </a:glow>
                </a:effectLst>
              </a:rPr>
              <a:t>Meilin</a:t>
            </a:r>
            <a:r>
              <a:rPr lang="en-US" dirty="0" smtClean="0">
                <a:effectLst>
                  <a:glow rad="63500">
                    <a:schemeClr val="tx2">
                      <a:alpha val="40000"/>
                    </a:schemeClr>
                  </a:glow>
                </a:effectLst>
              </a:rPr>
              <a:t>, YANG </a:t>
            </a:r>
            <a:r>
              <a:rPr lang="en-US" dirty="0" err="1" smtClean="0">
                <a:effectLst>
                  <a:glow rad="63500">
                    <a:schemeClr val="tx2">
                      <a:alpha val="40000"/>
                    </a:schemeClr>
                  </a:glow>
                </a:effectLst>
              </a:rPr>
              <a:t>Guangxin</a:t>
            </a:r>
            <a:r>
              <a:rPr lang="en-US" dirty="0" smtClean="0">
                <a:effectLst>
                  <a:glow rad="63500">
                    <a:schemeClr val="tx2">
                      <a:alpha val="40000"/>
                    </a:schemeClr>
                  </a:glow>
                </a:effectLst>
              </a:rPr>
              <a:t>, XIANG Yong, WU </a:t>
            </a:r>
            <a:r>
              <a:rPr lang="en-US" dirty="0" err="1" smtClean="0">
                <a:effectLst>
                  <a:glow rad="63500">
                    <a:schemeClr val="tx2">
                      <a:alpha val="40000"/>
                    </a:schemeClr>
                  </a:glow>
                </a:effectLst>
              </a:rPr>
              <a:t>Shangguang</a:t>
            </a:r>
            <a:r>
              <a:rPr lang="en-US" dirty="0" smtClean="0">
                <a:effectLst>
                  <a:glow rad="63500">
                    <a:schemeClr val="tx2">
                      <a:alpha val="40000"/>
                    </a:schemeClr>
                  </a:glow>
                </a:effectLst>
              </a:rPr>
              <a:t>, Workflow Management Systems: A Survey, Department of Computer Science, </a:t>
            </a:r>
            <a:r>
              <a:rPr lang="en-US" dirty="0" err="1" smtClean="0">
                <a:effectLst>
                  <a:glow rad="63500">
                    <a:schemeClr val="tx2">
                      <a:alpha val="40000"/>
                    </a:schemeClr>
                  </a:glow>
                </a:effectLst>
              </a:rPr>
              <a:t>Tsinghua</a:t>
            </a:r>
            <a:r>
              <a:rPr lang="en-US" dirty="0" smtClean="0">
                <a:effectLst>
                  <a:glow rad="63500">
                    <a:schemeClr val="tx2">
                      <a:alpha val="40000"/>
                    </a:schemeClr>
                  </a:glow>
                </a:effectLst>
              </a:rPr>
              <a:t> University, Beijing, </a:t>
            </a:r>
            <a:r>
              <a:rPr lang="en-US" dirty="0" err="1" smtClean="0">
                <a:effectLst>
                  <a:glow rad="63500">
                    <a:schemeClr val="tx2">
                      <a:alpha val="40000"/>
                    </a:schemeClr>
                  </a:glow>
                </a:effectLst>
              </a:rPr>
              <a:t>P.R.China</a:t>
            </a:r>
            <a:r>
              <a:rPr lang="en-US" dirty="0" smtClean="0">
                <a:effectLst>
                  <a:glow rad="63500">
                    <a:schemeClr val="tx2">
                      <a:alpha val="40000"/>
                    </a:schemeClr>
                  </a:glow>
                </a:effectLst>
              </a:rPr>
              <a:t> 100084, 1998. </a:t>
            </a:r>
          </a:p>
          <a:p>
            <a:endParaRPr lang="en-US" dirty="0" smtClean="0">
              <a:effectLst>
                <a:glow rad="63500">
                  <a:schemeClr val="tx2">
                    <a:alpha val="40000"/>
                  </a:schemeClr>
                </a:glow>
              </a:effectLst>
            </a:endParaRPr>
          </a:p>
          <a:p>
            <a:r>
              <a:rPr lang="en-US" dirty="0" smtClean="0">
                <a:effectLst>
                  <a:glow rad="63500">
                    <a:schemeClr val="tx2">
                      <a:alpha val="40000"/>
                    </a:schemeClr>
                  </a:glow>
                </a:effectLst>
              </a:rPr>
              <a:t>2. </a:t>
            </a:r>
            <a:r>
              <a:rPr lang="en-US" dirty="0" err="1" smtClean="0">
                <a:effectLst>
                  <a:glow rad="63500">
                    <a:schemeClr val="tx2">
                      <a:alpha val="40000"/>
                    </a:schemeClr>
                  </a:glow>
                </a:effectLst>
              </a:rPr>
              <a:t>Kenn</a:t>
            </a:r>
            <a:r>
              <a:rPr lang="en-US" dirty="0" smtClean="0">
                <a:effectLst>
                  <a:glow rad="63500">
                    <a:schemeClr val="tx2">
                      <a:alpha val="40000"/>
                    </a:schemeClr>
                  </a:glow>
                </a:effectLst>
              </a:rPr>
              <a:t> Scribner, Microsoft Windows Workflow Foundation Step by Step. </a:t>
            </a:r>
          </a:p>
          <a:p>
            <a:r>
              <a:rPr lang="en-US" dirty="0" smtClean="0">
                <a:effectLst>
                  <a:glow rad="63500">
                    <a:schemeClr val="tx2">
                      <a:alpha val="40000"/>
                    </a:schemeClr>
                  </a:glow>
                </a:effectLst>
              </a:rPr>
              <a:t>A Division of Microsoft Corporation, One Microsoft Way Redmond, Washington 98052-6399, 2007 </a:t>
            </a:r>
          </a:p>
          <a:p>
            <a:endParaRPr lang="en-US" dirty="0" smtClean="0">
              <a:effectLst>
                <a:glow rad="63500">
                  <a:schemeClr val="tx2">
                    <a:alpha val="40000"/>
                  </a:schemeClr>
                </a:glow>
              </a:effectLst>
            </a:endParaRPr>
          </a:p>
          <a:p>
            <a:r>
              <a:rPr lang="vi-VN" dirty="0" smtClean="0">
                <a:effectLst>
                  <a:glow rad="63500">
                    <a:schemeClr val="tx2">
                      <a:alpha val="40000"/>
                    </a:schemeClr>
                  </a:glow>
                </a:effectLst>
              </a:rPr>
              <a:t>3. Võ Hữu Phúc, Đào Anh Vũ, Nghiên cứu giải pháp nguồn mở cho Workflow quản lý hồ sơ công văn, Khoa Công Nghệ Thông Tin, </a:t>
            </a:r>
            <a:r>
              <a:rPr lang="en-US" dirty="0" smtClean="0">
                <a:effectLst>
                  <a:glow rad="63500">
                    <a:schemeClr val="tx2">
                      <a:alpha val="40000"/>
                    </a:schemeClr>
                  </a:glow>
                </a:effectLst>
              </a:rPr>
              <a:t>T</a:t>
            </a:r>
            <a:r>
              <a:rPr lang="vi-VN" dirty="0" smtClean="0">
                <a:effectLst>
                  <a:glow rad="63500">
                    <a:schemeClr val="tx2">
                      <a:alpha val="40000"/>
                    </a:schemeClr>
                  </a:glow>
                </a:effectLst>
              </a:rPr>
              <a:t>rường Đại Học Khoa Học Tự Nhiên, TpHCM, 2008 </a:t>
            </a:r>
          </a:p>
          <a:p>
            <a:endParaRPr lang="en-US" dirty="0" smtClean="0">
              <a:effectLst>
                <a:glow rad="63500">
                  <a:schemeClr val="tx2">
                    <a:alpha val="40000"/>
                  </a:schemeClr>
                </a:glow>
              </a:effectLst>
            </a:endParaRPr>
          </a:p>
          <a:p>
            <a:r>
              <a:rPr lang="vi-VN" dirty="0" smtClean="0">
                <a:effectLst>
                  <a:glow rad="63500">
                    <a:schemeClr val="tx2">
                      <a:alpha val="40000"/>
                    </a:schemeClr>
                  </a:glow>
                </a:effectLst>
              </a:rPr>
              <a:t>4. Lê Nhựt Minh, Nguyễn Trần Minh Tú, Tìm hiểu và ứng dụng Windows Workflow Foundation để hỗ trợ các quy trình nghiệp vụ, Khoa Công Nghệ Thông Tin, </a:t>
            </a:r>
            <a:r>
              <a:rPr lang="en-US" dirty="0" smtClean="0">
                <a:effectLst>
                  <a:glow rad="63500">
                    <a:schemeClr val="tx2">
                      <a:alpha val="40000"/>
                    </a:schemeClr>
                  </a:glow>
                </a:effectLst>
              </a:rPr>
              <a:t>T</a:t>
            </a:r>
            <a:r>
              <a:rPr lang="vi-VN" dirty="0" smtClean="0">
                <a:effectLst>
                  <a:glow rad="63500">
                    <a:schemeClr val="tx2">
                      <a:alpha val="40000"/>
                    </a:schemeClr>
                  </a:glow>
                </a:effectLst>
              </a:rPr>
              <a:t>rường Đại Học Khoa Học Tự Nhiên, TpHCM, 2009 </a:t>
            </a:r>
          </a:p>
        </p:txBody>
      </p:sp>
      <p:sp>
        <p:nvSpPr>
          <p:cNvPr id="4" name="Slide Number Placeholder 3"/>
          <p:cNvSpPr>
            <a:spLocks noGrp="1"/>
          </p:cNvSpPr>
          <p:nvPr>
            <p:ph type="sldNum" sz="quarter" idx="12"/>
          </p:nvPr>
        </p:nvSpPr>
        <p:spPr/>
        <p:txBody>
          <a:bodyPr/>
          <a:lstStyle/>
          <a:p>
            <a:fld id="{57F04FB2-EF7B-4B4A-A1B9-65F945984BA7}" type="slidenum">
              <a:rPr lang="en-US" smtClean="0"/>
              <a:pPr/>
              <a:t>36</a:t>
            </a:fld>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57200" y="685800"/>
            <a:ext cx="5485925" cy="646331"/>
          </a:xfrm>
          <a:prstGeom prst="rect">
            <a:avLst/>
          </a:prstGeom>
          <a:noFill/>
        </p:spPr>
        <p:txBody>
          <a:bodyPr wrap="none" rtlCol="0">
            <a:spAutoFit/>
          </a:bodyPr>
          <a:lstStyle/>
          <a:p>
            <a:r>
              <a:rPr lang="en-US" sz="3600" b="1" smtClean="0">
                <a:solidFill>
                  <a:srgbClr val="FFFF00"/>
                </a:solidFill>
                <a:effectLst>
                  <a:glow rad="139700">
                    <a:schemeClr val="accent6">
                      <a:satMod val="175000"/>
                      <a:alpha val="40000"/>
                    </a:schemeClr>
                  </a:glow>
                  <a:reflection blurRad="6350" stA="55000" endA="50" endPos="85000" dist="29997" dir="5400000" sy="-100000" algn="bl" rotWithShape="0"/>
                </a:effectLst>
              </a:rPr>
              <a:t>Mô hình luồng công việc</a:t>
            </a:r>
            <a:endParaRPr lang="en-US" sz="3600" b="1">
              <a:solidFill>
                <a:srgbClr val="FFFF00"/>
              </a:solidFill>
              <a:effectLst>
                <a:glow rad="139700">
                  <a:schemeClr val="accent6">
                    <a:satMod val="175000"/>
                    <a:alpha val="40000"/>
                  </a:schemeClr>
                </a:glow>
                <a:reflection blurRad="6350" stA="55000" endA="50" endPos="85000" dist="29997" dir="5400000" sy="-100000" algn="bl" rotWithShape="0"/>
              </a:effectLst>
            </a:endParaRPr>
          </a:p>
        </p:txBody>
      </p:sp>
      <p:sp>
        <p:nvSpPr>
          <p:cNvPr id="8" name="Rectangle 7"/>
          <p:cNvSpPr/>
          <p:nvPr/>
        </p:nvSpPr>
        <p:spPr>
          <a:xfrm>
            <a:off x="533400" y="2133600"/>
            <a:ext cx="7315200" cy="1815882"/>
          </a:xfrm>
          <a:prstGeom prst="rect">
            <a:avLst/>
          </a:prstGeom>
        </p:spPr>
        <p:txBody>
          <a:bodyPr wrap="square">
            <a:spAutoFit/>
          </a:bodyPr>
          <a:lstStyle/>
          <a:p>
            <a:pPr indent="344488" algn="just"/>
            <a:r>
              <a:rPr lang="en-US" sz="2800" smtClean="0">
                <a:effectLst/>
              </a:rPr>
              <a:t>Luồng công việc là một tập có thứ tự các công việc tuân theo các quy tắc nhất định, được định sẵn sao cho việc thực hiện theo đó sẽ đạt được các mục đích công việc đã đề ra. </a:t>
            </a:r>
            <a:r>
              <a:rPr lang="en-US" sz="2800" baseline="30000" smtClean="0">
                <a:effectLst/>
              </a:rPr>
              <a:t>[1]</a:t>
            </a:r>
            <a:endParaRPr lang="en-US" sz="2800">
              <a:effectLst/>
            </a:endParaRPr>
          </a:p>
        </p:txBody>
      </p:sp>
      <p:sp>
        <p:nvSpPr>
          <p:cNvPr id="4" name="TextBox 3"/>
          <p:cNvSpPr txBox="1"/>
          <p:nvPr/>
        </p:nvSpPr>
        <p:spPr>
          <a:xfrm>
            <a:off x="5486400" y="1447800"/>
            <a:ext cx="3051989" cy="523220"/>
          </a:xfrm>
          <a:prstGeom prst="rect">
            <a:avLst/>
          </a:prstGeom>
          <a:noFill/>
        </p:spPr>
        <p:txBody>
          <a:bodyPr wrap="none" rtlCol="0">
            <a:spAutoFit/>
          </a:bodyPr>
          <a:lstStyle/>
          <a:p>
            <a:r>
              <a:rPr lang="en-US" sz="2800" b="1" smtClean="0">
                <a:solidFill>
                  <a:schemeClr val="bg2">
                    <a:lumMod val="20000"/>
                    <a:lumOff val="80000"/>
                  </a:schemeClr>
                </a:solidFill>
                <a:effectLst>
                  <a:glow rad="139700">
                    <a:schemeClr val="accent3">
                      <a:satMod val="175000"/>
                      <a:alpha val="40000"/>
                    </a:schemeClr>
                  </a:glow>
                  <a:reflection blurRad="6350" stA="55000" endA="50" endPos="85000" dist="29997" dir="5400000" sy="-100000" algn="bl" rotWithShape="0"/>
                </a:effectLst>
              </a:rPr>
              <a:t>Luồng </a:t>
            </a:r>
            <a:r>
              <a:rPr lang="en-US" sz="2800" b="1" smtClean="0">
                <a:solidFill>
                  <a:schemeClr val="bg2">
                    <a:lumMod val="20000"/>
                    <a:lumOff val="80000"/>
                  </a:schemeClr>
                </a:solidFill>
                <a:effectLst>
                  <a:glow rad="228600">
                    <a:schemeClr val="accent2">
                      <a:satMod val="175000"/>
                      <a:alpha val="40000"/>
                    </a:schemeClr>
                  </a:glow>
                  <a:reflection blurRad="6350" stA="55000" endA="50" endPos="85000" dist="29997" dir="5400000" sy="-100000" algn="bl" rotWithShape="0"/>
                </a:effectLst>
              </a:rPr>
              <a:t>công</a:t>
            </a:r>
            <a:r>
              <a:rPr lang="en-US" sz="2800" b="1" smtClean="0">
                <a:solidFill>
                  <a:schemeClr val="bg2">
                    <a:lumMod val="20000"/>
                    <a:lumOff val="80000"/>
                  </a:schemeClr>
                </a:solidFill>
                <a:effectLst>
                  <a:glow rad="139700">
                    <a:schemeClr val="accent3">
                      <a:satMod val="175000"/>
                      <a:alpha val="40000"/>
                    </a:schemeClr>
                  </a:glow>
                  <a:reflection blurRad="6350" stA="55000" endA="50" endPos="85000" dist="29997" dir="5400000" sy="-100000" algn="bl" rotWithShape="0"/>
                </a:effectLst>
              </a:rPr>
              <a:t> việc?</a:t>
            </a:r>
            <a:endParaRPr lang="en-US" sz="2800" b="1">
              <a:solidFill>
                <a:schemeClr val="bg2">
                  <a:lumMod val="20000"/>
                  <a:lumOff val="80000"/>
                </a:schemeClr>
              </a:solidFill>
              <a:effectLst>
                <a:glow rad="139700">
                  <a:schemeClr val="accent3">
                    <a:satMod val="175000"/>
                    <a:alpha val="40000"/>
                  </a:schemeClr>
                </a:glow>
                <a:reflection blurRad="6350" stA="55000" endA="50" endPos="85000" dist="29997" dir="5400000" sy="-100000" algn="bl" rotWithShape="0"/>
              </a:effectLst>
            </a:endParaRPr>
          </a:p>
        </p:txBody>
      </p:sp>
      <p:sp>
        <p:nvSpPr>
          <p:cNvPr id="5" name="Rectangle 4"/>
          <p:cNvSpPr/>
          <p:nvPr/>
        </p:nvSpPr>
        <p:spPr>
          <a:xfrm>
            <a:off x="1066800" y="4648200"/>
            <a:ext cx="7772400" cy="1569660"/>
          </a:xfrm>
          <a:prstGeom prst="rect">
            <a:avLst/>
          </a:prstGeom>
        </p:spPr>
        <p:txBody>
          <a:bodyPr wrap="square">
            <a:spAutoFit/>
          </a:bodyPr>
          <a:lstStyle/>
          <a:p>
            <a:pPr marL="406400" indent="-406400"/>
            <a:r>
              <a:rPr lang="en-US" sz="2400" smtClean="0"/>
              <a:t>[1] SHI Meilin, YANG Guangxin, XIANG Yong, WU Shangguang, Workflow Management Systems: A Survey, Department of Computer Science, Tsinghua University, Beijing, P.R.China 100084, 1998</a:t>
            </a:r>
            <a:endParaRPr 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53" presetClass="entr" presetSubtype="0" fill="hold" nodeType="after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 calcmode="lin" valueType="num">
                                      <p:cBhvr>
                                        <p:cTn id="1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8">
                                            <p:txEl>
                                              <p:pRg st="0" end="0"/>
                                            </p:txEl>
                                          </p:spTgt>
                                        </p:tgtEl>
                                      </p:cBhvr>
                                    </p:animEffect>
                                  </p:childTnLst>
                                </p:cTn>
                              </p:par>
                            </p:childTnLst>
                          </p:cTn>
                        </p:par>
                        <p:par>
                          <p:cTn id="20" fill="hold">
                            <p:stCondLst>
                              <p:cond delay="1500"/>
                            </p:stCondLst>
                            <p:childTnLst>
                              <p:par>
                                <p:cTn id="21" presetID="58" presetClass="entr" presetSubtype="0" accel="10000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ppt_w</p:attrName>
                                        </p:attrNameLst>
                                      </p:cBhvr>
                                      <p:tavLst>
                                        <p:tav tm="0">
                                          <p:val>
                                            <p:strVal val="#ppt_w*2.5"/>
                                          </p:val>
                                        </p:tav>
                                        <p:tav tm="100000">
                                          <p:val>
                                            <p:strVal val="#ppt_w"/>
                                          </p:val>
                                        </p:tav>
                                      </p:tavLst>
                                    </p:anim>
                                    <p:anim calcmode="lin" valueType="num">
                                      <p:cBhvr>
                                        <p:cTn id="24" dur="500" fill="hold"/>
                                        <p:tgtEl>
                                          <p:spTgt spid="5"/>
                                        </p:tgtEl>
                                        <p:attrNameLst>
                                          <p:attrName>ppt_h</p:attrName>
                                        </p:attrNameLst>
                                      </p:cBhvr>
                                      <p:tavLst>
                                        <p:tav tm="0">
                                          <p:val>
                                            <p:strVal val="#ppt_h*0.01"/>
                                          </p:val>
                                        </p:tav>
                                        <p:tav tm="100000">
                                          <p:val>
                                            <p:strVal val="#ppt_h"/>
                                          </p:val>
                                        </p:tav>
                                      </p:tavLst>
                                    </p:anim>
                                    <p:anim calcmode="lin" valueType="num">
                                      <p:cBhvr>
                                        <p:cTn id="25" dur="500" fill="hold"/>
                                        <p:tgtEl>
                                          <p:spTgt spid="5"/>
                                        </p:tgtEl>
                                        <p:attrNameLst>
                                          <p:attrName>ppt_x</p:attrName>
                                        </p:attrNameLst>
                                      </p:cBhvr>
                                      <p:tavLst>
                                        <p:tav tm="0">
                                          <p:val>
                                            <p:strVal val="#ppt_x"/>
                                          </p:val>
                                        </p:tav>
                                        <p:tav tm="100000">
                                          <p:val>
                                            <p:strVal val="#ppt_x"/>
                                          </p:val>
                                        </p:tav>
                                      </p:tavLst>
                                    </p:anim>
                                    <p:anim calcmode="lin" valueType="num">
                                      <p:cBhvr>
                                        <p:cTn id="26" dur="500" fill="hold"/>
                                        <p:tgtEl>
                                          <p:spTgt spid="5"/>
                                        </p:tgtEl>
                                        <p:attrNameLst>
                                          <p:attrName>ppt_y</p:attrName>
                                        </p:attrNameLst>
                                      </p:cBhvr>
                                      <p:tavLst>
                                        <p:tav tm="0">
                                          <p:val>
                                            <p:strVal val="#ppt_h+1"/>
                                          </p:val>
                                        </p:tav>
                                        <p:tav tm="100000">
                                          <p:val>
                                            <p:strVal val="#ppt_y"/>
                                          </p:val>
                                        </p:tav>
                                      </p:tavLst>
                                    </p:anim>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xit" presetSubtype="4" fill="hold" grpId="0" nodeType="clickEffect">
                                  <p:stCondLst>
                                    <p:cond delay="0"/>
                                  </p:stCondLst>
                                  <p:childTnLst>
                                    <p:anim calcmode="lin" valueType="num">
                                      <p:cBhvr additive="base">
                                        <p:cTn id="31" dur="500"/>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2" dur="500"/>
                                        <p:tgtEl>
                                          <p:spTgt spid="8">
                                            <p:txEl>
                                              <p:pRg st="0" end="0"/>
                                            </p:txEl>
                                          </p:spTgt>
                                        </p:tgtEl>
                                        <p:attrNameLst>
                                          <p:attrName>ppt_y</p:attrName>
                                        </p:attrNameLst>
                                      </p:cBhvr>
                                      <p:tavLst>
                                        <p:tav tm="0">
                                          <p:val>
                                            <p:strVal val="ppt_y"/>
                                          </p:val>
                                        </p:tav>
                                        <p:tav tm="100000">
                                          <p:val>
                                            <p:strVal val="1+ppt_h/2"/>
                                          </p:val>
                                        </p:tav>
                                      </p:tavLst>
                                    </p:anim>
                                    <p:set>
                                      <p:cBhvr>
                                        <p:cTn id="33" dur="1" fill="hold">
                                          <p:stCondLst>
                                            <p:cond delay="499"/>
                                          </p:stCondLst>
                                        </p:cTn>
                                        <p:tgtEl>
                                          <p:spTgt spid="8">
                                            <p:txEl>
                                              <p:pRg st="0" end="0"/>
                                            </p:txEl>
                                          </p:spTgt>
                                        </p:tgtEl>
                                        <p:attrNameLst>
                                          <p:attrName>style.visibility</p:attrName>
                                        </p:attrNameLst>
                                      </p:cBhvr>
                                      <p:to>
                                        <p:strVal val="hidden"/>
                                      </p:to>
                                    </p:set>
                                  </p:childTnLst>
                                </p:cTn>
                              </p:par>
                              <p:par>
                                <p:cTn id="34" presetID="2" presetClass="exit" presetSubtype="4" fill="hold" grpId="0" nodeType="withEffect">
                                  <p:stCondLst>
                                    <p:cond delay="0"/>
                                  </p:stCondLst>
                                  <p:childTnLst>
                                    <p:anim calcmode="lin" valueType="num">
                                      <p:cBhvr additive="base">
                                        <p:cTn id="35" dur="500"/>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6" dur="500"/>
                                        <p:tgtEl>
                                          <p:spTgt spid="4">
                                            <p:txEl>
                                              <p:pRg st="0" end="0"/>
                                            </p:txEl>
                                          </p:spTgt>
                                        </p:tgtEl>
                                        <p:attrNameLst>
                                          <p:attrName>ppt_y</p:attrName>
                                        </p:attrNameLst>
                                      </p:cBhvr>
                                      <p:tavLst>
                                        <p:tav tm="0">
                                          <p:val>
                                            <p:strVal val="ppt_y"/>
                                          </p:val>
                                        </p:tav>
                                        <p:tav tm="100000">
                                          <p:val>
                                            <p:strVal val="1+ppt_h/2"/>
                                          </p:val>
                                        </p:tav>
                                      </p:tavLst>
                                    </p:anim>
                                    <p:set>
                                      <p:cBhvr>
                                        <p:cTn id="37" dur="1" fill="hold">
                                          <p:stCondLst>
                                            <p:cond delay="499"/>
                                          </p:stCondLst>
                                        </p:cTn>
                                        <p:tgtEl>
                                          <p:spTgt spid="4">
                                            <p:txEl>
                                              <p:pRg st="0" end="0"/>
                                            </p:txEl>
                                          </p:spTgt>
                                        </p:tgtEl>
                                        <p:attrNameLst>
                                          <p:attrName>style.visibility</p:attrName>
                                        </p:attrNameLst>
                                      </p:cBhvr>
                                      <p:to>
                                        <p:strVal val="hidden"/>
                                      </p:to>
                                    </p:set>
                                  </p:childTnLst>
                                </p:cTn>
                              </p:par>
                              <p:par>
                                <p:cTn id="38" presetID="2" presetClass="exit" presetSubtype="4" fill="hold" grpId="1" nodeType="withEffect">
                                  <p:stCondLst>
                                    <p:cond delay="0"/>
                                  </p:stCondLst>
                                  <p:childTnLst>
                                    <p:anim calcmode="lin" valueType="num">
                                      <p:cBhvr additive="base">
                                        <p:cTn id="39" dur="500"/>
                                        <p:tgtEl>
                                          <p:spTgt spid="5"/>
                                        </p:tgtEl>
                                        <p:attrNameLst>
                                          <p:attrName>ppt_x</p:attrName>
                                        </p:attrNameLst>
                                      </p:cBhvr>
                                      <p:tavLst>
                                        <p:tav tm="0">
                                          <p:val>
                                            <p:strVal val="ppt_x"/>
                                          </p:val>
                                        </p:tav>
                                        <p:tav tm="100000">
                                          <p:val>
                                            <p:strVal val="ppt_x"/>
                                          </p:val>
                                        </p:tav>
                                      </p:tavLst>
                                    </p:anim>
                                    <p:anim calcmode="lin" valueType="num">
                                      <p:cBhvr additive="base">
                                        <p:cTn id="40" dur="500"/>
                                        <p:tgtEl>
                                          <p:spTgt spid="5"/>
                                        </p:tgtEl>
                                        <p:attrNameLst>
                                          <p:attrName>ppt_y</p:attrName>
                                        </p:attrNameLst>
                                      </p:cBhvr>
                                      <p:tavLst>
                                        <p:tav tm="0">
                                          <p:val>
                                            <p:strVal val="ppt_y"/>
                                          </p:val>
                                        </p:tav>
                                        <p:tav tm="100000">
                                          <p:val>
                                            <p:strVal val="1+ppt_h/2"/>
                                          </p:val>
                                        </p:tav>
                                      </p:tavLst>
                                    </p:anim>
                                    <p:set>
                                      <p:cBhvr>
                                        <p:cTn id="41"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p:bldP spid="8" grpId="0" build="allAtOnce"/>
      <p:bldP spid="4" grpId="0" build="allAtOnce"/>
      <p:bldP spid="5" grpId="0"/>
      <p:bldP spid="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57200" y="685800"/>
            <a:ext cx="6293454" cy="646331"/>
          </a:xfrm>
          <a:prstGeom prst="rect">
            <a:avLst/>
          </a:prstGeom>
          <a:noFill/>
        </p:spPr>
        <p:txBody>
          <a:bodyPr wrap="none" rtlCol="0">
            <a:spAutoFit/>
          </a:bodyPr>
          <a:lstStyle/>
          <a:p>
            <a:r>
              <a:rPr lang="en-US" sz="3600" b="1" smtClean="0">
                <a:solidFill>
                  <a:srgbClr val="FFFF00"/>
                </a:solidFill>
                <a:effectLst>
                  <a:glow rad="139700">
                    <a:schemeClr val="accent6">
                      <a:satMod val="175000"/>
                      <a:alpha val="40000"/>
                    </a:schemeClr>
                  </a:glow>
                  <a:reflection blurRad="6350" stA="55000" endA="50" endPos="85000" dist="29997" dir="5400000" sy="-100000" algn="bl" rotWithShape="0"/>
                </a:effectLst>
              </a:rPr>
              <a:t>Mô hình luồng công việc (tt)</a:t>
            </a:r>
            <a:endParaRPr lang="en-US" sz="3600" b="1">
              <a:solidFill>
                <a:srgbClr val="FFFF00"/>
              </a:solidFill>
              <a:effectLst>
                <a:glow rad="139700">
                  <a:schemeClr val="accent6">
                    <a:satMod val="175000"/>
                    <a:alpha val="40000"/>
                  </a:schemeClr>
                </a:glow>
                <a:reflection blurRad="6350" stA="55000" endA="50" endPos="85000" dist="29997" dir="5400000" sy="-100000" algn="bl" rotWithShape="0"/>
              </a:effectLst>
            </a:endParaRPr>
          </a:p>
        </p:txBody>
      </p:sp>
      <p:sp>
        <p:nvSpPr>
          <p:cNvPr id="4" name="TextBox 3"/>
          <p:cNvSpPr txBox="1"/>
          <p:nvPr/>
        </p:nvSpPr>
        <p:spPr>
          <a:xfrm>
            <a:off x="4561529" y="1524000"/>
            <a:ext cx="4201471" cy="523220"/>
          </a:xfrm>
          <a:prstGeom prst="rect">
            <a:avLst/>
          </a:prstGeom>
          <a:noFill/>
        </p:spPr>
        <p:txBody>
          <a:bodyPr wrap="none" rtlCol="0">
            <a:spAutoFit/>
          </a:bodyPr>
          <a:lstStyle/>
          <a:p>
            <a:pPr algn="r"/>
            <a:r>
              <a:rPr lang="en-US" sz="2800" b="1" smtClean="0">
                <a:solidFill>
                  <a:schemeClr val="bg2">
                    <a:lumMod val="20000"/>
                    <a:lumOff val="80000"/>
                  </a:schemeClr>
                </a:solidFill>
                <a:effectLst>
                  <a:glow rad="228600">
                    <a:schemeClr val="accent2">
                      <a:satMod val="175000"/>
                      <a:alpha val="40000"/>
                    </a:schemeClr>
                  </a:glow>
                  <a:reflection blurRad="6350" stA="55000" endA="50" endPos="85000" dist="29997" dir="5400000" sy="-100000" algn="bl" rotWithShape="0"/>
                </a:effectLst>
              </a:rPr>
              <a:t>Ví dụ về luồng công việc</a:t>
            </a:r>
            <a:endParaRPr lang="en-US" sz="2800" b="1">
              <a:solidFill>
                <a:schemeClr val="bg2">
                  <a:lumMod val="20000"/>
                  <a:lumOff val="80000"/>
                </a:schemeClr>
              </a:solidFill>
              <a:effectLst>
                <a:glow rad="228600">
                  <a:schemeClr val="accent2">
                    <a:satMod val="175000"/>
                    <a:alpha val="40000"/>
                  </a:schemeClr>
                </a:glow>
                <a:reflection blurRad="6350" stA="55000" endA="50" endPos="85000" dist="29997" dir="5400000" sy="-100000" algn="bl" rotWithShape="0"/>
              </a:effectLst>
            </a:endParaRPr>
          </a:p>
        </p:txBody>
      </p:sp>
      <p:sp>
        <p:nvSpPr>
          <p:cNvPr id="6" name="Chevron 5"/>
          <p:cNvSpPr/>
          <p:nvPr/>
        </p:nvSpPr>
        <p:spPr>
          <a:xfrm>
            <a:off x="1371600" y="3505200"/>
            <a:ext cx="2438400" cy="1600200"/>
          </a:xfrm>
          <a:prstGeom prst="chevr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Nộp Hồ sơ</a:t>
            </a:r>
            <a:endParaRPr lang="en-US" b="1">
              <a:solidFill>
                <a:schemeClr val="tx1"/>
              </a:solidFill>
            </a:endParaRPr>
          </a:p>
        </p:txBody>
      </p:sp>
      <p:sp>
        <p:nvSpPr>
          <p:cNvPr id="7" name="Chevron 6"/>
          <p:cNvSpPr/>
          <p:nvPr/>
        </p:nvSpPr>
        <p:spPr>
          <a:xfrm>
            <a:off x="3124200" y="3505200"/>
            <a:ext cx="2438400" cy="1600200"/>
          </a:xfrm>
          <a:prstGeom prst="chevro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Nhận giấy báo thi</a:t>
            </a:r>
            <a:endParaRPr lang="en-US" b="1">
              <a:solidFill>
                <a:schemeClr val="tx1"/>
              </a:solidFill>
            </a:endParaRPr>
          </a:p>
        </p:txBody>
      </p:sp>
      <p:sp>
        <p:nvSpPr>
          <p:cNvPr id="10" name="Chevron 9"/>
          <p:cNvSpPr/>
          <p:nvPr/>
        </p:nvSpPr>
        <p:spPr>
          <a:xfrm>
            <a:off x="4876800" y="3505200"/>
            <a:ext cx="2438400" cy="1600200"/>
          </a:xfrm>
          <a:prstGeom prst="chevron">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Dự thi</a:t>
            </a:r>
            <a:endParaRPr lang="en-US" b="1">
              <a:solidFill>
                <a:schemeClr val="tx1"/>
              </a:solidFill>
            </a:endParaRPr>
          </a:p>
        </p:txBody>
      </p:sp>
      <p:sp>
        <p:nvSpPr>
          <p:cNvPr id="11" name="Rectangle 10"/>
          <p:cNvSpPr/>
          <p:nvPr/>
        </p:nvSpPr>
        <p:spPr>
          <a:xfrm>
            <a:off x="533400" y="2133600"/>
            <a:ext cx="7315200" cy="954107"/>
          </a:xfrm>
          <a:prstGeom prst="rect">
            <a:avLst/>
          </a:prstGeom>
        </p:spPr>
        <p:txBody>
          <a:bodyPr wrap="square">
            <a:spAutoFit/>
          </a:bodyPr>
          <a:lstStyle/>
          <a:p>
            <a:pPr indent="344488" algn="just"/>
            <a:r>
              <a:rPr lang="en-US" sz="2800" smtClean="0">
                <a:effectLst/>
              </a:rPr>
              <a:t>Ví dụ: Luồng công việc thi đại học.</a:t>
            </a:r>
          </a:p>
          <a:p>
            <a:pPr indent="344488" algn="just"/>
            <a:r>
              <a:rPr lang="en-US" sz="2800" smtClean="0"/>
              <a:t>a. Dưới góc nhìn của thí sinh.</a:t>
            </a:r>
            <a:endParaRPr lang="en-US" sz="2800">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0" fill="hold" nodeType="after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 calcmode="lin" valueType="num">
                                      <p:cBhvr>
                                        <p:cTn id="12" dur="500" fill="hold"/>
                                        <p:tgtEl>
                                          <p:spTgt spid="11">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1">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1">
                                            <p:txEl>
                                              <p:pRg st="0" end="0"/>
                                            </p:txEl>
                                          </p:spTgt>
                                        </p:tgtEl>
                                      </p:cBhvr>
                                    </p:animEffect>
                                  </p:childTnLst>
                                </p:cTn>
                              </p:par>
                              <p:par>
                                <p:cTn id="15" presetID="53" presetClass="entr" presetSubtype="0" fill="hold" nodeType="with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 calcmode="lin" valueType="num">
                                      <p:cBhvr>
                                        <p:cTn id="17" dur="500" fill="hold"/>
                                        <p:tgtEl>
                                          <p:spTgt spid="11">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11">
                                            <p:txEl>
                                              <p:pRg st="1" end="1"/>
                                            </p:txEl>
                                          </p:spTgt>
                                        </p:tgtEl>
                                        <p:attrNameLst>
                                          <p:attrName>ppt_h</p:attrName>
                                        </p:attrNameLst>
                                      </p:cBhvr>
                                      <p:tavLst>
                                        <p:tav tm="0">
                                          <p:val>
                                            <p:fltVal val="0"/>
                                          </p:val>
                                        </p:tav>
                                        <p:tav tm="100000">
                                          <p:val>
                                            <p:strVal val="#ppt_h"/>
                                          </p:val>
                                        </p:tav>
                                      </p:tavLst>
                                    </p:anim>
                                    <p:animEffect transition="in" filter="fade">
                                      <p:cBhvr>
                                        <p:cTn id="19" dur="500"/>
                                        <p:tgtEl>
                                          <p:spTgt spid="11">
                                            <p:txEl>
                                              <p:pRg st="1" end="1"/>
                                            </p:txEl>
                                          </p:spTgt>
                                        </p:tgtEl>
                                      </p:cBhvr>
                                    </p:animEffect>
                                  </p:childTnLst>
                                </p:cTn>
                              </p:par>
                            </p:childTnLst>
                          </p:cTn>
                        </p:par>
                        <p:par>
                          <p:cTn id="20" fill="hold">
                            <p:stCondLst>
                              <p:cond delay="1000"/>
                            </p:stCondLst>
                            <p:childTnLst>
                              <p:par>
                                <p:cTn id="21" presetID="2" presetClass="entr" presetSubtype="8"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0-#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2" presetClass="entr" presetSubtype="8"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0-#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par>
                          <p:cTn id="30" fill="hold">
                            <p:stCondLst>
                              <p:cond delay="2000"/>
                            </p:stCondLst>
                            <p:childTnLst>
                              <p:par>
                                <p:cTn id="31" presetID="2" presetClass="entr" presetSubtype="8"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0-#ppt_w/2"/>
                                          </p:val>
                                        </p:tav>
                                        <p:tav tm="100000">
                                          <p:val>
                                            <p:strVal val="#ppt_x"/>
                                          </p:val>
                                        </p:tav>
                                      </p:tavLst>
                                    </p:anim>
                                    <p:anim calcmode="lin" valueType="num">
                                      <p:cBhvr additive="base">
                                        <p:cTn id="3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xit" presetSubtype="2" fill="hold" grpId="1" nodeType="clickEffect">
                                  <p:stCondLst>
                                    <p:cond delay="0"/>
                                  </p:stCondLst>
                                  <p:childTnLst>
                                    <p:anim calcmode="lin" valueType="num">
                                      <p:cBhvr additive="base">
                                        <p:cTn id="38" dur="500"/>
                                        <p:tgtEl>
                                          <p:spTgt spid="6"/>
                                        </p:tgtEl>
                                        <p:attrNameLst>
                                          <p:attrName>ppt_x</p:attrName>
                                        </p:attrNameLst>
                                      </p:cBhvr>
                                      <p:tavLst>
                                        <p:tav tm="0">
                                          <p:val>
                                            <p:strVal val="ppt_x"/>
                                          </p:val>
                                        </p:tav>
                                        <p:tav tm="100000">
                                          <p:val>
                                            <p:strVal val="1+ppt_w/2"/>
                                          </p:val>
                                        </p:tav>
                                      </p:tavLst>
                                    </p:anim>
                                    <p:anim calcmode="lin" valueType="num">
                                      <p:cBhvr additive="base">
                                        <p:cTn id="39" dur="500"/>
                                        <p:tgtEl>
                                          <p:spTgt spid="6"/>
                                        </p:tgtEl>
                                        <p:attrNameLst>
                                          <p:attrName>ppt_y</p:attrName>
                                        </p:attrNameLst>
                                      </p:cBhvr>
                                      <p:tavLst>
                                        <p:tav tm="0">
                                          <p:val>
                                            <p:strVal val="ppt_y"/>
                                          </p:val>
                                        </p:tav>
                                        <p:tav tm="100000">
                                          <p:val>
                                            <p:strVal val="ppt_y"/>
                                          </p:val>
                                        </p:tav>
                                      </p:tavLst>
                                    </p:anim>
                                    <p:set>
                                      <p:cBhvr>
                                        <p:cTn id="40" dur="1" fill="hold">
                                          <p:stCondLst>
                                            <p:cond delay="499"/>
                                          </p:stCondLst>
                                        </p:cTn>
                                        <p:tgtEl>
                                          <p:spTgt spid="6"/>
                                        </p:tgtEl>
                                        <p:attrNameLst>
                                          <p:attrName>style.visibility</p:attrName>
                                        </p:attrNameLst>
                                      </p:cBhvr>
                                      <p:to>
                                        <p:strVal val="hidden"/>
                                      </p:to>
                                    </p:set>
                                  </p:childTnLst>
                                </p:cTn>
                              </p:par>
                              <p:par>
                                <p:cTn id="41" presetID="2" presetClass="exit" presetSubtype="2" fill="hold" grpId="1" nodeType="withEffect">
                                  <p:stCondLst>
                                    <p:cond delay="0"/>
                                  </p:stCondLst>
                                  <p:childTnLst>
                                    <p:anim calcmode="lin" valueType="num">
                                      <p:cBhvr additive="base">
                                        <p:cTn id="42" dur="500"/>
                                        <p:tgtEl>
                                          <p:spTgt spid="7"/>
                                        </p:tgtEl>
                                        <p:attrNameLst>
                                          <p:attrName>ppt_x</p:attrName>
                                        </p:attrNameLst>
                                      </p:cBhvr>
                                      <p:tavLst>
                                        <p:tav tm="0">
                                          <p:val>
                                            <p:strVal val="ppt_x"/>
                                          </p:val>
                                        </p:tav>
                                        <p:tav tm="100000">
                                          <p:val>
                                            <p:strVal val="1+ppt_w/2"/>
                                          </p:val>
                                        </p:tav>
                                      </p:tavLst>
                                    </p:anim>
                                    <p:anim calcmode="lin" valueType="num">
                                      <p:cBhvr additive="base">
                                        <p:cTn id="43" dur="500"/>
                                        <p:tgtEl>
                                          <p:spTgt spid="7"/>
                                        </p:tgtEl>
                                        <p:attrNameLst>
                                          <p:attrName>ppt_y</p:attrName>
                                        </p:attrNameLst>
                                      </p:cBhvr>
                                      <p:tavLst>
                                        <p:tav tm="0">
                                          <p:val>
                                            <p:strVal val="ppt_y"/>
                                          </p:val>
                                        </p:tav>
                                        <p:tav tm="100000">
                                          <p:val>
                                            <p:strVal val="ppt_y"/>
                                          </p:val>
                                        </p:tav>
                                      </p:tavLst>
                                    </p:anim>
                                    <p:set>
                                      <p:cBhvr>
                                        <p:cTn id="44" dur="1" fill="hold">
                                          <p:stCondLst>
                                            <p:cond delay="499"/>
                                          </p:stCondLst>
                                        </p:cTn>
                                        <p:tgtEl>
                                          <p:spTgt spid="7"/>
                                        </p:tgtEl>
                                        <p:attrNameLst>
                                          <p:attrName>style.visibility</p:attrName>
                                        </p:attrNameLst>
                                      </p:cBhvr>
                                      <p:to>
                                        <p:strVal val="hidden"/>
                                      </p:to>
                                    </p:set>
                                  </p:childTnLst>
                                </p:cTn>
                              </p:par>
                              <p:par>
                                <p:cTn id="45" presetID="2" presetClass="exit" presetSubtype="2" fill="hold" grpId="1" nodeType="withEffect">
                                  <p:stCondLst>
                                    <p:cond delay="0"/>
                                  </p:stCondLst>
                                  <p:childTnLst>
                                    <p:anim calcmode="lin" valueType="num">
                                      <p:cBhvr additive="base">
                                        <p:cTn id="46" dur="500"/>
                                        <p:tgtEl>
                                          <p:spTgt spid="10"/>
                                        </p:tgtEl>
                                        <p:attrNameLst>
                                          <p:attrName>ppt_x</p:attrName>
                                        </p:attrNameLst>
                                      </p:cBhvr>
                                      <p:tavLst>
                                        <p:tav tm="0">
                                          <p:val>
                                            <p:strVal val="ppt_x"/>
                                          </p:val>
                                        </p:tav>
                                        <p:tav tm="100000">
                                          <p:val>
                                            <p:strVal val="1+ppt_w/2"/>
                                          </p:val>
                                        </p:tav>
                                      </p:tavLst>
                                    </p:anim>
                                    <p:anim calcmode="lin" valueType="num">
                                      <p:cBhvr additive="base">
                                        <p:cTn id="47" dur="500"/>
                                        <p:tgtEl>
                                          <p:spTgt spid="10"/>
                                        </p:tgtEl>
                                        <p:attrNameLst>
                                          <p:attrName>ppt_y</p:attrName>
                                        </p:attrNameLst>
                                      </p:cBhvr>
                                      <p:tavLst>
                                        <p:tav tm="0">
                                          <p:val>
                                            <p:strVal val="ppt_y"/>
                                          </p:val>
                                        </p:tav>
                                        <p:tav tm="100000">
                                          <p:val>
                                            <p:strVal val="ppt_y"/>
                                          </p:val>
                                        </p:tav>
                                      </p:tavLst>
                                    </p:anim>
                                    <p:set>
                                      <p:cBhvr>
                                        <p:cTn id="48" dur="1" fill="hold">
                                          <p:stCondLst>
                                            <p:cond delay="499"/>
                                          </p:stCondLst>
                                        </p:cTn>
                                        <p:tgtEl>
                                          <p:spTgt spid="10"/>
                                        </p:tgtEl>
                                        <p:attrNameLst>
                                          <p:attrName>style.visibility</p:attrName>
                                        </p:attrNameLst>
                                      </p:cBhvr>
                                      <p:to>
                                        <p:strVal val="hidden"/>
                                      </p:to>
                                    </p:set>
                                  </p:childTnLst>
                                </p:cTn>
                              </p:par>
                            </p:childTnLst>
                          </p:cTn>
                        </p:par>
                        <p:par>
                          <p:cTn id="49" fill="hold">
                            <p:stCondLst>
                              <p:cond delay="500"/>
                            </p:stCondLst>
                            <p:childTnLst>
                              <p:par>
                                <p:cTn id="50" presetID="2" presetClass="exit" presetSubtype="4" fill="hold" grpId="0" nodeType="afterEffect">
                                  <p:stCondLst>
                                    <p:cond delay="0"/>
                                  </p:stCondLst>
                                  <p:childTnLst>
                                    <p:anim calcmode="lin" valueType="num">
                                      <p:cBhvr additive="base">
                                        <p:cTn id="51" dur="500"/>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52" dur="500"/>
                                        <p:tgtEl>
                                          <p:spTgt spid="11">
                                            <p:txEl>
                                              <p:pRg st="0" end="0"/>
                                            </p:txEl>
                                          </p:spTgt>
                                        </p:tgtEl>
                                        <p:attrNameLst>
                                          <p:attrName>ppt_y</p:attrName>
                                        </p:attrNameLst>
                                      </p:cBhvr>
                                      <p:tavLst>
                                        <p:tav tm="0">
                                          <p:val>
                                            <p:strVal val="ppt_y"/>
                                          </p:val>
                                        </p:tav>
                                        <p:tav tm="100000">
                                          <p:val>
                                            <p:strVal val="1+ppt_h/2"/>
                                          </p:val>
                                        </p:tav>
                                      </p:tavLst>
                                    </p:anim>
                                    <p:set>
                                      <p:cBhvr>
                                        <p:cTn id="53" dur="1" fill="hold">
                                          <p:stCondLst>
                                            <p:cond delay="499"/>
                                          </p:stCondLst>
                                        </p:cTn>
                                        <p:tgtEl>
                                          <p:spTgt spid="11">
                                            <p:txEl>
                                              <p:pRg st="0" end="0"/>
                                            </p:txEl>
                                          </p:spTgt>
                                        </p:tgtEl>
                                        <p:attrNameLst>
                                          <p:attrName>style.visibility</p:attrName>
                                        </p:attrNameLst>
                                      </p:cBhvr>
                                      <p:to>
                                        <p:strVal val="hidden"/>
                                      </p:to>
                                    </p:set>
                                  </p:childTnLst>
                                </p:cTn>
                              </p:par>
                            </p:childTnLst>
                          </p:cTn>
                        </p:par>
                        <p:par>
                          <p:cTn id="54" fill="hold">
                            <p:stCondLst>
                              <p:cond delay="1000"/>
                            </p:stCondLst>
                            <p:childTnLst>
                              <p:par>
                                <p:cTn id="55" presetID="2" presetClass="exit" presetSubtype="4" fill="hold" grpId="0" nodeType="afterEffect">
                                  <p:stCondLst>
                                    <p:cond delay="0"/>
                                  </p:stCondLst>
                                  <p:childTnLst>
                                    <p:anim calcmode="lin" valueType="num">
                                      <p:cBhvr additive="base">
                                        <p:cTn id="56" dur="500"/>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57" dur="500"/>
                                        <p:tgtEl>
                                          <p:spTgt spid="11">
                                            <p:txEl>
                                              <p:pRg st="1" end="1"/>
                                            </p:txEl>
                                          </p:spTgt>
                                        </p:tgtEl>
                                        <p:attrNameLst>
                                          <p:attrName>ppt_y</p:attrName>
                                        </p:attrNameLst>
                                      </p:cBhvr>
                                      <p:tavLst>
                                        <p:tav tm="0">
                                          <p:val>
                                            <p:strVal val="ppt_y"/>
                                          </p:val>
                                        </p:tav>
                                        <p:tav tm="100000">
                                          <p:val>
                                            <p:strVal val="1+ppt_h/2"/>
                                          </p:val>
                                        </p:tav>
                                      </p:tavLst>
                                    </p:anim>
                                    <p:set>
                                      <p:cBhvr>
                                        <p:cTn id="58" dur="1" fill="hold">
                                          <p:stCondLst>
                                            <p:cond delay="499"/>
                                          </p:stCondLst>
                                        </p:cTn>
                                        <p:tgtEl>
                                          <p:spTgt spid="11">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6" grpId="1" animBg="1"/>
      <p:bldP spid="7" grpId="0" animBg="1"/>
      <p:bldP spid="7" grpId="1" animBg="1"/>
      <p:bldP spid="10" grpId="0" animBg="1"/>
      <p:bldP spid="10" grpId="1" animBg="1"/>
      <p:bldP spid="11"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57200" y="685800"/>
            <a:ext cx="6293454" cy="646331"/>
          </a:xfrm>
          <a:prstGeom prst="rect">
            <a:avLst/>
          </a:prstGeom>
          <a:noFill/>
        </p:spPr>
        <p:txBody>
          <a:bodyPr wrap="none" rtlCol="0">
            <a:spAutoFit/>
          </a:bodyPr>
          <a:lstStyle/>
          <a:p>
            <a:r>
              <a:rPr lang="en-US" sz="3600" b="1" smtClean="0">
                <a:solidFill>
                  <a:srgbClr val="FFFF00"/>
                </a:solidFill>
                <a:effectLst>
                  <a:glow rad="139700">
                    <a:schemeClr val="accent6">
                      <a:satMod val="175000"/>
                      <a:alpha val="40000"/>
                    </a:schemeClr>
                  </a:glow>
                  <a:reflection blurRad="6350" stA="55000" endA="50" endPos="85000" dist="29997" dir="5400000" sy="-100000" algn="bl" rotWithShape="0"/>
                </a:effectLst>
              </a:rPr>
              <a:t>Mô hình luồng công </a:t>
            </a:r>
            <a:r>
              <a:rPr lang="en-US" sz="3600" b="1" smtClean="0">
                <a:solidFill>
                  <a:srgbClr val="FFFF00"/>
                </a:solidFill>
                <a:effectLst>
                  <a:glow rad="139700">
                    <a:schemeClr val="accent6">
                      <a:satMod val="175000"/>
                      <a:alpha val="40000"/>
                    </a:schemeClr>
                  </a:glow>
                  <a:reflection blurRad="6350" stA="55000" endA="50" endPos="85000" dist="29997" dir="5400000" sy="-100000" algn="bl" rotWithShape="0"/>
                </a:effectLst>
              </a:rPr>
              <a:t>việc (tt)</a:t>
            </a:r>
            <a:endParaRPr lang="en-US" sz="3600" b="1">
              <a:solidFill>
                <a:srgbClr val="FFFF00"/>
              </a:solidFill>
              <a:effectLst>
                <a:glow rad="139700">
                  <a:schemeClr val="accent6">
                    <a:satMod val="175000"/>
                    <a:alpha val="40000"/>
                  </a:schemeClr>
                </a:glow>
                <a:reflection blurRad="6350" stA="55000" endA="50" endPos="85000" dist="29997" dir="5400000" sy="-100000" algn="bl" rotWithShape="0"/>
              </a:effectLst>
            </a:endParaRPr>
          </a:p>
        </p:txBody>
      </p:sp>
      <p:sp>
        <p:nvSpPr>
          <p:cNvPr id="4" name="TextBox 3"/>
          <p:cNvSpPr txBox="1"/>
          <p:nvPr/>
        </p:nvSpPr>
        <p:spPr>
          <a:xfrm>
            <a:off x="4191000" y="1524000"/>
            <a:ext cx="4828630" cy="523220"/>
          </a:xfrm>
          <a:prstGeom prst="rect">
            <a:avLst/>
          </a:prstGeom>
          <a:noFill/>
        </p:spPr>
        <p:txBody>
          <a:bodyPr wrap="none" rtlCol="0">
            <a:spAutoFit/>
          </a:bodyPr>
          <a:lstStyle/>
          <a:p>
            <a:pPr algn="r"/>
            <a:r>
              <a:rPr lang="en-US" sz="2800" b="1" smtClean="0">
                <a:solidFill>
                  <a:schemeClr val="bg2">
                    <a:lumMod val="20000"/>
                    <a:lumOff val="80000"/>
                  </a:schemeClr>
                </a:solidFill>
                <a:effectLst>
                  <a:glow rad="228600">
                    <a:schemeClr val="accent2">
                      <a:satMod val="175000"/>
                      <a:alpha val="40000"/>
                    </a:schemeClr>
                  </a:glow>
                  <a:reflection blurRad="6350" stA="55000" endA="50" endPos="85000" dist="29997" dir="5400000" sy="-100000" algn="bl" rotWithShape="0"/>
                </a:effectLst>
              </a:rPr>
              <a:t>Ví dụ về luồng công việc (tt)</a:t>
            </a:r>
            <a:endParaRPr lang="en-US" sz="2800" b="1">
              <a:solidFill>
                <a:schemeClr val="bg2">
                  <a:lumMod val="20000"/>
                  <a:lumOff val="80000"/>
                </a:schemeClr>
              </a:solidFill>
              <a:effectLst>
                <a:glow rad="228600">
                  <a:schemeClr val="accent2">
                    <a:satMod val="175000"/>
                    <a:alpha val="40000"/>
                  </a:schemeClr>
                </a:glow>
                <a:reflection blurRad="6350" stA="55000" endA="50" endPos="85000" dist="29997" dir="5400000" sy="-100000" algn="bl" rotWithShape="0"/>
              </a:effectLst>
            </a:endParaRPr>
          </a:p>
        </p:txBody>
      </p:sp>
      <p:sp>
        <p:nvSpPr>
          <p:cNvPr id="6" name="Chevron 5"/>
          <p:cNvSpPr/>
          <p:nvPr/>
        </p:nvSpPr>
        <p:spPr>
          <a:xfrm>
            <a:off x="609600" y="3352800"/>
            <a:ext cx="2438400" cy="1600200"/>
          </a:xfrm>
          <a:prstGeom prst="chevr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bg1"/>
                </a:solidFill>
                <a:effectLst>
                  <a:glow rad="228600">
                    <a:schemeClr val="accent2">
                      <a:satMod val="175000"/>
                      <a:alpha val="40000"/>
                    </a:schemeClr>
                  </a:glow>
                </a:effectLst>
              </a:rPr>
              <a:t>Nhận chỉ thị từ bộ GD</a:t>
            </a:r>
            <a:endParaRPr lang="en-US" b="1">
              <a:solidFill>
                <a:schemeClr val="bg1"/>
              </a:solidFill>
              <a:effectLst>
                <a:glow rad="228600">
                  <a:schemeClr val="accent2">
                    <a:satMod val="175000"/>
                    <a:alpha val="40000"/>
                  </a:schemeClr>
                </a:glow>
              </a:effectLst>
            </a:endParaRPr>
          </a:p>
        </p:txBody>
      </p:sp>
      <p:sp>
        <p:nvSpPr>
          <p:cNvPr id="7" name="Chevron 6"/>
          <p:cNvSpPr/>
          <p:nvPr/>
        </p:nvSpPr>
        <p:spPr>
          <a:xfrm>
            <a:off x="2286000" y="3352800"/>
            <a:ext cx="2438400" cy="1600200"/>
          </a:xfrm>
          <a:prstGeom prst="chevron">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bg1"/>
                </a:solidFill>
                <a:effectLst>
                  <a:glow rad="228600">
                    <a:schemeClr val="accent2">
                      <a:satMod val="175000"/>
                      <a:alpha val="40000"/>
                    </a:schemeClr>
                  </a:glow>
                </a:effectLst>
              </a:rPr>
              <a:t>Ra thông báo</a:t>
            </a:r>
            <a:endParaRPr lang="en-US" b="1">
              <a:solidFill>
                <a:schemeClr val="bg1"/>
              </a:solidFill>
              <a:effectLst>
                <a:glow rad="228600">
                  <a:schemeClr val="accent2">
                    <a:satMod val="175000"/>
                    <a:alpha val="40000"/>
                  </a:schemeClr>
                </a:glow>
              </a:effectLst>
            </a:endParaRPr>
          </a:p>
        </p:txBody>
      </p:sp>
      <p:sp>
        <p:nvSpPr>
          <p:cNvPr id="10" name="Chevron 9"/>
          <p:cNvSpPr/>
          <p:nvPr/>
        </p:nvSpPr>
        <p:spPr>
          <a:xfrm>
            <a:off x="3982720" y="3352800"/>
            <a:ext cx="2438400" cy="1600200"/>
          </a:xfrm>
          <a:prstGeom prst="chevron">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bg1"/>
                </a:solidFill>
                <a:effectLst>
                  <a:glow rad="228600">
                    <a:schemeClr val="accent2">
                      <a:satMod val="175000"/>
                      <a:alpha val="40000"/>
                    </a:schemeClr>
                  </a:glow>
                </a:effectLst>
              </a:rPr>
              <a:t>Nhận đăng ký thi</a:t>
            </a:r>
            <a:endParaRPr lang="en-US" b="1">
              <a:solidFill>
                <a:schemeClr val="bg1"/>
              </a:solidFill>
              <a:effectLst>
                <a:glow rad="228600">
                  <a:schemeClr val="accent2">
                    <a:satMod val="175000"/>
                    <a:alpha val="40000"/>
                  </a:schemeClr>
                </a:glow>
              </a:effectLst>
            </a:endParaRPr>
          </a:p>
        </p:txBody>
      </p:sp>
      <p:sp>
        <p:nvSpPr>
          <p:cNvPr id="11" name="Rectangle 10"/>
          <p:cNvSpPr/>
          <p:nvPr/>
        </p:nvSpPr>
        <p:spPr>
          <a:xfrm>
            <a:off x="533400" y="2133600"/>
            <a:ext cx="7315200" cy="954107"/>
          </a:xfrm>
          <a:prstGeom prst="rect">
            <a:avLst/>
          </a:prstGeom>
        </p:spPr>
        <p:txBody>
          <a:bodyPr wrap="square">
            <a:spAutoFit/>
          </a:bodyPr>
          <a:lstStyle/>
          <a:p>
            <a:pPr indent="344488" algn="just"/>
            <a:r>
              <a:rPr lang="en-US" sz="2800" smtClean="0">
                <a:effectLst/>
              </a:rPr>
              <a:t>Ví dụ: Luồng công việc thi đại học.</a:t>
            </a:r>
          </a:p>
          <a:p>
            <a:pPr indent="344488" algn="just"/>
            <a:r>
              <a:rPr lang="en-US" sz="2800"/>
              <a:t>b</a:t>
            </a:r>
            <a:r>
              <a:rPr lang="en-US" sz="2800" smtClean="0"/>
              <a:t>. Dưới góc nhìn của đơn vị tuyển sinh.</a:t>
            </a:r>
            <a:endParaRPr lang="en-US" sz="2800">
              <a:effectLst/>
            </a:endParaRPr>
          </a:p>
        </p:txBody>
      </p:sp>
      <p:sp>
        <p:nvSpPr>
          <p:cNvPr id="8" name="Chevron 7"/>
          <p:cNvSpPr/>
          <p:nvPr/>
        </p:nvSpPr>
        <p:spPr>
          <a:xfrm>
            <a:off x="5638800" y="3352800"/>
            <a:ext cx="2438400" cy="1600200"/>
          </a:xfrm>
          <a:prstGeom prst="chevro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bg1"/>
                </a:solidFill>
                <a:effectLst>
                  <a:glow rad="101600">
                    <a:schemeClr val="accent5">
                      <a:satMod val="175000"/>
                      <a:alpha val="40000"/>
                    </a:schemeClr>
                  </a:glow>
                </a:effectLst>
              </a:rPr>
              <a:t>Tổ chức thi</a:t>
            </a:r>
            <a:endParaRPr lang="en-US" b="1">
              <a:solidFill>
                <a:schemeClr val="bg1"/>
              </a:solidFill>
              <a:effectLst>
                <a:glow rad="101600">
                  <a:schemeClr val="accent5">
                    <a:satMod val="175000"/>
                    <a:alpha val="40000"/>
                  </a:schemeClr>
                </a:glow>
              </a:effectLst>
            </a:endParaRPr>
          </a:p>
        </p:txBody>
      </p:sp>
      <p:sp>
        <p:nvSpPr>
          <p:cNvPr id="13" name="Chevron 12"/>
          <p:cNvSpPr/>
          <p:nvPr/>
        </p:nvSpPr>
        <p:spPr>
          <a:xfrm>
            <a:off x="-76200" y="5029200"/>
            <a:ext cx="2438400" cy="1600200"/>
          </a:xfrm>
          <a:prstGeom prst="chevron">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bg1"/>
                </a:solidFill>
                <a:effectLst>
                  <a:glow rad="101600">
                    <a:schemeClr val="accent5">
                      <a:satMod val="175000"/>
                      <a:alpha val="40000"/>
                    </a:schemeClr>
                  </a:glow>
                </a:effectLst>
              </a:rPr>
              <a:t>Chấm thi</a:t>
            </a:r>
            <a:endParaRPr lang="en-US" b="1">
              <a:solidFill>
                <a:schemeClr val="bg1"/>
              </a:solidFill>
              <a:effectLst>
                <a:glow rad="101600">
                  <a:schemeClr val="accent5">
                    <a:satMod val="175000"/>
                    <a:alpha val="40000"/>
                  </a:schemeClr>
                </a:glow>
              </a:effectLst>
            </a:endParaRPr>
          </a:p>
        </p:txBody>
      </p:sp>
      <p:sp>
        <p:nvSpPr>
          <p:cNvPr id="14" name="Chevron 13"/>
          <p:cNvSpPr/>
          <p:nvPr/>
        </p:nvSpPr>
        <p:spPr>
          <a:xfrm>
            <a:off x="1620520" y="5029200"/>
            <a:ext cx="2438400" cy="1600200"/>
          </a:xfrm>
          <a:prstGeom prst="chevron">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effectLst>
                  <a:glow rad="101600">
                    <a:schemeClr val="accent5">
                      <a:satMod val="175000"/>
                      <a:alpha val="40000"/>
                    </a:schemeClr>
                  </a:glow>
                </a:effectLst>
              </a:rPr>
              <a:t>Cô bố kết quả</a:t>
            </a:r>
            <a:endParaRPr lang="en-US" b="1">
              <a:solidFill>
                <a:schemeClr val="tx1"/>
              </a:solidFill>
              <a:effectLst>
                <a:glow rad="101600">
                  <a:schemeClr val="accent5">
                    <a:satMod val="175000"/>
                    <a:alpha val="40000"/>
                  </a:schemeClr>
                </a:glow>
              </a:effectLst>
            </a:endParaRPr>
          </a:p>
        </p:txBody>
      </p:sp>
      <p:sp>
        <p:nvSpPr>
          <p:cNvPr id="18" name="Chevron 17"/>
          <p:cNvSpPr/>
          <p:nvPr/>
        </p:nvSpPr>
        <p:spPr>
          <a:xfrm>
            <a:off x="3337560" y="5029200"/>
            <a:ext cx="2438400" cy="1600200"/>
          </a:xfrm>
          <a:prstGeom prst="chevron">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effectLst>
                  <a:glow rad="101600">
                    <a:schemeClr val="accent5">
                      <a:satMod val="175000"/>
                      <a:alpha val="40000"/>
                    </a:schemeClr>
                  </a:glow>
                </a:effectLst>
              </a:rPr>
              <a:t>Nhận đăng ký phúc khảo</a:t>
            </a:r>
            <a:endParaRPr lang="en-US" b="1">
              <a:solidFill>
                <a:schemeClr val="tx1"/>
              </a:solidFill>
              <a:effectLst>
                <a:glow rad="101600">
                  <a:schemeClr val="accent5">
                    <a:satMod val="175000"/>
                    <a:alpha val="40000"/>
                  </a:schemeClr>
                </a:glow>
              </a:effectLst>
            </a:endParaRPr>
          </a:p>
        </p:txBody>
      </p:sp>
      <p:sp>
        <p:nvSpPr>
          <p:cNvPr id="19" name="Chevron 18"/>
          <p:cNvSpPr/>
          <p:nvPr/>
        </p:nvSpPr>
        <p:spPr>
          <a:xfrm>
            <a:off x="5013960" y="5029200"/>
            <a:ext cx="2438400" cy="1600200"/>
          </a:xfrm>
          <a:prstGeom prst="chevron">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effectLst>
                  <a:glow rad="101600">
                    <a:schemeClr val="accent5">
                      <a:satMod val="175000"/>
                      <a:alpha val="40000"/>
                    </a:schemeClr>
                  </a:glow>
                </a:effectLst>
              </a:rPr>
              <a:t>Chấm phúc khảo</a:t>
            </a:r>
            <a:endParaRPr lang="en-US" b="1">
              <a:solidFill>
                <a:schemeClr val="tx1"/>
              </a:solidFill>
              <a:effectLst>
                <a:glow rad="101600">
                  <a:schemeClr val="accent5">
                    <a:satMod val="175000"/>
                    <a:alpha val="40000"/>
                  </a:schemeClr>
                </a:glow>
              </a:effectLst>
            </a:endParaRPr>
          </a:p>
        </p:txBody>
      </p:sp>
      <p:sp>
        <p:nvSpPr>
          <p:cNvPr id="20" name="Chevron 19"/>
          <p:cNvSpPr/>
          <p:nvPr/>
        </p:nvSpPr>
        <p:spPr>
          <a:xfrm>
            <a:off x="6705600" y="5029200"/>
            <a:ext cx="2438400" cy="1600200"/>
          </a:xfrm>
          <a:prstGeom prst="chevron">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effectLst>
                  <a:glow rad="101600">
                    <a:schemeClr val="accent5">
                      <a:satMod val="175000"/>
                      <a:alpha val="40000"/>
                    </a:schemeClr>
                  </a:glow>
                </a:effectLst>
              </a:rPr>
              <a:t>Công bố kết quả PK</a:t>
            </a:r>
            <a:endParaRPr lang="en-US" b="1">
              <a:solidFill>
                <a:schemeClr val="tx1"/>
              </a:solidFill>
              <a:effectLst>
                <a:glow rad="101600">
                  <a:schemeClr val="accent5">
                    <a:satMod val="175000"/>
                    <a:alpha val="40000"/>
                  </a:schemeClr>
                </a:glo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childTnLst>
                          </p:cTn>
                        </p:par>
                        <p:par>
                          <p:cTn id="17" fill="hold">
                            <p:stCondLst>
                              <p:cond delay="1500"/>
                            </p:stCondLst>
                            <p:childTnLst>
                              <p:par>
                                <p:cTn id="18" presetID="14" presetClass="entr" presetSubtype="1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randombar(horizontal)">
                                      <p:cBhvr>
                                        <p:cTn id="20" dur="500"/>
                                        <p:tgtEl>
                                          <p:spTgt spid="10"/>
                                        </p:tgtEl>
                                      </p:cBhvr>
                                    </p:animEffect>
                                  </p:childTnLst>
                                </p:cTn>
                              </p:par>
                            </p:childTnLst>
                          </p:cTn>
                        </p:par>
                        <p:par>
                          <p:cTn id="21" fill="hold">
                            <p:stCondLst>
                              <p:cond delay="2000"/>
                            </p:stCondLst>
                            <p:childTnLst>
                              <p:par>
                                <p:cTn id="22" presetID="14" presetClass="entr" presetSubtype="1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randombar(horizontal)">
                                      <p:cBhvr>
                                        <p:cTn id="24" dur="500"/>
                                        <p:tgtEl>
                                          <p:spTgt spid="8"/>
                                        </p:tgtEl>
                                      </p:cBhvr>
                                    </p:animEffect>
                                  </p:childTnLst>
                                </p:cTn>
                              </p:par>
                            </p:childTnLst>
                          </p:cTn>
                        </p:par>
                        <p:par>
                          <p:cTn id="25" fill="hold">
                            <p:stCondLst>
                              <p:cond delay="2500"/>
                            </p:stCondLst>
                            <p:childTnLst>
                              <p:par>
                                <p:cTn id="26" presetID="14" presetClass="entr" presetSubtype="1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randombar(horizontal)">
                                      <p:cBhvr>
                                        <p:cTn id="28" dur="500"/>
                                        <p:tgtEl>
                                          <p:spTgt spid="13"/>
                                        </p:tgtEl>
                                      </p:cBhvr>
                                    </p:animEffect>
                                  </p:childTnLst>
                                </p:cTn>
                              </p:par>
                            </p:childTnLst>
                          </p:cTn>
                        </p:par>
                        <p:par>
                          <p:cTn id="29" fill="hold">
                            <p:stCondLst>
                              <p:cond delay="3000"/>
                            </p:stCondLst>
                            <p:childTnLst>
                              <p:par>
                                <p:cTn id="30" presetID="14" presetClass="entr" presetSubtype="10"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randombar(horizontal)">
                                      <p:cBhvr>
                                        <p:cTn id="32" dur="500"/>
                                        <p:tgtEl>
                                          <p:spTgt spid="14"/>
                                        </p:tgtEl>
                                      </p:cBhvr>
                                    </p:animEffect>
                                  </p:childTnLst>
                                </p:cTn>
                              </p:par>
                            </p:childTnLst>
                          </p:cTn>
                        </p:par>
                        <p:par>
                          <p:cTn id="33" fill="hold">
                            <p:stCondLst>
                              <p:cond delay="3500"/>
                            </p:stCondLst>
                            <p:childTnLst>
                              <p:par>
                                <p:cTn id="34" presetID="14" presetClass="entr" presetSubtype="10"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randombar(horizontal)">
                                      <p:cBhvr>
                                        <p:cTn id="36" dur="500"/>
                                        <p:tgtEl>
                                          <p:spTgt spid="18"/>
                                        </p:tgtEl>
                                      </p:cBhvr>
                                    </p:animEffect>
                                  </p:childTnLst>
                                </p:cTn>
                              </p:par>
                            </p:childTnLst>
                          </p:cTn>
                        </p:par>
                        <p:par>
                          <p:cTn id="37" fill="hold">
                            <p:stCondLst>
                              <p:cond delay="4000"/>
                            </p:stCondLst>
                            <p:childTnLst>
                              <p:par>
                                <p:cTn id="38" presetID="14" presetClass="entr" presetSubtype="10"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randombar(horizontal)">
                                      <p:cBhvr>
                                        <p:cTn id="40" dur="500"/>
                                        <p:tgtEl>
                                          <p:spTgt spid="19"/>
                                        </p:tgtEl>
                                      </p:cBhvr>
                                    </p:animEffect>
                                  </p:childTnLst>
                                </p:cTn>
                              </p:par>
                            </p:childTnLst>
                          </p:cTn>
                        </p:par>
                        <p:par>
                          <p:cTn id="41" fill="hold">
                            <p:stCondLst>
                              <p:cond delay="4500"/>
                            </p:stCondLst>
                            <p:childTnLst>
                              <p:par>
                                <p:cTn id="42" presetID="14" presetClass="entr" presetSubtype="10" fill="hold" grpId="0" nodeType="after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randombar(horizontal)">
                                      <p:cBhvr>
                                        <p:cTn id="44" dur="500"/>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xit" presetSubtype="2" fill="hold" grpId="1" nodeType="clickEffect">
                                  <p:stCondLst>
                                    <p:cond delay="0"/>
                                  </p:stCondLst>
                                  <p:childTnLst>
                                    <p:anim calcmode="lin" valueType="num">
                                      <p:cBhvr additive="base">
                                        <p:cTn id="48" dur="500"/>
                                        <p:tgtEl>
                                          <p:spTgt spid="6"/>
                                        </p:tgtEl>
                                        <p:attrNameLst>
                                          <p:attrName>ppt_x</p:attrName>
                                        </p:attrNameLst>
                                      </p:cBhvr>
                                      <p:tavLst>
                                        <p:tav tm="0">
                                          <p:val>
                                            <p:strVal val="ppt_x"/>
                                          </p:val>
                                        </p:tav>
                                        <p:tav tm="100000">
                                          <p:val>
                                            <p:strVal val="1+ppt_w/2"/>
                                          </p:val>
                                        </p:tav>
                                      </p:tavLst>
                                    </p:anim>
                                    <p:anim calcmode="lin" valueType="num">
                                      <p:cBhvr additive="base">
                                        <p:cTn id="49" dur="500"/>
                                        <p:tgtEl>
                                          <p:spTgt spid="6"/>
                                        </p:tgtEl>
                                        <p:attrNameLst>
                                          <p:attrName>ppt_y</p:attrName>
                                        </p:attrNameLst>
                                      </p:cBhvr>
                                      <p:tavLst>
                                        <p:tav tm="0">
                                          <p:val>
                                            <p:strVal val="ppt_y"/>
                                          </p:val>
                                        </p:tav>
                                        <p:tav tm="100000">
                                          <p:val>
                                            <p:strVal val="ppt_y"/>
                                          </p:val>
                                        </p:tav>
                                      </p:tavLst>
                                    </p:anim>
                                    <p:set>
                                      <p:cBhvr>
                                        <p:cTn id="50" dur="1" fill="hold">
                                          <p:stCondLst>
                                            <p:cond delay="499"/>
                                          </p:stCondLst>
                                        </p:cTn>
                                        <p:tgtEl>
                                          <p:spTgt spid="6"/>
                                        </p:tgtEl>
                                        <p:attrNameLst>
                                          <p:attrName>style.visibility</p:attrName>
                                        </p:attrNameLst>
                                      </p:cBhvr>
                                      <p:to>
                                        <p:strVal val="hidden"/>
                                      </p:to>
                                    </p:set>
                                  </p:childTnLst>
                                </p:cTn>
                              </p:par>
                              <p:par>
                                <p:cTn id="51" presetID="2" presetClass="exit" presetSubtype="2" fill="hold" grpId="1" nodeType="withEffect">
                                  <p:stCondLst>
                                    <p:cond delay="0"/>
                                  </p:stCondLst>
                                  <p:childTnLst>
                                    <p:anim calcmode="lin" valueType="num">
                                      <p:cBhvr additive="base">
                                        <p:cTn id="52" dur="500"/>
                                        <p:tgtEl>
                                          <p:spTgt spid="7"/>
                                        </p:tgtEl>
                                        <p:attrNameLst>
                                          <p:attrName>ppt_x</p:attrName>
                                        </p:attrNameLst>
                                      </p:cBhvr>
                                      <p:tavLst>
                                        <p:tav tm="0">
                                          <p:val>
                                            <p:strVal val="ppt_x"/>
                                          </p:val>
                                        </p:tav>
                                        <p:tav tm="100000">
                                          <p:val>
                                            <p:strVal val="1+ppt_w/2"/>
                                          </p:val>
                                        </p:tav>
                                      </p:tavLst>
                                    </p:anim>
                                    <p:anim calcmode="lin" valueType="num">
                                      <p:cBhvr additive="base">
                                        <p:cTn id="53" dur="500"/>
                                        <p:tgtEl>
                                          <p:spTgt spid="7"/>
                                        </p:tgtEl>
                                        <p:attrNameLst>
                                          <p:attrName>ppt_y</p:attrName>
                                        </p:attrNameLst>
                                      </p:cBhvr>
                                      <p:tavLst>
                                        <p:tav tm="0">
                                          <p:val>
                                            <p:strVal val="ppt_y"/>
                                          </p:val>
                                        </p:tav>
                                        <p:tav tm="100000">
                                          <p:val>
                                            <p:strVal val="ppt_y"/>
                                          </p:val>
                                        </p:tav>
                                      </p:tavLst>
                                    </p:anim>
                                    <p:set>
                                      <p:cBhvr>
                                        <p:cTn id="54" dur="1" fill="hold">
                                          <p:stCondLst>
                                            <p:cond delay="499"/>
                                          </p:stCondLst>
                                        </p:cTn>
                                        <p:tgtEl>
                                          <p:spTgt spid="7"/>
                                        </p:tgtEl>
                                        <p:attrNameLst>
                                          <p:attrName>style.visibility</p:attrName>
                                        </p:attrNameLst>
                                      </p:cBhvr>
                                      <p:to>
                                        <p:strVal val="hidden"/>
                                      </p:to>
                                    </p:set>
                                  </p:childTnLst>
                                </p:cTn>
                              </p:par>
                              <p:par>
                                <p:cTn id="55" presetID="2" presetClass="exit" presetSubtype="2" fill="hold" grpId="1" nodeType="withEffect">
                                  <p:stCondLst>
                                    <p:cond delay="0"/>
                                  </p:stCondLst>
                                  <p:childTnLst>
                                    <p:anim calcmode="lin" valueType="num">
                                      <p:cBhvr additive="base">
                                        <p:cTn id="56" dur="500"/>
                                        <p:tgtEl>
                                          <p:spTgt spid="10"/>
                                        </p:tgtEl>
                                        <p:attrNameLst>
                                          <p:attrName>ppt_x</p:attrName>
                                        </p:attrNameLst>
                                      </p:cBhvr>
                                      <p:tavLst>
                                        <p:tav tm="0">
                                          <p:val>
                                            <p:strVal val="ppt_x"/>
                                          </p:val>
                                        </p:tav>
                                        <p:tav tm="100000">
                                          <p:val>
                                            <p:strVal val="1+ppt_w/2"/>
                                          </p:val>
                                        </p:tav>
                                      </p:tavLst>
                                    </p:anim>
                                    <p:anim calcmode="lin" valueType="num">
                                      <p:cBhvr additive="base">
                                        <p:cTn id="57" dur="500"/>
                                        <p:tgtEl>
                                          <p:spTgt spid="10"/>
                                        </p:tgtEl>
                                        <p:attrNameLst>
                                          <p:attrName>ppt_y</p:attrName>
                                        </p:attrNameLst>
                                      </p:cBhvr>
                                      <p:tavLst>
                                        <p:tav tm="0">
                                          <p:val>
                                            <p:strVal val="ppt_y"/>
                                          </p:val>
                                        </p:tav>
                                        <p:tav tm="100000">
                                          <p:val>
                                            <p:strVal val="ppt_y"/>
                                          </p:val>
                                        </p:tav>
                                      </p:tavLst>
                                    </p:anim>
                                    <p:set>
                                      <p:cBhvr>
                                        <p:cTn id="58" dur="1" fill="hold">
                                          <p:stCondLst>
                                            <p:cond delay="499"/>
                                          </p:stCondLst>
                                        </p:cTn>
                                        <p:tgtEl>
                                          <p:spTgt spid="10"/>
                                        </p:tgtEl>
                                        <p:attrNameLst>
                                          <p:attrName>style.visibility</p:attrName>
                                        </p:attrNameLst>
                                      </p:cBhvr>
                                      <p:to>
                                        <p:strVal val="hidden"/>
                                      </p:to>
                                    </p:set>
                                  </p:childTnLst>
                                </p:cTn>
                              </p:par>
                              <p:par>
                                <p:cTn id="59" presetID="2" presetClass="exit" presetSubtype="2" fill="hold" grpId="1" nodeType="withEffect">
                                  <p:stCondLst>
                                    <p:cond delay="0"/>
                                  </p:stCondLst>
                                  <p:childTnLst>
                                    <p:anim calcmode="lin" valueType="num">
                                      <p:cBhvr additive="base">
                                        <p:cTn id="60" dur="500"/>
                                        <p:tgtEl>
                                          <p:spTgt spid="8"/>
                                        </p:tgtEl>
                                        <p:attrNameLst>
                                          <p:attrName>ppt_x</p:attrName>
                                        </p:attrNameLst>
                                      </p:cBhvr>
                                      <p:tavLst>
                                        <p:tav tm="0">
                                          <p:val>
                                            <p:strVal val="ppt_x"/>
                                          </p:val>
                                        </p:tav>
                                        <p:tav tm="100000">
                                          <p:val>
                                            <p:strVal val="1+ppt_w/2"/>
                                          </p:val>
                                        </p:tav>
                                      </p:tavLst>
                                    </p:anim>
                                    <p:anim calcmode="lin" valueType="num">
                                      <p:cBhvr additive="base">
                                        <p:cTn id="61" dur="500"/>
                                        <p:tgtEl>
                                          <p:spTgt spid="8"/>
                                        </p:tgtEl>
                                        <p:attrNameLst>
                                          <p:attrName>ppt_y</p:attrName>
                                        </p:attrNameLst>
                                      </p:cBhvr>
                                      <p:tavLst>
                                        <p:tav tm="0">
                                          <p:val>
                                            <p:strVal val="ppt_y"/>
                                          </p:val>
                                        </p:tav>
                                        <p:tav tm="100000">
                                          <p:val>
                                            <p:strVal val="ppt_y"/>
                                          </p:val>
                                        </p:tav>
                                      </p:tavLst>
                                    </p:anim>
                                    <p:set>
                                      <p:cBhvr>
                                        <p:cTn id="62" dur="1" fill="hold">
                                          <p:stCondLst>
                                            <p:cond delay="499"/>
                                          </p:stCondLst>
                                        </p:cTn>
                                        <p:tgtEl>
                                          <p:spTgt spid="8"/>
                                        </p:tgtEl>
                                        <p:attrNameLst>
                                          <p:attrName>style.visibility</p:attrName>
                                        </p:attrNameLst>
                                      </p:cBhvr>
                                      <p:to>
                                        <p:strVal val="hidden"/>
                                      </p:to>
                                    </p:set>
                                  </p:childTnLst>
                                </p:cTn>
                              </p:par>
                              <p:par>
                                <p:cTn id="63" presetID="2" presetClass="exit" presetSubtype="2" fill="hold" grpId="1" nodeType="withEffect">
                                  <p:stCondLst>
                                    <p:cond delay="0"/>
                                  </p:stCondLst>
                                  <p:childTnLst>
                                    <p:anim calcmode="lin" valueType="num">
                                      <p:cBhvr additive="base">
                                        <p:cTn id="64" dur="500"/>
                                        <p:tgtEl>
                                          <p:spTgt spid="13"/>
                                        </p:tgtEl>
                                        <p:attrNameLst>
                                          <p:attrName>ppt_x</p:attrName>
                                        </p:attrNameLst>
                                      </p:cBhvr>
                                      <p:tavLst>
                                        <p:tav tm="0">
                                          <p:val>
                                            <p:strVal val="ppt_x"/>
                                          </p:val>
                                        </p:tav>
                                        <p:tav tm="100000">
                                          <p:val>
                                            <p:strVal val="1+ppt_w/2"/>
                                          </p:val>
                                        </p:tav>
                                      </p:tavLst>
                                    </p:anim>
                                    <p:anim calcmode="lin" valueType="num">
                                      <p:cBhvr additive="base">
                                        <p:cTn id="65" dur="500"/>
                                        <p:tgtEl>
                                          <p:spTgt spid="13"/>
                                        </p:tgtEl>
                                        <p:attrNameLst>
                                          <p:attrName>ppt_y</p:attrName>
                                        </p:attrNameLst>
                                      </p:cBhvr>
                                      <p:tavLst>
                                        <p:tav tm="0">
                                          <p:val>
                                            <p:strVal val="ppt_y"/>
                                          </p:val>
                                        </p:tav>
                                        <p:tav tm="100000">
                                          <p:val>
                                            <p:strVal val="ppt_y"/>
                                          </p:val>
                                        </p:tav>
                                      </p:tavLst>
                                    </p:anim>
                                    <p:set>
                                      <p:cBhvr>
                                        <p:cTn id="66" dur="1" fill="hold">
                                          <p:stCondLst>
                                            <p:cond delay="499"/>
                                          </p:stCondLst>
                                        </p:cTn>
                                        <p:tgtEl>
                                          <p:spTgt spid="13"/>
                                        </p:tgtEl>
                                        <p:attrNameLst>
                                          <p:attrName>style.visibility</p:attrName>
                                        </p:attrNameLst>
                                      </p:cBhvr>
                                      <p:to>
                                        <p:strVal val="hidden"/>
                                      </p:to>
                                    </p:set>
                                  </p:childTnLst>
                                </p:cTn>
                              </p:par>
                              <p:par>
                                <p:cTn id="67" presetID="2" presetClass="exit" presetSubtype="2" fill="hold" grpId="1" nodeType="withEffect">
                                  <p:stCondLst>
                                    <p:cond delay="0"/>
                                  </p:stCondLst>
                                  <p:childTnLst>
                                    <p:anim calcmode="lin" valueType="num">
                                      <p:cBhvr additive="base">
                                        <p:cTn id="68" dur="500"/>
                                        <p:tgtEl>
                                          <p:spTgt spid="14"/>
                                        </p:tgtEl>
                                        <p:attrNameLst>
                                          <p:attrName>ppt_x</p:attrName>
                                        </p:attrNameLst>
                                      </p:cBhvr>
                                      <p:tavLst>
                                        <p:tav tm="0">
                                          <p:val>
                                            <p:strVal val="ppt_x"/>
                                          </p:val>
                                        </p:tav>
                                        <p:tav tm="100000">
                                          <p:val>
                                            <p:strVal val="1+ppt_w/2"/>
                                          </p:val>
                                        </p:tav>
                                      </p:tavLst>
                                    </p:anim>
                                    <p:anim calcmode="lin" valueType="num">
                                      <p:cBhvr additive="base">
                                        <p:cTn id="69" dur="500"/>
                                        <p:tgtEl>
                                          <p:spTgt spid="14"/>
                                        </p:tgtEl>
                                        <p:attrNameLst>
                                          <p:attrName>ppt_y</p:attrName>
                                        </p:attrNameLst>
                                      </p:cBhvr>
                                      <p:tavLst>
                                        <p:tav tm="0">
                                          <p:val>
                                            <p:strVal val="ppt_y"/>
                                          </p:val>
                                        </p:tav>
                                        <p:tav tm="100000">
                                          <p:val>
                                            <p:strVal val="ppt_y"/>
                                          </p:val>
                                        </p:tav>
                                      </p:tavLst>
                                    </p:anim>
                                    <p:set>
                                      <p:cBhvr>
                                        <p:cTn id="70" dur="1" fill="hold">
                                          <p:stCondLst>
                                            <p:cond delay="499"/>
                                          </p:stCondLst>
                                        </p:cTn>
                                        <p:tgtEl>
                                          <p:spTgt spid="14"/>
                                        </p:tgtEl>
                                        <p:attrNameLst>
                                          <p:attrName>style.visibility</p:attrName>
                                        </p:attrNameLst>
                                      </p:cBhvr>
                                      <p:to>
                                        <p:strVal val="hidden"/>
                                      </p:to>
                                    </p:set>
                                  </p:childTnLst>
                                </p:cTn>
                              </p:par>
                              <p:par>
                                <p:cTn id="71" presetID="2" presetClass="exit" presetSubtype="2" fill="hold" grpId="1" nodeType="withEffect">
                                  <p:stCondLst>
                                    <p:cond delay="0"/>
                                  </p:stCondLst>
                                  <p:childTnLst>
                                    <p:anim calcmode="lin" valueType="num">
                                      <p:cBhvr additive="base">
                                        <p:cTn id="72" dur="500"/>
                                        <p:tgtEl>
                                          <p:spTgt spid="18"/>
                                        </p:tgtEl>
                                        <p:attrNameLst>
                                          <p:attrName>ppt_x</p:attrName>
                                        </p:attrNameLst>
                                      </p:cBhvr>
                                      <p:tavLst>
                                        <p:tav tm="0">
                                          <p:val>
                                            <p:strVal val="ppt_x"/>
                                          </p:val>
                                        </p:tav>
                                        <p:tav tm="100000">
                                          <p:val>
                                            <p:strVal val="1+ppt_w/2"/>
                                          </p:val>
                                        </p:tav>
                                      </p:tavLst>
                                    </p:anim>
                                    <p:anim calcmode="lin" valueType="num">
                                      <p:cBhvr additive="base">
                                        <p:cTn id="73" dur="500"/>
                                        <p:tgtEl>
                                          <p:spTgt spid="18"/>
                                        </p:tgtEl>
                                        <p:attrNameLst>
                                          <p:attrName>ppt_y</p:attrName>
                                        </p:attrNameLst>
                                      </p:cBhvr>
                                      <p:tavLst>
                                        <p:tav tm="0">
                                          <p:val>
                                            <p:strVal val="ppt_y"/>
                                          </p:val>
                                        </p:tav>
                                        <p:tav tm="100000">
                                          <p:val>
                                            <p:strVal val="ppt_y"/>
                                          </p:val>
                                        </p:tav>
                                      </p:tavLst>
                                    </p:anim>
                                    <p:set>
                                      <p:cBhvr>
                                        <p:cTn id="74" dur="1" fill="hold">
                                          <p:stCondLst>
                                            <p:cond delay="499"/>
                                          </p:stCondLst>
                                        </p:cTn>
                                        <p:tgtEl>
                                          <p:spTgt spid="18"/>
                                        </p:tgtEl>
                                        <p:attrNameLst>
                                          <p:attrName>style.visibility</p:attrName>
                                        </p:attrNameLst>
                                      </p:cBhvr>
                                      <p:to>
                                        <p:strVal val="hidden"/>
                                      </p:to>
                                    </p:set>
                                  </p:childTnLst>
                                </p:cTn>
                              </p:par>
                              <p:par>
                                <p:cTn id="75" presetID="2" presetClass="exit" presetSubtype="2" fill="hold" grpId="1" nodeType="withEffect">
                                  <p:stCondLst>
                                    <p:cond delay="0"/>
                                  </p:stCondLst>
                                  <p:childTnLst>
                                    <p:anim calcmode="lin" valueType="num">
                                      <p:cBhvr additive="base">
                                        <p:cTn id="76" dur="500"/>
                                        <p:tgtEl>
                                          <p:spTgt spid="19"/>
                                        </p:tgtEl>
                                        <p:attrNameLst>
                                          <p:attrName>ppt_x</p:attrName>
                                        </p:attrNameLst>
                                      </p:cBhvr>
                                      <p:tavLst>
                                        <p:tav tm="0">
                                          <p:val>
                                            <p:strVal val="ppt_x"/>
                                          </p:val>
                                        </p:tav>
                                        <p:tav tm="100000">
                                          <p:val>
                                            <p:strVal val="1+ppt_w/2"/>
                                          </p:val>
                                        </p:tav>
                                      </p:tavLst>
                                    </p:anim>
                                    <p:anim calcmode="lin" valueType="num">
                                      <p:cBhvr additive="base">
                                        <p:cTn id="77" dur="500"/>
                                        <p:tgtEl>
                                          <p:spTgt spid="19"/>
                                        </p:tgtEl>
                                        <p:attrNameLst>
                                          <p:attrName>ppt_y</p:attrName>
                                        </p:attrNameLst>
                                      </p:cBhvr>
                                      <p:tavLst>
                                        <p:tav tm="0">
                                          <p:val>
                                            <p:strVal val="ppt_y"/>
                                          </p:val>
                                        </p:tav>
                                        <p:tav tm="100000">
                                          <p:val>
                                            <p:strVal val="ppt_y"/>
                                          </p:val>
                                        </p:tav>
                                      </p:tavLst>
                                    </p:anim>
                                    <p:set>
                                      <p:cBhvr>
                                        <p:cTn id="78" dur="1" fill="hold">
                                          <p:stCondLst>
                                            <p:cond delay="499"/>
                                          </p:stCondLst>
                                        </p:cTn>
                                        <p:tgtEl>
                                          <p:spTgt spid="19"/>
                                        </p:tgtEl>
                                        <p:attrNameLst>
                                          <p:attrName>style.visibility</p:attrName>
                                        </p:attrNameLst>
                                      </p:cBhvr>
                                      <p:to>
                                        <p:strVal val="hidden"/>
                                      </p:to>
                                    </p:set>
                                  </p:childTnLst>
                                </p:cTn>
                              </p:par>
                              <p:par>
                                <p:cTn id="79" presetID="2" presetClass="exit" presetSubtype="2" fill="hold" grpId="1" nodeType="withEffect">
                                  <p:stCondLst>
                                    <p:cond delay="0"/>
                                  </p:stCondLst>
                                  <p:childTnLst>
                                    <p:anim calcmode="lin" valueType="num">
                                      <p:cBhvr additive="base">
                                        <p:cTn id="80" dur="500"/>
                                        <p:tgtEl>
                                          <p:spTgt spid="20"/>
                                        </p:tgtEl>
                                        <p:attrNameLst>
                                          <p:attrName>ppt_x</p:attrName>
                                        </p:attrNameLst>
                                      </p:cBhvr>
                                      <p:tavLst>
                                        <p:tav tm="0">
                                          <p:val>
                                            <p:strVal val="ppt_x"/>
                                          </p:val>
                                        </p:tav>
                                        <p:tav tm="100000">
                                          <p:val>
                                            <p:strVal val="1+ppt_w/2"/>
                                          </p:val>
                                        </p:tav>
                                      </p:tavLst>
                                    </p:anim>
                                    <p:anim calcmode="lin" valueType="num">
                                      <p:cBhvr additive="base">
                                        <p:cTn id="81" dur="500"/>
                                        <p:tgtEl>
                                          <p:spTgt spid="20"/>
                                        </p:tgtEl>
                                        <p:attrNameLst>
                                          <p:attrName>ppt_y</p:attrName>
                                        </p:attrNameLst>
                                      </p:cBhvr>
                                      <p:tavLst>
                                        <p:tav tm="0">
                                          <p:val>
                                            <p:strVal val="ppt_y"/>
                                          </p:val>
                                        </p:tav>
                                        <p:tav tm="100000">
                                          <p:val>
                                            <p:strVal val="ppt_y"/>
                                          </p:val>
                                        </p:tav>
                                      </p:tavLst>
                                    </p:anim>
                                    <p:set>
                                      <p:cBhvr>
                                        <p:cTn id="82" dur="1" fill="hold">
                                          <p:stCondLst>
                                            <p:cond delay="499"/>
                                          </p:stCondLst>
                                        </p:cTn>
                                        <p:tgtEl>
                                          <p:spTgt spid="20"/>
                                        </p:tgtEl>
                                        <p:attrNameLst>
                                          <p:attrName>style.visibility</p:attrName>
                                        </p:attrNameLst>
                                      </p:cBhvr>
                                      <p:to>
                                        <p:strVal val="hidden"/>
                                      </p:to>
                                    </p:set>
                                  </p:childTnLst>
                                </p:cTn>
                              </p:par>
                            </p:childTnLst>
                          </p:cTn>
                        </p:par>
                        <p:par>
                          <p:cTn id="83" fill="hold">
                            <p:stCondLst>
                              <p:cond delay="500"/>
                            </p:stCondLst>
                            <p:childTnLst>
                              <p:par>
                                <p:cTn id="84" presetID="2" presetClass="exit" presetSubtype="4" fill="hold" grpId="1" nodeType="afterEffect">
                                  <p:stCondLst>
                                    <p:cond delay="0"/>
                                  </p:stCondLst>
                                  <p:childTnLst>
                                    <p:anim calcmode="lin" valueType="num">
                                      <p:cBhvr additive="base">
                                        <p:cTn id="85" dur="500"/>
                                        <p:tgtEl>
                                          <p:spTgt spid="11"/>
                                        </p:tgtEl>
                                        <p:attrNameLst>
                                          <p:attrName>ppt_x</p:attrName>
                                        </p:attrNameLst>
                                      </p:cBhvr>
                                      <p:tavLst>
                                        <p:tav tm="0">
                                          <p:val>
                                            <p:strVal val="ppt_x"/>
                                          </p:val>
                                        </p:tav>
                                        <p:tav tm="100000">
                                          <p:val>
                                            <p:strVal val="ppt_x"/>
                                          </p:val>
                                        </p:tav>
                                      </p:tavLst>
                                    </p:anim>
                                    <p:anim calcmode="lin" valueType="num">
                                      <p:cBhvr additive="base">
                                        <p:cTn id="86" dur="500"/>
                                        <p:tgtEl>
                                          <p:spTgt spid="11"/>
                                        </p:tgtEl>
                                        <p:attrNameLst>
                                          <p:attrName>ppt_y</p:attrName>
                                        </p:attrNameLst>
                                      </p:cBhvr>
                                      <p:tavLst>
                                        <p:tav tm="0">
                                          <p:val>
                                            <p:strVal val="ppt_y"/>
                                          </p:val>
                                        </p:tav>
                                        <p:tav tm="100000">
                                          <p:val>
                                            <p:strVal val="1+ppt_h/2"/>
                                          </p:val>
                                        </p:tav>
                                      </p:tavLst>
                                    </p:anim>
                                    <p:set>
                                      <p:cBhvr>
                                        <p:cTn id="87" dur="1" fill="hold">
                                          <p:stCondLst>
                                            <p:cond delay="499"/>
                                          </p:stCondLst>
                                        </p:cTn>
                                        <p:tgtEl>
                                          <p:spTgt spid="11"/>
                                        </p:tgtEl>
                                        <p:attrNameLst>
                                          <p:attrName>style.visibility</p:attrName>
                                        </p:attrNameLst>
                                      </p:cBhvr>
                                      <p:to>
                                        <p:strVal val="hidden"/>
                                      </p:to>
                                    </p:set>
                                  </p:childTnLst>
                                </p:cTn>
                              </p:par>
                              <p:par>
                                <p:cTn id="88" presetID="2" presetClass="exit" presetSubtype="4" fill="hold" grpId="0" nodeType="withEffect">
                                  <p:stCondLst>
                                    <p:cond delay="0"/>
                                  </p:stCondLst>
                                  <p:childTnLst>
                                    <p:anim calcmode="lin" valueType="num">
                                      <p:cBhvr additive="base">
                                        <p:cTn id="89" dur="500"/>
                                        <p:tgtEl>
                                          <p:spTgt spid="4"/>
                                        </p:tgtEl>
                                        <p:attrNameLst>
                                          <p:attrName>ppt_x</p:attrName>
                                        </p:attrNameLst>
                                      </p:cBhvr>
                                      <p:tavLst>
                                        <p:tav tm="0">
                                          <p:val>
                                            <p:strVal val="ppt_x"/>
                                          </p:val>
                                        </p:tav>
                                        <p:tav tm="100000">
                                          <p:val>
                                            <p:strVal val="ppt_x"/>
                                          </p:val>
                                        </p:tav>
                                      </p:tavLst>
                                    </p:anim>
                                    <p:anim calcmode="lin" valueType="num">
                                      <p:cBhvr additive="base">
                                        <p:cTn id="90" dur="500"/>
                                        <p:tgtEl>
                                          <p:spTgt spid="4"/>
                                        </p:tgtEl>
                                        <p:attrNameLst>
                                          <p:attrName>ppt_y</p:attrName>
                                        </p:attrNameLst>
                                      </p:cBhvr>
                                      <p:tavLst>
                                        <p:tav tm="0">
                                          <p:val>
                                            <p:strVal val="ppt_y"/>
                                          </p:val>
                                        </p:tav>
                                        <p:tav tm="100000">
                                          <p:val>
                                            <p:strVal val="1+ppt_h/2"/>
                                          </p:val>
                                        </p:tav>
                                      </p:tavLst>
                                    </p:anim>
                                    <p:set>
                                      <p:cBhvr>
                                        <p:cTn id="91"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6" grpId="1" animBg="1"/>
      <p:bldP spid="7" grpId="0" animBg="1"/>
      <p:bldP spid="7" grpId="1" animBg="1"/>
      <p:bldP spid="10" grpId="0" animBg="1"/>
      <p:bldP spid="10" grpId="1" animBg="1"/>
      <p:bldP spid="11" grpId="0"/>
      <p:bldP spid="11" grpId="1"/>
      <p:bldP spid="8" grpId="0" animBg="1"/>
      <p:bldP spid="8" grpId="1" animBg="1"/>
      <p:bldP spid="13" grpId="0" animBg="1"/>
      <p:bldP spid="13" grpId="1" animBg="1"/>
      <p:bldP spid="14" grpId="0" animBg="1"/>
      <p:bldP spid="14" grpId="1" animBg="1"/>
      <p:bldP spid="18" grpId="0" animBg="1"/>
      <p:bldP spid="18" grpId="1" animBg="1"/>
      <p:bldP spid="19" grpId="0" animBg="1"/>
      <p:bldP spid="19" grpId="1" animBg="1"/>
      <p:bldP spid="20" grpId="0" animBg="1"/>
      <p:bldP spid="20"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blackWhite">
          <a:xfrm>
            <a:off x="1447800" y="2514600"/>
            <a:ext cx="1828800" cy="1676400"/>
          </a:xfrm>
          <a:prstGeom prst="roundRect">
            <a:avLst>
              <a:gd name="adj" fmla="val 9106"/>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headEnd/>
            <a:tailEnd/>
          </a:ln>
          <a:effectLst>
            <a:glow rad="139700">
              <a:schemeClr val="accent5">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r>
              <a:rPr lang="en-US" sz="2400" b="1" dirty="0" smtClean="0">
                <a:solidFill>
                  <a:srgbClr val="FFFFFF"/>
                </a:solidFill>
              </a:rPr>
              <a:t>Mô </a:t>
            </a:r>
            <a:r>
              <a:rPr lang="en-US" sz="2400" b="1" dirty="0" err="1" smtClean="0">
                <a:solidFill>
                  <a:srgbClr val="FFFFFF"/>
                </a:solidFill>
              </a:rPr>
              <a:t>hình</a:t>
            </a:r>
            <a:r>
              <a:rPr lang="en-US" sz="2400" b="1" dirty="0" smtClean="0">
                <a:solidFill>
                  <a:srgbClr val="FFFFFF"/>
                </a:solidFill>
              </a:rPr>
              <a:t> </a:t>
            </a:r>
          </a:p>
          <a:p>
            <a:pPr algn="ctr"/>
            <a:r>
              <a:rPr lang="en-US" sz="2400" b="1" dirty="0" err="1" smtClean="0">
                <a:solidFill>
                  <a:srgbClr val="FFFFFF"/>
                </a:solidFill>
              </a:rPr>
              <a:t>luồng</a:t>
            </a:r>
            <a:endParaRPr lang="en-US" sz="2400" b="1" dirty="0" smtClean="0">
              <a:solidFill>
                <a:srgbClr val="FFFFFF"/>
              </a:solidFill>
            </a:endParaRPr>
          </a:p>
          <a:p>
            <a:pPr algn="ctr"/>
            <a:r>
              <a:rPr lang="en-US" sz="2400" b="1" dirty="0" smtClean="0">
                <a:solidFill>
                  <a:srgbClr val="FFFFFF"/>
                </a:solidFill>
              </a:rPr>
              <a:t> công việc</a:t>
            </a:r>
            <a:endParaRPr lang="en-US" sz="2400" b="1" dirty="0">
              <a:solidFill>
                <a:srgbClr val="FFFFFF"/>
              </a:solidFill>
            </a:endParaRPr>
          </a:p>
        </p:txBody>
      </p:sp>
      <p:sp>
        <p:nvSpPr>
          <p:cNvPr id="23" name="AutoShape 7"/>
          <p:cNvSpPr>
            <a:spLocks noChangeArrowheads="1"/>
          </p:cNvSpPr>
          <p:nvPr/>
        </p:nvSpPr>
        <p:spPr bwMode="blackWhite">
          <a:xfrm>
            <a:off x="6019800" y="2514600"/>
            <a:ext cx="1828800" cy="1676400"/>
          </a:xfrm>
          <a:prstGeom prst="roundRect">
            <a:avLst>
              <a:gd name="adj" fmla="val 9106"/>
            </a:avLst>
          </a:prstGeom>
          <a:gradFill flip="none" rotWithShape="1">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path path="circle">
              <a:fillToRect l="50000" t="50000" r="50000" b="50000"/>
            </a:path>
            <a:tileRect/>
          </a:gradFill>
          <a:ln>
            <a:headEnd/>
            <a:tailEnd/>
          </a:ln>
          <a:effectLst>
            <a:glow rad="139700">
              <a:schemeClr val="accent5">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a:r>
              <a:rPr lang="en-US" sz="2400" b="1" dirty="0" smtClean="0">
                <a:solidFill>
                  <a:srgbClr val="FFFFFF"/>
                </a:solidFill>
              </a:rPr>
              <a:t>Xây </a:t>
            </a:r>
            <a:r>
              <a:rPr lang="en-US" sz="2400" b="1" dirty="0" err="1" smtClean="0">
                <a:solidFill>
                  <a:srgbClr val="FFFFFF"/>
                </a:solidFill>
              </a:rPr>
              <a:t>dựng</a:t>
            </a:r>
            <a:r>
              <a:rPr lang="en-US" sz="2400" b="1" dirty="0" smtClean="0">
                <a:solidFill>
                  <a:srgbClr val="FFFFFF"/>
                </a:solidFill>
              </a:rPr>
              <a:t> </a:t>
            </a:r>
          </a:p>
          <a:p>
            <a:pPr algn="ctr"/>
            <a:r>
              <a:rPr lang="en-US" sz="2400" b="1" dirty="0" smtClean="0">
                <a:solidFill>
                  <a:srgbClr val="FFFFFF"/>
                </a:solidFill>
              </a:rPr>
              <a:t>ứng dụng </a:t>
            </a:r>
          </a:p>
          <a:p>
            <a:pPr algn="ctr"/>
            <a:r>
              <a:rPr lang="en-US" sz="2400" b="1" dirty="0" smtClean="0">
                <a:solidFill>
                  <a:srgbClr val="FFFFFF"/>
                </a:solidFill>
              </a:rPr>
              <a:t>thử </a:t>
            </a:r>
            <a:r>
              <a:rPr lang="en-US" sz="2400" b="1" dirty="0" err="1" smtClean="0">
                <a:solidFill>
                  <a:srgbClr val="FFFFFF"/>
                </a:solidFill>
              </a:rPr>
              <a:t>nghiệm</a:t>
            </a:r>
            <a:r>
              <a:rPr lang="en-US" sz="2400" b="1" dirty="0" smtClean="0">
                <a:solidFill>
                  <a:srgbClr val="FFFFFF"/>
                </a:solidFill>
              </a:rPr>
              <a:t> </a:t>
            </a:r>
          </a:p>
          <a:p>
            <a:pPr algn="ctr"/>
            <a:r>
              <a:rPr lang="en-US" sz="2400" b="1" dirty="0" smtClean="0">
                <a:solidFill>
                  <a:srgbClr val="FFFFFF"/>
                </a:solidFill>
              </a:rPr>
              <a:t>thực </a:t>
            </a:r>
            <a:r>
              <a:rPr lang="en-US" sz="2400" b="1" dirty="0" err="1" smtClean="0">
                <a:solidFill>
                  <a:srgbClr val="FFFFFF"/>
                </a:solidFill>
              </a:rPr>
              <a:t>tế</a:t>
            </a:r>
            <a:endParaRPr lang="en-US" sz="2400" b="1" dirty="0">
              <a:solidFill>
                <a:srgbClr val="FFFFFF"/>
              </a:solidFill>
            </a:endParaRPr>
          </a:p>
        </p:txBody>
      </p:sp>
      <p:sp>
        <p:nvSpPr>
          <p:cNvPr id="24" name="AutoShape 6"/>
          <p:cNvSpPr>
            <a:spLocks noChangeArrowheads="1"/>
          </p:cNvSpPr>
          <p:nvPr/>
        </p:nvSpPr>
        <p:spPr bwMode="blackWhite">
          <a:xfrm>
            <a:off x="3657600" y="2514600"/>
            <a:ext cx="1828800" cy="1676400"/>
          </a:xfrm>
          <a:prstGeom prst="roundRect">
            <a:avLst>
              <a:gd name="adj" fmla="val 9106"/>
            </a:avLst>
          </a:prstGeom>
          <a:gradFill flip="none" rotWithShape="1">
            <a:gsLst>
              <a:gs pos="0">
                <a:schemeClr val="tx2">
                  <a:lumMod val="50000"/>
                  <a:shade val="30000"/>
                  <a:satMod val="115000"/>
                </a:schemeClr>
              </a:gs>
              <a:gs pos="50000">
                <a:schemeClr val="tx2">
                  <a:lumMod val="50000"/>
                  <a:shade val="67500"/>
                  <a:satMod val="115000"/>
                </a:schemeClr>
              </a:gs>
              <a:gs pos="100000">
                <a:schemeClr val="tx2">
                  <a:lumMod val="50000"/>
                  <a:shade val="100000"/>
                  <a:satMod val="115000"/>
                </a:schemeClr>
              </a:gs>
            </a:gsLst>
            <a:path path="circle">
              <a:fillToRect l="50000" t="50000" r="50000" b="50000"/>
            </a:path>
            <a:tileRect/>
          </a:gradFill>
          <a:ln>
            <a:headEnd/>
            <a:tailEnd/>
          </a:ln>
          <a:effectLst>
            <a:glow rad="139700">
              <a:schemeClr val="accent5">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r>
              <a:rPr lang="en-US" sz="2400" b="1" dirty="0" err="1" smtClean="0">
                <a:solidFill>
                  <a:srgbClr val="FFFFFF"/>
                </a:solidFill>
              </a:rPr>
              <a:t>Môi</a:t>
            </a:r>
            <a:r>
              <a:rPr lang="en-US" sz="2400" b="1" dirty="0" smtClean="0">
                <a:solidFill>
                  <a:srgbClr val="FFFFFF"/>
                </a:solidFill>
              </a:rPr>
              <a:t> trường </a:t>
            </a:r>
          </a:p>
          <a:p>
            <a:pPr algn="ctr"/>
            <a:r>
              <a:rPr lang="en-US" sz="2400" b="1" dirty="0" smtClean="0">
                <a:solidFill>
                  <a:srgbClr val="FFFFFF"/>
                </a:solidFill>
              </a:rPr>
              <a:t>công </a:t>
            </a:r>
            <a:r>
              <a:rPr lang="en-US" sz="2400" b="1" dirty="0" err="1" smtClean="0">
                <a:solidFill>
                  <a:srgbClr val="FFFFFF"/>
                </a:solidFill>
              </a:rPr>
              <a:t>nghệ</a:t>
            </a:r>
            <a:endParaRPr lang="en-US" sz="2400" b="1" dirty="0" smtClean="0">
              <a:solidFill>
                <a:srgbClr val="FFFFFF"/>
              </a:solidFill>
            </a:endParaRPr>
          </a:p>
          <a:p>
            <a:pPr algn="ctr"/>
            <a:r>
              <a:rPr lang="en-US" sz="2400" b="1" dirty="0" smtClean="0">
                <a:solidFill>
                  <a:srgbClr val="FFFFFF"/>
                </a:solidFill>
              </a:rPr>
              <a:t> </a:t>
            </a:r>
            <a:r>
              <a:rPr lang="en-US" sz="2400" b="1" dirty="0" err="1" smtClean="0">
                <a:solidFill>
                  <a:srgbClr val="FFFFFF"/>
                </a:solidFill>
              </a:rPr>
              <a:t>hỗ</a:t>
            </a:r>
            <a:r>
              <a:rPr lang="en-US" sz="2400" b="1" dirty="0" smtClean="0">
                <a:solidFill>
                  <a:srgbClr val="FFFFFF"/>
                </a:solidFill>
              </a:rPr>
              <a:t> </a:t>
            </a:r>
            <a:r>
              <a:rPr lang="en-US" sz="2400" b="1" dirty="0" err="1" smtClean="0">
                <a:solidFill>
                  <a:srgbClr val="FFFFFF"/>
                </a:solidFill>
              </a:rPr>
              <a:t>trợ</a:t>
            </a:r>
            <a:endParaRPr lang="en-US" sz="2400" b="1" dirty="0">
              <a:solidFill>
                <a:srgbClr val="FFFFFF"/>
              </a:solidFill>
            </a:endParaRPr>
          </a:p>
        </p:txBody>
      </p:sp>
      <p:sp>
        <p:nvSpPr>
          <p:cNvPr id="8" name="AutoShape 8"/>
          <p:cNvSpPr>
            <a:spLocks noChangeArrowheads="1"/>
          </p:cNvSpPr>
          <p:nvPr/>
        </p:nvSpPr>
        <p:spPr bwMode="gray">
          <a:xfrm>
            <a:off x="2667000" y="1219200"/>
            <a:ext cx="3581400" cy="685800"/>
          </a:xfrm>
          <a:prstGeom prst="roundRect">
            <a:avLst>
              <a:gd name="adj" fmla="val 9106"/>
            </a:avLst>
          </a:prstGeom>
          <a:gradFill rotWithShape="1">
            <a:gsLst>
              <a:gs pos="0">
                <a:srgbClr val="CCFFFF"/>
              </a:gs>
              <a:gs pos="100000">
                <a:srgbClr val="CCFFFF">
                  <a:gamma/>
                  <a:tint val="0"/>
                  <a:invGamma/>
                </a:srgbClr>
              </a:gs>
            </a:gsLst>
            <a:lin ang="5400000" scaled="1"/>
          </a:gradFill>
          <a:ln w="25400">
            <a:noFill/>
            <a:round/>
            <a:headEnd/>
            <a:tailEnd/>
          </a:ln>
          <a:effectLst>
            <a:outerShdw dist="107763" dir="2700000" algn="ctr" rotWithShape="0">
              <a:srgbClr val="000000">
                <a:alpha val="50000"/>
              </a:srgbClr>
            </a:outerShdw>
          </a:effectLst>
        </p:spPr>
        <p:txBody>
          <a:bodyPr anchor="ctr"/>
          <a:lstStyle/>
          <a:p>
            <a:pPr algn="ctr"/>
            <a:r>
              <a:rPr lang="en-US" sz="3200" b="1" dirty="0" smtClean="0">
                <a:solidFill>
                  <a:schemeClr val="tx2">
                    <a:lumMod val="25000"/>
                  </a:schemeClr>
                </a:solidFill>
              </a:rPr>
              <a:t>YÊU CẦU ĐỀ TÀI</a:t>
            </a:r>
            <a:endParaRPr lang="en-US" sz="2400" dirty="0">
              <a:solidFill>
                <a:schemeClr val="tx2">
                  <a:lumMod val="25000"/>
                </a:schemeClr>
              </a:solidFill>
            </a:endParaRPr>
          </a:p>
        </p:txBody>
      </p:sp>
      <p:sp>
        <p:nvSpPr>
          <p:cNvPr id="4" name="AutoShape 4"/>
          <p:cNvSpPr>
            <a:spLocks noChangeArrowheads="1"/>
          </p:cNvSpPr>
          <p:nvPr/>
        </p:nvSpPr>
        <p:spPr bwMode="invGray">
          <a:xfrm rot="16200000" flipH="1">
            <a:off x="4229100" y="1866900"/>
            <a:ext cx="533400" cy="609600"/>
          </a:xfrm>
          <a:prstGeom prst="rightArrow">
            <a:avLst>
              <a:gd name="adj1" fmla="val 43208"/>
              <a:gd name="adj2" fmla="val 82286"/>
            </a:avLst>
          </a:prstGeom>
          <a:solidFill>
            <a:schemeClr val="accent2"/>
          </a:solidFill>
          <a:ln>
            <a:headEnd/>
            <a:tailEnd/>
          </a:ln>
        </p:spPr>
        <p:style>
          <a:lnRef idx="3">
            <a:schemeClr val="lt1"/>
          </a:lnRef>
          <a:fillRef idx="1">
            <a:schemeClr val="dk1"/>
          </a:fillRef>
          <a:effectRef idx="1">
            <a:schemeClr val="dk1"/>
          </a:effectRef>
          <a:fontRef idx="minor">
            <a:schemeClr val="lt1"/>
          </a:fontRef>
        </p:style>
        <p:txBody>
          <a:bodyPr wrap="none" anchor="ctr"/>
          <a:lstStyle/>
          <a:p>
            <a:endParaRPr lang="en-US"/>
          </a:p>
        </p:txBody>
      </p:sp>
      <p:sp>
        <p:nvSpPr>
          <p:cNvPr id="10" name="AutoShape 5"/>
          <p:cNvSpPr>
            <a:spLocks noChangeArrowheads="1"/>
          </p:cNvSpPr>
          <p:nvPr/>
        </p:nvSpPr>
        <p:spPr bwMode="blackWhite">
          <a:xfrm>
            <a:off x="304800" y="4343400"/>
            <a:ext cx="1143000" cy="2286000"/>
          </a:xfrm>
          <a:prstGeom prst="roundRect">
            <a:avLst>
              <a:gd name="adj" fmla="val 9106"/>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path path="circle">
              <a:fillToRect l="50000" t="50000" r="50000" b="50000"/>
            </a:path>
            <a:tileRect/>
          </a:gra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r>
              <a:rPr lang="en-US" sz="2000" b="1" dirty="0" smtClean="0">
                <a:solidFill>
                  <a:srgbClr val="FFFFFF"/>
                </a:solidFill>
              </a:rPr>
              <a:t>1.Mô </a:t>
            </a:r>
          </a:p>
          <a:p>
            <a:pPr algn="ctr"/>
            <a:r>
              <a:rPr lang="en-US" sz="2000" b="1" dirty="0" err="1" smtClean="0">
                <a:solidFill>
                  <a:srgbClr val="FFFFFF"/>
                </a:solidFill>
              </a:rPr>
              <a:t>hình</a:t>
            </a:r>
            <a:r>
              <a:rPr lang="en-US" sz="2000" b="1" dirty="0" smtClean="0">
                <a:solidFill>
                  <a:srgbClr val="FFFFFF"/>
                </a:solidFill>
              </a:rPr>
              <a:t> </a:t>
            </a:r>
          </a:p>
          <a:p>
            <a:pPr algn="ctr"/>
            <a:r>
              <a:rPr lang="en-US" sz="2000" b="1" dirty="0" err="1" smtClean="0">
                <a:solidFill>
                  <a:srgbClr val="FFFFFF"/>
                </a:solidFill>
              </a:rPr>
              <a:t>luồng</a:t>
            </a:r>
            <a:endParaRPr lang="en-US" sz="2000" b="1" dirty="0" smtClean="0">
              <a:solidFill>
                <a:srgbClr val="FFFFFF"/>
              </a:solidFill>
            </a:endParaRPr>
          </a:p>
          <a:p>
            <a:pPr algn="ctr"/>
            <a:r>
              <a:rPr lang="en-US" sz="2000" b="1" dirty="0" smtClean="0">
                <a:solidFill>
                  <a:srgbClr val="FFFFFF"/>
                </a:solidFill>
              </a:rPr>
              <a:t> công </a:t>
            </a:r>
          </a:p>
          <a:p>
            <a:pPr algn="ctr"/>
            <a:r>
              <a:rPr lang="en-US" sz="2000" b="1" dirty="0" smtClean="0">
                <a:solidFill>
                  <a:srgbClr val="FFFFFF"/>
                </a:solidFill>
              </a:rPr>
              <a:t>việc</a:t>
            </a:r>
            <a:endParaRPr lang="en-US" sz="2000" b="1" dirty="0">
              <a:solidFill>
                <a:srgbClr val="FFFFFF"/>
              </a:solidFill>
            </a:endParaRPr>
          </a:p>
        </p:txBody>
      </p:sp>
      <p:sp>
        <p:nvSpPr>
          <p:cNvPr id="11" name="AutoShape 7"/>
          <p:cNvSpPr>
            <a:spLocks noChangeArrowheads="1"/>
          </p:cNvSpPr>
          <p:nvPr/>
        </p:nvSpPr>
        <p:spPr bwMode="blackWhite">
          <a:xfrm>
            <a:off x="1524000" y="4343400"/>
            <a:ext cx="1143000" cy="2286000"/>
          </a:xfrm>
          <a:prstGeom prst="roundRect">
            <a:avLst>
              <a:gd name="adj" fmla="val 9106"/>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path path="circle">
              <a:fillToRect l="50000" t="50000" r="50000" b="50000"/>
            </a:path>
            <a:tileRect/>
          </a:gradFill>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sz="2000" b="1" dirty="0" smtClean="0">
                <a:solidFill>
                  <a:srgbClr val="FFFFFF"/>
                </a:solidFill>
              </a:rPr>
              <a:t>2.Luồng </a:t>
            </a:r>
          </a:p>
          <a:p>
            <a:pPr algn="ctr"/>
            <a:r>
              <a:rPr lang="en-US" sz="2000" b="1" dirty="0" smtClean="0">
                <a:solidFill>
                  <a:srgbClr val="FFFFFF"/>
                </a:solidFill>
              </a:rPr>
              <a:t>Công</a:t>
            </a:r>
          </a:p>
          <a:p>
            <a:pPr algn="ctr"/>
            <a:r>
              <a:rPr lang="en-US" sz="2000" b="1" dirty="0" smtClean="0">
                <a:solidFill>
                  <a:srgbClr val="FFFFFF"/>
                </a:solidFill>
              </a:rPr>
              <a:t>Việc</a:t>
            </a:r>
          </a:p>
          <a:p>
            <a:pPr algn="ctr"/>
            <a:r>
              <a:rPr lang="en-US" sz="2000" b="1" dirty="0" smtClean="0">
                <a:solidFill>
                  <a:srgbClr val="FFFFFF"/>
                </a:solidFill>
              </a:rPr>
              <a:t>Tổ</a:t>
            </a:r>
          </a:p>
          <a:p>
            <a:pPr algn="ctr"/>
            <a:r>
              <a:rPr lang="en-US" sz="2000" b="1" dirty="0" smtClean="0">
                <a:solidFill>
                  <a:srgbClr val="FFFFFF"/>
                </a:solidFill>
              </a:rPr>
              <a:t>Chức</a:t>
            </a:r>
          </a:p>
          <a:p>
            <a:pPr algn="ctr"/>
            <a:r>
              <a:rPr lang="en-US" sz="2000" b="1" dirty="0" smtClean="0">
                <a:solidFill>
                  <a:srgbClr val="FFFFFF"/>
                </a:solidFill>
              </a:rPr>
              <a:t>thi</a:t>
            </a:r>
            <a:endParaRPr lang="en-US" sz="2000" b="1" dirty="0">
              <a:solidFill>
                <a:srgbClr val="FFFFFF"/>
              </a:solidFill>
            </a:endParaRPr>
          </a:p>
        </p:txBody>
      </p:sp>
      <p:sp>
        <p:nvSpPr>
          <p:cNvPr id="15" name="AutoShape 7"/>
          <p:cNvSpPr>
            <a:spLocks noChangeArrowheads="1"/>
          </p:cNvSpPr>
          <p:nvPr/>
        </p:nvSpPr>
        <p:spPr bwMode="blackWhite">
          <a:xfrm>
            <a:off x="2743200" y="4343400"/>
            <a:ext cx="1143000" cy="2286000"/>
          </a:xfrm>
          <a:prstGeom prst="roundRect">
            <a:avLst>
              <a:gd name="adj" fmla="val 9106"/>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path path="circle">
              <a:fillToRect l="50000" t="50000" r="50000" b="50000"/>
            </a:path>
            <a:tileRect/>
          </a:gradFill>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sz="2000" b="1" dirty="0" smtClean="0">
                <a:solidFill>
                  <a:srgbClr val="FFFFFF"/>
                </a:solidFill>
              </a:rPr>
              <a:t>3.Ứng </a:t>
            </a:r>
          </a:p>
          <a:p>
            <a:pPr algn="ctr"/>
            <a:r>
              <a:rPr lang="en-US" sz="2000" b="1" dirty="0" smtClean="0">
                <a:solidFill>
                  <a:srgbClr val="FFFFFF"/>
                </a:solidFill>
              </a:rPr>
              <a:t>Dụng </a:t>
            </a:r>
          </a:p>
          <a:p>
            <a:pPr algn="ctr"/>
            <a:r>
              <a:rPr lang="en-US" sz="2000" b="1" dirty="0" smtClean="0">
                <a:solidFill>
                  <a:srgbClr val="FFFFFF"/>
                </a:solidFill>
              </a:rPr>
              <a:t>Tổ</a:t>
            </a:r>
          </a:p>
          <a:p>
            <a:pPr algn="ctr"/>
            <a:r>
              <a:rPr lang="en-US" sz="2000" b="1" dirty="0" smtClean="0">
                <a:solidFill>
                  <a:srgbClr val="FFFFFF"/>
                </a:solidFill>
              </a:rPr>
              <a:t>Chức</a:t>
            </a:r>
          </a:p>
          <a:p>
            <a:pPr algn="ctr"/>
            <a:r>
              <a:rPr lang="en-US" sz="2000" b="1" dirty="0" smtClean="0">
                <a:solidFill>
                  <a:srgbClr val="FFFFFF"/>
                </a:solidFill>
              </a:rPr>
              <a:t>Thi </a:t>
            </a:r>
          </a:p>
          <a:p>
            <a:pPr algn="ctr"/>
            <a:r>
              <a:rPr lang="en-US" sz="2000" b="1" dirty="0" err="1" smtClean="0">
                <a:solidFill>
                  <a:srgbClr val="FFFFFF"/>
                </a:solidFill>
              </a:rPr>
              <a:t>Tổng</a:t>
            </a:r>
            <a:endParaRPr lang="en-US" sz="2000" b="1" dirty="0" smtClean="0">
              <a:solidFill>
                <a:srgbClr val="FFFFFF"/>
              </a:solidFill>
            </a:endParaRPr>
          </a:p>
          <a:p>
            <a:pPr algn="ctr"/>
            <a:r>
              <a:rPr lang="en-US" sz="2000" b="1" dirty="0" err="1" smtClean="0">
                <a:solidFill>
                  <a:srgbClr val="FFFFFF"/>
                </a:solidFill>
              </a:rPr>
              <a:t>quát</a:t>
            </a:r>
            <a:endParaRPr lang="en-US" sz="2000" b="1" dirty="0">
              <a:solidFill>
                <a:srgbClr val="FFFFFF"/>
              </a:solidFill>
            </a:endParaRPr>
          </a:p>
        </p:txBody>
      </p:sp>
      <p:sp>
        <p:nvSpPr>
          <p:cNvPr id="16" name="AutoShape 7"/>
          <p:cNvSpPr>
            <a:spLocks noChangeArrowheads="1"/>
          </p:cNvSpPr>
          <p:nvPr/>
        </p:nvSpPr>
        <p:spPr bwMode="blackWhite">
          <a:xfrm>
            <a:off x="5181600" y="4343400"/>
            <a:ext cx="1143000" cy="2286000"/>
          </a:xfrm>
          <a:prstGeom prst="roundRect">
            <a:avLst>
              <a:gd name="adj" fmla="val 9106"/>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path path="circle">
              <a:fillToRect l="50000" t="50000" r="50000" b="50000"/>
            </a:path>
            <a:tileRect/>
          </a:gradFill>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sz="2000" b="1" dirty="0" smtClean="0">
                <a:solidFill>
                  <a:srgbClr val="FFFFFF"/>
                </a:solidFill>
              </a:rPr>
              <a:t>5.Hiện </a:t>
            </a:r>
          </a:p>
          <a:p>
            <a:pPr algn="ctr"/>
            <a:r>
              <a:rPr lang="en-US" sz="2000" b="1" dirty="0" smtClean="0">
                <a:solidFill>
                  <a:srgbClr val="FFFFFF"/>
                </a:solidFill>
              </a:rPr>
              <a:t>Thực</a:t>
            </a:r>
          </a:p>
          <a:p>
            <a:pPr algn="ctr"/>
            <a:r>
              <a:rPr lang="en-US" sz="2000" b="1" dirty="0" smtClean="0">
                <a:solidFill>
                  <a:srgbClr val="FFFFFF"/>
                </a:solidFill>
              </a:rPr>
              <a:t>Ứng</a:t>
            </a:r>
          </a:p>
          <a:p>
            <a:pPr algn="ctr"/>
            <a:r>
              <a:rPr lang="en-US" sz="2000" b="1" dirty="0" smtClean="0">
                <a:solidFill>
                  <a:srgbClr val="FFFFFF"/>
                </a:solidFill>
              </a:rPr>
              <a:t>Dụng</a:t>
            </a:r>
          </a:p>
        </p:txBody>
      </p:sp>
      <p:sp>
        <p:nvSpPr>
          <p:cNvPr id="17" name="AutoShape 7"/>
          <p:cNvSpPr>
            <a:spLocks noChangeArrowheads="1"/>
          </p:cNvSpPr>
          <p:nvPr/>
        </p:nvSpPr>
        <p:spPr bwMode="blackWhite">
          <a:xfrm>
            <a:off x="6400800" y="4343400"/>
            <a:ext cx="1143000" cy="2286000"/>
          </a:xfrm>
          <a:prstGeom prst="roundRect">
            <a:avLst>
              <a:gd name="adj" fmla="val 9106"/>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path path="circle">
              <a:fillToRect l="50000" t="50000" r="50000" b="50000"/>
            </a:path>
            <a:tileRect/>
          </a:gradFill>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sz="2000" b="1" dirty="0" smtClean="0">
                <a:solidFill>
                  <a:srgbClr val="FFFFFF"/>
                </a:solidFill>
              </a:rPr>
              <a:t>6.Thử</a:t>
            </a:r>
          </a:p>
          <a:p>
            <a:pPr algn="ctr"/>
            <a:r>
              <a:rPr lang="en-US" sz="2000" b="1" dirty="0" err="1" smtClean="0">
                <a:solidFill>
                  <a:srgbClr val="FFFFFF"/>
                </a:solidFill>
              </a:rPr>
              <a:t>Nghiệm</a:t>
            </a:r>
            <a:endParaRPr lang="en-US" sz="2000" b="1" dirty="0">
              <a:solidFill>
                <a:srgbClr val="FFFFFF"/>
              </a:solidFill>
            </a:endParaRPr>
          </a:p>
        </p:txBody>
      </p:sp>
      <p:sp>
        <p:nvSpPr>
          <p:cNvPr id="18" name="AutoShape 7"/>
          <p:cNvSpPr>
            <a:spLocks noChangeArrowheads="1"/>
          </p:cNvSpPr>
          <p:nvPr/>
        </p:nvSpPr>
        <p:spPr bwMode="blackWhite">
          <a:xfrm>
            <a:off x="7620000" y="4343400"/>
            <a:ext cx="1143000" cy="2286000"/>
          </a:xfrm>
          <a:prstGeom prst="roundRect">
            <a:avLst>
              <a:gd name="adj" fmla="val 9106"/>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path path="circle">
              <a:fillToRect l="50000" t="50000" r="50000" b="50000"/>
            </a:path>
            <a:tileRect/>
          </a:gradFill>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sz="2000" b="1" dirty="0" smtClean="0">
                <a:solidFill>
                  <a:srgbClr val="FFFFFF"/>
                </a:solidFill>
              </a:rPr>
              <a:t>7.Hướng </a:t>
            </a:r>
          </a:p>
          <a:p>
            <a:pPr algn="ctr"/>
            <a:r>
              <a:rPr lang="en-US" sz="2000" b="1" dirty="0" smtClean="0">
                <a:solidFill>
                  <a:srgbClr val="FFFFFF"/>
                </a:solidFill>
              </a:rPr>
              <a:t>Phát</a:t>
            </a:r>
          </a:p>
          <a:p>
            <a:pPr algn="ctr"/>
            <a:r>
              <a:rPr lang="en-US" sz="2000" b="1" dirty="0" err="1" smtClean="0">
                <a:solidFill>
                  <a:srgbClr val="FFFFFF"/>
                </a:solidFill>
              </a:rPr>
              <a:t>Triển</a:t>
            </a:r>
            <a:endParaRPr lang="en-US" sz="2000" b="1" dirty="0" smtClean="0">
              <a:solidFill>
                <a:srgbClr val="FFFFFF"/>
              </a:solidFill>
            </a:endParaRPr>
          </a:p>
          <a:p>
            <a:pPr algn="ctr"/>
            <a:r>
              <a:rPr lang="en-US" sz="2000" b="1" dirty="0" smtClean="0">
                <a:solidFill>
                  <a:srgbClr val="FFFFFF"/>
                </a:solidFill>
              </a:rPr>
              <a:t>Ứng</a:t>
            </a:r>
          </a:p>
          <a:p>
            <a:pPr algn="ctr"/>
            <a:r>
              <a:rPr lang="en-US" sz="2000" b="1" dirty="0" smtClean="0">
                <a:solidFill>
                  <a:srgbClr val="FFFFFF"/>
                </a:solidFill>
              </a:rPr>
              <a:t>Dụng</a:t>
            </a:r>
          </a:p>
        </p:txBody>
      </p:sp>
      <p:sp>
        <p:nvSpPr>
          <p:cNvPr id="19" name="TextBox 18"/>
          <p:cNvSpPr txBox="1"/>
          <p:nvPr/>
        </p:nvSpPr>
        <p:spPr>
          <a:xfrm>
            <a:off x="457200" y="304800"/>
            <a:ext cx="3539559" cy="646331"/>
          </a:xfrm>
          <a:prstGeom prst="rect">
            <a:avLst/>
          </a:prstGeom>
          <a:noFill/>
        </p:spPr>
        <p:txBody>
          <a:bodyPr wrap="none" rtlCol="0">
            <a:spAutoFit/>
          </a:bodyPr>
          <a:lstStyle/>
          <a:p>
            <a:r>
              <a:rPr lang="en-US" sz="3600" b="1" dirty="0" smtClean="0">
                <a:solidFill>
                  <a:srgbClr val="FFFF00"/>
                </a:solidFill>
                <a:effectLst>
                  <a:glow rad="139700">
                    <a:schemeClr val="accent6">
                      <a:satMod val="175000"/>
                      <a:alpha val="40000"/>
                    </a:schemeClr>
                  </a:glow>
                  <a:reflection blurRad="6350" stA="55000" endA="50" endPos="85000" dist="29997" dir="5400000" sy="-100000" algn="bl" rotWithShape="0"/>
                </a:effectLst>
              </a:rPr>
              <a:t>Nội dung chính</a:t>
            </a:r>
            <a:endParaRPr lang="en-US" sz="3600" b="1" dirty="0">
              <a:solidFill>
                <a:srgbClr val="FFFF00"/>
              </a:solidFill>
              <a:effectLst>
                <a:glow rad="139700">
                  <a:schemeClr val="accent6">
                    <a:satMod val="175000"/>
                    <a:alpha val="40000"/>
                  </a:schemeClr>
                </a:glow>
                <a:reflection blurRad="6350" stA="55000" endA="50" endPos="85000" dist="29997" dir="5400000" sy="-100000" algn="bl" rotWithShape="0"/>
              </a:effectLst>
            </a:endParaRPr>
          </a:p>
        </p:txBody>
      </p:sp>
      <p:sp>
        <p:nvSpPr>
          <p:cNvPr id="25" name="AutoShape 6"/>
          <p:cNvSpPr>
            <a:spLocks noChangeArrowheads="1"/>
          </p:cNvSpPr>
          <p:nvPr/>
        </p:nvSpPr>
        <p:spPr bwMode="blackWhite">
          <a:xfrm>
            <a:off x="3962400" y="4343400"/>
            <a:ext cx="1143000" cy="2286000"/>
          </a:xfrm>
          <a:prstGeom prst="roundRect">
            <a:avLst>
              <a:gd name="adj" fmla="val 9106"/>
            </a:avLst>
          </a:prstGeom>
          <a:gradFill flip="none" rotWithShape="1">
            <a:gsLst>
              <a:gs pos="0">
                <a:schemeClr val="tx2">
                  <a:lumMod val="50000"/>
                  <a:shade val="30000"/>
                  <a:satMod val="115000"/>
                </a:schemeClr>
              </a:gs>
              <a:gs pos="50000">
                <a:schemeClr val="tx2">
                  <a:lumMod val="50000"/>
                  <a:shade val="67500"/>
                  <a:satMod val="115000"/>
                </a:schemeClr>
              </a:gs>
              <a:gs pos="100000">
                <a:schemeClr val="tx2">
                  <a:lumMod val="50000"/>
                  <a:shade val="100000"/>
                  <a:satMod val="115000"/>
                </a:schemeClr>
              </a:gs>
            </a:gsLst>
            <a:path path="circle">
              <a:fillToRect l="50000" t="50000" r="50000" b="50000"/>
            </a:path>
            <a:tileRect/>
          </a:gradFill>
          <a:ln>
            <a:solidFill>
              <a:schemeClr val="tx1"/>
            </a:solidFill>
            <a:headEnd/>
            <a:tailEnd/>
          </a:ln>
          <a:effectLst>
            <a:glow rad="139700">
              <a:schemeClr val="accent5">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r>
              <a:rPr lang="en-US" sz="2000" b="1" smtClean="0">
                <a:solidFill>
                  <a:srgbClr val="FFFFFF"/>
                </a:solidFill>
              </a:rPr>
              <a:t>4.Khảo </a:t>
            </a:r>
          </a:p>
          <a:p>
            <a:pPr algn="ctr"/>
            <a:r>
              <a:rPr lang="en-US" sz="2000" b="1" smtClean="0">
                <a:solidFill>
                  <a:srgbClr val="FFFFFF"/>
                </a:solidFill>
              </a:rPr>
              <a:t>Sát</a:t>
            </a:r>
          </a:p>
          <a:p>
            <a:pPr algn="ctr"/>
            <a:r>
              <a:rPr lang="en-US" sz="2000" b="1" smtClean="0">
                <a:solidFill>
                  <a:srgbClr val="FFFFFF"/>
                </a:solidFill>
              </a:rPr>
              <a:t>Môi </a:t>
            </a:r>
          </a:p>
          <a:p>
            <a:pPr algn="ctr"/>
            <a:r>
              <a:rPr lang="en-US" sz="2000" b="1" smtClean="0">
                <a:solidFill>
                  <a:srgbClr val="FFFFFF"/>
                </a:solidFill>
              </a:rPr>
              <a:t>Trường</a:t>
            </a:r>
          </a:p>
          <a:p>
            <a:pPr algn="ctr"/>
            <a:r>
              <a:rPr lang="en-US" sz="2000" b="1" smtClean="0">
                <a:solidFill>
                  <a:srgbClr val="FFFFFF"/>
                </a:solidFill>
              </a:rPr>
              <a:t>Công </a:t>
            </a:r>
          </a:p>
          <a:p>
            <a:pPr algn="ctr"/>
            <a:r>
              <a:rPr lang="en-US" sz="2000" b="1" smtClean="0">
                <a:solidFill>
                  <a:srgbClr val="FFFFFF"/>
                </a:solidFill>
              </a:rPr>
              <a:t>Nghệ</a:t>
            </a:r>
            <a:endParaRPr lang="en-US" sz="2000" b="1"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ppt_x"/>
                                          </p:val>
                                        </p:tav>
                                        <p:tav tm="100000">
                                          <p:val>
                                            <p:strVal val="#ppt_x"/>
                                          </p:val>
                                        </p:tav>
                                      </p:tavLst>
                                    </p:anim>
                                    <p:anim calcmode="lin" valueType="num">
                                      <p:cBhvr additive="base">
                                        <p:cTn id="52" dur="500" fill="hold"/>
                                        <p:tgtEl>
                                          <p:spTgt spid="19"/>
                                        </p:tgtEl>
                                        <p:attrNameLst>
                                          <p:attrName>ppt_y</p:attrName>
                                        </p:attrNameLst>
                                      </p:cBhvr>
                                      <p:tavLst>
                                        <p:tav tm="0">
                                          <p:val>
                                            <p:strVal val="0-#ppt_h/2"/>
                                          </p:val>
                                        </p:tav>
                                        <p:tav tm="100000">
                                          <p:val>
                                            <p:strVal val="#ppt_y"/>
                                          </p:val>
                                        </p:tav>
                                      </p:tavLst>
                                    </p:anim>
                                  </p:childTnLst>
                                </p:cTn>
                              </p:par>
                              <p:par>
                                <p:cTn id="53" presetID="2" presetClass="entr" presetSubtype="1"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additive="base">
                                        <p:cTn id="55" dur="500" fill="hold"/>
                                        <p:tgtEl>
                                          <p:spTgt spid="25"/>
                                        </p:tgtEl>
                                        <p:attrNameLst>
                                          <p:attrName>ppt_x</p:attrName>
                                        </p:attrNameLst>
                                      </p:cBhvr>
                                      <p:tavLst>
                                        <p:tav tm="0">
                                          <p:val>
                                            <p:strVal val="#ppt_x"/>
                                          </p:val>
                                        </p:tav>
                                        <p:tav tm="100000">
                                          <p:val>
                                            <p:strVal val="#ppt_x"/>
                                          </p:val>
                                        </p:tav>
                                      </p:tavLst>
                                    </p:anim>
                                    <p:anim calcmode="lin" valueType="num">
                                      <p:cBhvr additive="base">
                                        <p:cTn id="56"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9" presetClass="emph" presetSubtype="0" grpId="1" nodeType="clickEffect">
                                  <p:stCondLst>
                                    <p:cond delay="0"/>
                                  </p:stCondLst>
                                  <p:childTnLst>
                                    <p:set>
                                      <p:cBhvr rctx="PPT">
                                        <p:cTn id="60" dur="indefinite"/>
                                        <p:tgtEl>
                                          <p:spTgt spid="10"/>
                                        </p:tgtEl>
                                        <p:attrNameLst>
                                          <p:attrName>style.opacity</p:attrName>
                                        </p:attrNameLst>
                                      </p:cBhvr>
                                      <p:to>
                                        <p:strVal val="0.2"/>
                                      </p:to>
                                    </p:set>
                                    <p:animEffect filter="image" prLst="opacity: 0.2">
                                      <p:cBhvr rctx="IE">
                                        <p:cTn id="61" dur="indefinite"/>
                                        <p:tgtEl>
                                          <p:spTgt spid="10"/>
                                        </p:tgtEl>
                                      </p:cBhvr>
                                    </p:animEffect>
                                  </p:childTnLst>
                                </p:cTn>
                              </p:par>
                              <p:par>
                                <p:cTn id="62" presetID="9" presetClass="emph" presetSubtype="0" grpId="1" nodeType="withEffect">
                                  <p:stCondLst>
                                    <p:cond delay="0"/>
                                  </p:stCondLst>
                                  <p:childTnLst>
                                    <p:set>
                                      <p:cBhvr rctx="PPT">
                                        <p:cTn id="63" dur="indefinite"/>
                                        <p:tgtEl>
                                          <p:spTgt spid="15"/>
                                        </p:tgtEl>
                                        <p:attrNameLst>
                                          <p:attrName>style.opacity</p:attrName>
                                        </p:attrNameLst>
                                      </p:cBhvr>
                                      <p:to>
                                        <p:strVal val="0.2"/>
                                      </p:to>
                                    </p:set>
                                    <p:animEffect filter="image" prLst="opacity: 0.2">
                                      <p:cBhvr rctx="IE">
                                        <p:cTn id="64" dur="indefinite"/>
                                        <p:tgtEl>
                                          <p:spTgt spid="15"/>
                                        </p:tgtEl>
                                      </p:cBhvr>
                                    </p:animEffect>
                                  </p:childTnLst>
                                </p:cTn>
                              </p:par>
                              <p:par>
                                <p:cTn id="65" presetID="9" presetClass="emph" presetSubtype="0" grpId="1" nodeType="withEffect">
                                  <p:stCondLst>
                                    <p:cond delay="0"/>
                                  </p:stCondLst>
                                  <p:childTnLst>
                                    <p:set>
                                      <p:cBhvr rctx="PPT">
                                        <p:cTn id="66" dur="indefinite"/>
                                        <p:tgtEl>
                                          <p:spTgt spid="25"/>
                                        </p:tgtEl>
                                        <p:attrNameLst>
                                          <p:attrName>style.opacity</p:attrName>
                                        </p:attrNameLst>
                                      </p:cBhvr>
                                      <p:to>
                                        <p:strVal val="0.2"/>
                                      </p:to>
                                    </p:set>
                                    <p:animEffect filter="image" prLst="opacity: 0.2">
                                      <p:cBhvr rctx="IE">
                                        <p:cTn id="67" dur="indefinite"/>
                                        <p:tgtEl>
                                          <p:spTgt spid="25"/>
                                        </p:tgtEl>
                                      </p:cBhvr>
                                    </p:animEffect>
                                  </p:childTnLst>
                                </p:cTn>
                              </p:par>
                              <p:par>
                                <p:cTn id="68" presetID="9" presetClass="emph" presetSubtype="0" grpId="1" nodeType="withEffect">
                                  <p:stCondLst>
                                    <p:cond delay="0"/>
                                  </p:stCondLst>
                                  <p:childTnLst>
                                    <p:set>
                                      <p:cBhvr rctx="PPT">
                                        <p:cTn id="69" dur="indefinite"/>
                                        <p:tgtEl>
                                          <p:spTgt spid="16"/>
                                        </p:tgtEl>
                                        <p:attrNameLst>
                                          <p:attrName>style.opacity</p:attrName>
                                        </p:attrNameLst>
                                      </p:cBhvr>
                                      <p:to>
                                        <p:strVal val="0.2"/>
                                      </p:to>
                                    </p:set>
                                    <p:animEffect filter="image" prLst="opacity: 0.2">
                                      <p:cBhvr rctx="IE">
                                        <p:cTn id="70" dur="indefinite"/>
                                        <p:tgtEl>
                                          <p:spTgt spid="16"/>
                                        </p:tgtEl>
                                      </p:cBhvr>
                                    </p:animEffect>
                                  </p:childTnLst>
                                </p:cTn>
                              </p:par>
                              <p:par>
                                <p:cTn id="71" presetID="9" presetClass="emph" presetSubtype="0" grpId="1" nodeType="withEffect">
                                  <p:stCondLst>
                                    <p:cond delay="0"/>
                                  </p:stCondLst>
                                  <p:childTnLst>
                                    <p:set>
                                      <p:cBhvr rctx="PPT">
                                        <p:cTn id="72" dur="indefinite"/>
                                        <p:tgtEl>
                                          <p:spTgt spid="17"/>
                                        </p:tgtEl>
                                        <p:attrNameLst>
                                          <p:attrName>style.opacity</p:attrName>
                                        </p:attrNameLst>
                                      </p:cBhvr>
                                      <p:to>
                                        <p:strVal val="0.2"/>
                                      </p:to>
                                    </p:set>
                                    <p:animEffect filter="image" prLst="opacity: 0.2">
                                      <p:cBhvr rctx="IE">
                                        <p:cTn id="73" dur="indefinite"/>
                                        <p:tgtEl>
                                          <p:spTgt spid="17"/>
                                        </p:tgtEl>
                                      </p:cBhvr>
                                    </p:animEffect>
                                  </p:childTnLst>
                                </p:cTn>
                              </p:par>
                              <p:par>
                                <p:cTn id="74" presetID="9" presetClass="emph" presetSubtype="0" grpId="1" nodeType="withEffect">
                                  <p:stCondLst>
                                    <p:cond delay="0"/>
                                  </p:stCondLst>
                                  <p:childTnLst>
                                    <p:set>
                                      <p:cBhvr rctx="PPT">
                                        <p:cTn id="75" dur="indefinite"/>
                                        <p:tgtEl>
                                          <p:spTgt spid="18"/>
                                        </p:tgtEl>
                                        <p:attrNameLst>
                                          <p:attrName>style.opacity</p:attrName>
                                        </p:attrNameLst>
                                      </p:cBhvr>
                                      <p:to>
                                        <p:strVal val="0.2"/>
                                      </p:to>
                                    </p:set>
                                    <p:animEffect filter="image" prLst="opacity: 0.2">
                                      <p:cBhvr rctx="IE">
                                        <p:cTn id="76" dur="indefinite"/>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8" grpId="0" animBg="1"/>
      <p:bldP spid="4" grpId="0" animBg="1"/>
      <p:bldP spid="10" grpId="0" animBg="1"/>
      <p:bldP spid="10" grpId="1" animBg="1"/>
      <p:bldP spid="11" grpId="0" animBg="1"/>
      <p:bldP spid="15" grpId="0" animBg="1"/>
      <p:bldP spid="15" grpId="1" animBg="1"/>
      <p:bldP spid="16" grpId="0" animBg="1"/>
      <p:bldP spid="16" grpId="1" animBg="1"/>
      <p:bldP spid="17" grpId="0" animBg="1"/>
      <p:bldP spid="17" grpId="1" animBg="1"/>
      <p:bldP spid="18" grpId="0" animBg="1"/>
      <p:bldP spid="18" grpId="1" animBg="1"/>
      <p:bldP spid="19" grpId="0"/>
      <p:bldP spid="25" grpId="0" animBg="1"/>
      <p:bldP spid="2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TextBox 301"/>
          <p:cNvSpPr txBox="1"/>
          <p:nvPr/>
        </p:nvSpPr>
        <p:spPr>
          <a:xfrm>
            <a:off x="457200" y="685800"/>
            <a:ext cx="7932941" cy="646331"/>
          </a:xfrm>
          <a:prstGeom prst="rect">
            <a:avLst/>
          </a:prstGeom>
          <a:noFill/>
        </p:spPr>
        <p:txBody>
          <a:bodyPr wrap="none" rtlCol="0">
            <a:spAutoFit/>
          </a:bodyPr>
          <a:lstStyle/>
          <a:p>
            <a:r>
              <a:rPr lang="en-US" sz="3600" b="1" smtClean="0">
                <a:solidFill>
                  <a:srgbClr val="FFFF00"/>
                </a:solidFill>
                <a:effectLst>
                  <a:glow rad="139700">
                    <a:schemeClr val="accent6">
                      <a:satMod val="175000"/>
                      <a:alpha val="40000"/>
                    </a:schemeClr>
                  </a:glow>
                  <a:reflection blurRad="6350" stA="55000" endA="50" endPos="85000" dist="29997" dir="5400000" sy="-100000" algn="bl" rotWithShape="0"/>
                </a:effectLst>
              </a:rPr>
              <a:t>Mô hình luồng công việc tổ chức thi</a:t>
            </a:r>
            <a:endParaRPr lang="en-US" sz="3600" b="1">
              <a:solidFill>
                <a:srgbClr val="FFFF00"/>
              </a:solidFill>
              <a:effectLst>
                <a:glow rad="139700">
                  <a:schemeClr val="accent6">
                    <a:satMod val="175000"/>
                    <a:alpha val="40000"/>
                  </a:schemeClr>
                </a:glow>
                <a:reflection blurRad="6350" stA="55000" endA="50" endPos="85000" dist="29997" dir="5400000" sy="-100000" algn="bl" rotWithShape="0"/>
              </a:effectLst>
            </a:endParaRPr>
          </a:p>
        </p:txBody>
      </p:sp>
      <p:sp>
        <p:nvSpPr>
          <p:cNvPr id="303" name="Rectangle 302"/>
          <p:cNvSpPr/>
          <p:nvPr/>
        </p:nvSpPr>
        <p:spPr>
          <a:xfrm>
            <a:off x="457200" y="1600200"/>
            <a:ext cx="8229600" cy="2616101"/>
          </a:xfrm>
          <a:prstGeom prst="rect">
            <a:avLst/>
          </a:prstGeom>
        </p:spPr>
        <p:txBody>
          <a:bodyPr wrap="square">
            <a:spAutoFit/>
          </a:bodyPr>
          <a:lstStyle/>
          <a:p>
            <a:pPr indent="344488" algn="just">
              <a:buFontTx/>
              <a:buChar char="-"/>
            </a:pPr>
            <a:r>
              <a:rPr lang="en-US" sz="2800" smtClean="0"/>
              <a:t>Đặc trưng bởi ngày thi và ngày cấp chứng chỉ</a:t>
            </a:r>
            <a:endParaRPr lang="en-US" sz="2800" smtClean="0">
              <a:solidFill>
                <a:prstClr val="white"/>
              </a:solidFill>
            </a:endParaRPr>
          </a:p>
          <a:p>
            <a:pPr lvl="0">
              <a:buFontTx/>
              <a:buChar char="-"/>
            </a:pPr>
            <a:r>
              <a:rPr lang="en-US" sz="2800" smtClean="0">
                <a:solidFill>
                  <a:prstClr val="white"/>
                </a:solidFill>
              </a:rPr>
              <a:t>Cho phép thay đổi nhưng là thay đổi có kiểm soát.</a:t>
            </a:r>
          </a:p>
          <a:p>
            <a:pPr lvl="0">
              <a:buFontTx/>
              <a:buChar char="-"/>
            </a:pPr>
            <a:r>
              <a:rPr lang="en-US" sz="2800" smtClean="0">
                <a:solidFill>
                  <a:prstClr val="white"/>
                </a:solidFill>
              </a:rPr>
              <a:t>Mỗi công việc được thực hiện trong một khoảng thời gian quy định</a:t>
            </a:r>
          </a:p>
          <a:p>
            <a:pPr lvl="0">
              <a:buFontTx/>
              <a:buChar char="-"/>
            </a:pPr>
            <a:endParaRPr lang="en-US" sz="2800" smtClean="0">
              <a:solidFill>
                <a:prstClr val="white"/>
              </a:solidFill>
            </a:endParaRPr>
          </a:p>
          <a:p>
            <a:pPr indent="344488" algn="just">
              <a:buFontTx/>
              <a:buChar char="-"/>
            </a:pPr>
            <a:endParaRPr lang="en-US" sz="2400">
              <a:effectLst/>
            </a:endParaRPr>
          </a:p>
        </p:txBody>
      </p:sp>
      <p:grpSp>
        <p:nvGrpSpPr>
          <p:cNvPr id="499" name="Group 498"/>
          <p:cNvGrpSpPr/>
          <p:nvPr/>
        </p:nvGrpSpPr>
        <p:grpSpPr>
          <a:xfrm>
            <a:off x="457200" y="3733800"/>
            <a:ext cx="1295400" cy="2438400"/>
            <a:chOff x="7391400" y="2514600"/>
            <a:chExt cx="1371600" cy="3581400"/>
          </a:xfrm>
          <a:effectLst>
            <a:glow rad="101600">
              <a:schemeClr val="accent6">
                <a:satMod val="175000"/>
                <a:alpha val="40000"/>
              </a:schemeClr>
            </a:glow>
          </a:effectLst>
        </p:grpSpPr>
        <p:sp>
          <p:nvSpPr>
            <p:cNvPr id="500" name="Oval 1189"/>
            <p:cNvSpPr>
              <a:spLocks noChangeArrowheads="1"/>
            </p:cNvSpPr>
            <p:nvPr/>
          </p:nvSpPr>
          <p:spPr bwMode="auto">
            <a:xfrm>
              <a:off x="7924800" y="2514600"/>
              <a:ext cx="304800" cy="304800"/>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1" name="AutoShape 1193"/>
            <p:cNvSpPr>
              <a:spLocks noChangeArrowheads="1"/>
            </p:cNvSpPr>
            <p:nvPr/>
          </p:nvSpPr>
          <p:spPr bwMode="auto">
            <a:xfrm>
              <a:off x="7696200" y="3677905"/>
              <a:ext cx="739775" cy="479479"/>
            </a:xfrm>
            <a:prstGeom prst="roundRect">
              <a:avLst>
                <a:gd name="adj" fmla="val 16667"/>
              </a:avLst>
            </a:prstGeom>
            <a:solidFill>
              <a:srgbClr val="92D050"/>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bg1"/>
                  </a:solidFill>
                  <a:effectLst/>
                  <a:latin typeface="Arial" pitchFamily="34" charset="0"/>
                  <a:cs typeface="Arial" pitchFamily="34" charset="0"/>
                </a:rPr>
                <a:t>Thi</a:t>
              </a:r>
            </a:p>
          </p:txBody>
        </p:sp>
        <p:cxnSp>
          <p:nvCxnSpPr>
            <p:cNvPr id="502" name="AutoShape 1194"/>
            <p:cNvCxnSpPr>
              <a:cxnSpLocks noChangeShapeType="1"/>
            </p:cNvCxnSpPr>
            <p:nvPr/>
          </p:nvCxnSpPr>
          <p:spPr bwMode="auto">
            <a:xfrm>
              <a:off x="8070703" y="3365915"/>
              <a:ext cx="3516" cy="266669"/>
            </a:xfrm>
            <a:prstGeom prst="straightConnector1">
              <a:avLst/>
            </a:prstGeom>
            <a:noFill/>
            <a:ln w="9525">
              <a:solidFill>
                <a:srgbClr val="000000"/>
              </a:solidFill>
              <a:round/>
              <a:headEnd/>
              <a:tailEnd type="triangle" w="med" len="med"/>
            </a:ln>
          </p:spPr>
        </p:cxnSp>
        <p:sp>
          <p:nvSpPr>
            <p:cNvPr id="503" name="Oval 1195"/>
            <p:cNvSpPr>
              <a:spLocks noChangeArrowheads="1"/>
            </p:cNvSpPr>
            <p:nvPr/>
          </p:nvSpPr>
          <p:spPr bwMode="auto">
            <a:xfrm>
              <a:off x="8048725" y="3632584"/>
              <a:ext cx="50989" cy="72907"/>
            </a:xfrm>
            <a:prstGeom prst="ellipse">
              <a:avLst/>
            </a:prstGeom>
            <a:solidFill>
              <a:srgbClr val="92D05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4" name="Rectangle 1196"/>
            <p:cNvSpPr>
              <a:spLocks noChangeArrowheads="1"/>
            </p:cNvSpPr>
            <p:nvPr/>
          </p:nvSpPr>
          <p:spPr bwMode="auto">
            <a:xfrm>
              <a:off x="8060153" y="3466409"/>
              <a:ext cx="336261" cy="278492"/>
            </a:xfrm>
            <a:prstGeom prst="rect">
              <a:avLst/>
            </a:prstGeom>
            <a:solidFill>
              <a:srgbClr val="92D050">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505" name="AutoShape 1197"/>
            <p:cNvCxnSpPr>
              <a:cxnSpLocks noChangeShapeType="1"/>
            </p:cNvCxnSpPr>
            <p:nvPr/>
          </p:nvCxnSpPr>
          <p:spPr bwMode="auto">
            <a:xfrm>
              <a:off x="8066307" y="4157384"/>
              <a:ext cx="440" cy="243680"/>
            </a:xfrm>
            <a:prstGeom prst="straightConnector1">
              <a:avLst/>
            </a:prstGeom>
            <a:noFill/>
            <a:ln w="9525">
              <a:solidFill>
                <a:srgbClr val="000000"/>
              </a:solidFill>
              <a:round/>
              <a:headEnd type="oval" w="med" len="med"/>
              <a:tailEnd/>
            </a:ln>
          </p:spPr>
        </p:cxnSp>
        <p:sp>
          <p:nvSpPr>
            <p:cNvPr id="506" name="Rectangle 1198"/>
            <p:cNvSpPr>
              <a:spLocks noChangeArrowheads="1"/>
            </p:cNvSpPr>
            <p:nvPr/>
          </p:nvSpPr>
          <p:spPr bwMode="auto">
            <a:xfrm>
              <a:off x="8053560" y="4121915"/>
              <a:ext cx="336261" cy="278492"/>
            </a:xfrm>
            <a:prstGeom prst="rect">
              <a:avLst/>
            </a:prstGeom>
            <a:solidFill>
              <a:srgbClr val="92D050">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07" name="Oval 1200"/>
            <p:cNvSpPr>
              <a:spLocks noChangeArrowheads="1"/>
            </p:cNvSpPr>
            <p:nvPr/>
          </p:nvSpPr>
          <p:spPr bwMode="auto">
            <a:xfrm>
              <a:off x="7887893" y="5749144"/>
              <a:ext cx="380688" cy="346856"/>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8" name="Oval 1201"/>
            <p:cNvSpPr>
              <a:spLocks noChangeArrowheads="1"/>
            </p:cNvSpPr>
            <p:nvPr/>
          </p:nvSpPr>
          <p:spPr bwMode="auto">
            <a:xfrm>
              <a:off x="7939192" y="5806049"/>
              <a:ext cx="283490" cy="241174"/>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09" name="Group 48"/>
            <p:cNvGrpSpPr/>
            <p:nvPr/>
          </p:nvGrpSpPr>
          <p:grpSpPr>
            <a:xfrm>
              <a:off x="7391400" y="2955971"/>
              <a:ext cx="1371600" cy="549229"/>
              <a:chOff x="7010400" y="3428996"/>
              <a:chExt cx="1371600" cy="549229"/>
            </a:xfrm>
          </p:grpSpPr>
          <p:grpSp>
            <p:nvGrpSpPr>
              <p:cNvPr id="538" name="Group 1192"/>
              <p:cNvGrpSpPr>
                <a:grpSpLocks/>
              </p:cNvGrpSpPr>
              <p:nvPr/>
            </p:nvGrpSpPr>
            <p:grpSpPr bwMode="auto">
              <a:xfrm>
                <a:off x="7010400" y="3428996"/>
                <a:ext cx="304800" cy="533401"/>
                <a:chOff x="2705" y="3464"/>
                <a:chExt cx="1683" cy="1576"/>
              </a:xfrm>
            </p:grpSpPr>
            <p:sp>
              <p:nvSpPr>
                <p:cNvPr id="555" name="AutoShape 1193"/>
                <p:cNvSpPr>
                  <a:spLocks noChangeArrowheads="1"/>
                </p:cNvSpPr>
                <p:nvPr/>
              </p:nvSpPr>
              <p:spPr bwMode="auto">
                <a:xfrm>
                  <a:off x="2705" y="3939"/>
                  <a:ext cx="1683" cy="730"/>
                </a:xfrm>
                <a:prstGeom prst="roundRect">
                  <a:avLst>
                    <a:gd name="adj" fmla="val 16667"/>
                  </a:avLst>
                </a:prstGeom>
                <a:solidFill>
                  <a:srgbClr val="92D050"/>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556" name="AutoShape 1194"/>
                <p:cNvCxnSpPr>
                  <a:cxnSpLocks noChangeShapeType="1"/>
                </p:cNvCxnSpPr>
                <p:nvPr/>
              </p:nvCxnSpPr>
              <p:spPr bwMode="auto">
                <a:xfrm>
                  <a:off x="3557" y="3464"/>
                  <a:ext cx="8" cy="406"/>
                </a:xfrm>
                <a:prstGeom prst="straightConnector1">
                  <a:avLst/>
                </a:prstGeom>
                <a:noFill/>
                <a:ln w="9525">
                  <a:solidFill>
                    <a:srgbClr val="000000"/>
                  </a:solidFill>
                  <a:round/>
                  <a:headEnd/>
                  <a:tailEnd type="triangle" w="med" len="med"/>
                </a:ln>
              </p:spPr>
            </p:cxnSp>
            <p:sp>
              <p:nvSpPr>
                <p:cNvPr id="557" name="Oval 1195"/>
                <p:cNvSpPr>
                  <a:spLocks noChangeArrowheads="1"/>
                </p:cNvSpPr>
                <p:nvPr/>
              </p:nvSpPr>
              <p:spPr bwMode="auto">
                <a:xfrm>
                  <a:off x="3507" y="3870"/>
                  <a:ext cx="116" cy="111"/>
                </a:xfrm>
                <a:prstGeom prst="ellipse">
                  <a:avLst/>
                </a:prstGeom>
                <a:solidFill>
                  <a:srgbClr val="92D05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8" name="Rectangle 1196"/>
                <p:cNvSpPr>
                  <a:spLocks noChangeArrowheads="1"/>
                </p:cNvSpPr>
                <p:nvPr/>
              </p:nvSpPr>
              <p:spPr bwMode="auto">
                <a:xfrm>
                  <a:off x="3533" y="3617"/>
                  <a:ext cx="765" cy="424"/>
                </a:xfrm>
                <a:prstGeom prst="rect">
                  <a:avLst/>
                </a:prstGeom>
                <a:solidFill>
                  <a:srgbClr val="92D050">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559" name="AutoShape 1197"/>
                <p:cNvCxnSpPr>
                  <a:cxnSpLocks noChangeShapeType="1"/>
                </p:cNvCxnSpPr>
                <p:nvPr/>
              </p:nvCxnSpPr>
              <p:spPr bwMode="auto">
                <a:xfrm>
                  <a:off x="3547" y="4669"/>
                  <a:ext cx="1" cy="371"/>
                </a:xfrm>
                <a:prstGeom prst="straightConnector1">
                  <a:avLst/>
                </a:prstGeom>
                <a:noFill/>
                <a:ln w="9525">
                  <a:solidFill>
                    <a:srgbClr val="000000"/>
                  </a:solidFill>
                  <a:round/>
                  <a:headEnd type="oval" w="med" len="med"/>
                  <a:tailEnd/>
                </a:ln>
              </p:spPr>
            </p:cxnSp>
            <p:sp>
              <p:nvSpPr>
                <p:cNvPr id="560" name="Rectangle 1198"/>
                <p:cNvSpPr>
                  <a:spLocks noChangeArrowheads="1"/>
                </p:cNvSpPr>
                <p:nvPr/>
              </p:nvSpPr>
              <p:spPr bwMode="auto">
                <a:xfrm>
                  <a:off x="3518" y="4615"/>
                  <a:ext cx="765" cy="424"/>
                </a:xfrm>
                <a:prstGeom prst="rect">
                  <a:avLst/>
                </a:prstGeom>
                <a:solidFill>
                  <a:srgbClr val="92D050">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539" name="Group 1192"/>
              <p:cNvGrpSpPr>
                <a:grpSpLocks/>
              </p:cNvGrpSpPr>
              <p:nvPr/>
            </p:nvGrpSpPr>
            <p:grpSpPr bwMode="auto">
              <a:xfrm>
                <a:off x="7543800" y="3429000"/>
                <a:ext cx="304800" cy="549225"/>
                <a:chOff x="2705" y="3464"/>
                <a:chExt cx="1683" cy="1576"/>
              </a:xfrm>
            </p:grpSpPr>
            <p:sp>
              <p:nvSpPr>
                <p:cNvPr id="549" name="AutoShape 1193"/>
                <p:cNvSpPr>
                  <a:spLocks noChangeArrowheads="1"/>
                </p:cNvSpPr>
                <p:nvPr/>
              </p:nvSpPr>
              <p:spPr bwMode="auto">
                <a:xfrm>
                  <a:off x="2705" y="3939"/>
                  <a:ext cx="1683" cy="730"/>
                </a:xfrm>
                <a:prstGeom prst="roundRect">
                  <a:avLst>
                    <a:gd name="adj" fmla="val 16667"/>
                  </a:avLst>
                </a:prstGeom>
                <a:solidFill>
                  <a:srgbClr val="92D050"/>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550" name="AutoShape 1194"/>
                <p:cNvCxnSpPr>
                  <a:cxnSpLocks noChangeShapeType="1"/>
                </p:cNvCxnSpPr>
                <p:nvPr/>
              </p:nvCxnSpPr>
              <p:spPr bwMode="auto">
                <a:xfrm>
                  <a:off x="3557" y="3464"/>
                  <a:ext cx="8" cy="406"/>
                </a:xfrm>
                <a:prstGeom prst="straightConnector1">
                  <a:avLst/>
                </a:prstGeom>
                <a:noFill/>
                <a:ln w="9525">
                  <a:solidFill>
                    <a:srgbClr val="000000"/>
                  </a:solidFill>
                  <a:round/>
                  <a:headEnd/>
                  <a:tailEnd type="triangle" w="med" len="med"/>
                </a:ln>
              </p:spPr>
            </p:cxnSp>
            <p:sp>
              <p:nvSpPr>
                <p:cNvPr id="551" name="Oval 1195"/>
                <p:cNvSpPr>
                  <a:spLocks noChangeArrowheads="1"/>
                </p:cNvSpPr>
                <p:nvPr/>
              </p:nvSpPr>
              <p:spPr bwMode="auto">
                <a:xfrm>
                  <a:off x="3507" y="3870"/>
                  <a:ext cx="116" cy="111"/>
                </a:xfrm>
                <a:prstGeom prst="ellipse">
                  <a:avLst/>
                </a:prstGeom>
                <a:solidFill>
                  <a:srgbClr val="92D05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2" name="Rectangle 1196"/>
                <p:cNvSpPr>
                  <a:spLocks noChangeArrowheads="1"/>
                </p:cNvSpPr>
                <p:nvPr/>
              </p:nvSpPr>
              <p:spPr bwMode="auto">
                <a:xfrm>
                  <a:off x="3533" y="3617"/>
                  <a:ext cx="765" cy="424"/>
                </a:xfrm>
                <a:prstGeom prst="rect">
                  <a:avLst/>
                </a:prstGeom>
                <a:solidFill>
                  <a:srgbClr val="92D050">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553" name="AutoShape 1197"/>
                <p:cNvCxnSpPr>
                  <a:cxnSpLocks noChangeShapeType="1"/>
                </p:cNvCxnSpPr>
                <p:nvPr/>
              </p:nvCxnSpPr>
              <p:spPr bwMode="auto">
                <a:xfrm>
                  <a:off x="3547" y="4669"/>
                  <a:ext cx="1" cy="371"/>
                </a:xfrm>
                <a:prstGeom prst="straightConnector1">
                  <a:avLst/>
                </a:prstGeom>
                <a:noFill/>
                <a:ln w="9525">
                  <a:solidFill>
                    <a:srgbClr val="000000"/>
                  </a:solidFill>
                  <a:round/>
                  <a:headEnd type="oval" w="med" len="med"/>
                  <a:tailEnd/>
                </a:ln>
              </p:spPr>
            </p:cxnSp>
            <p:sp>
              <p:nvSpPr>
                <p:cNvPr id="554" name="Rectangle 1198"/>
                <p:cNvSpPr>
                  <a:spLocks noChangeArrowheads="1"/>
                </p:cNvSpPr>
                <p:nvPr/>
              </p:nvSpPr>
              <p:spPr bwMode="auto">
                <a:xfrm>
                  <a:off x="3518" y="4615"/>
                  <a:ext cx="765" cy="424"/>
                </a:xfrm>
                <a:prstGeom prst="rect">
                  <a:avLst/>
                </a:prstGeom>
                <a:solidFill>
                  <a:srgbClr val="92D050">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540" name="Group 1192"/>
              <p:cNvGrpSpPr>
                <a:grpSpLocks/>
              </p:cNvGrpSpPr>
              <p:nvPr/>
            </p:nvGrpSpPr>
            <p:grpSpPr bwMode="auto">
              <a:xfrm>
                <a:off x="8077200" y="3428996"/>
                <a:ext cx="304800" cy="533401"/>
                <a:chOff x="2705" y="3464"/>
                <a:chExt cx="1683" cy="1576"/>
              </a:xfrm>
            </p:grpSpPr>
            <p:sp>
              <p:nvSpPr>
                <p:cNvPr id="543" name="AutoShape 1193"/>
                <p:cNvSpPr>
                  <a:spLocks noChangeArrowheads="1"/>
                </p:cNvSpPr>
                <p:nvPr/>
              </p:nvSpPr>
              <p:spPr bwMode="auto">
                <a:xfrm>
                  <a:off x="2705" y="3939"/>
                  <a:ext cx="1683" cy="730"/>
                </a:xfrm>
                <a:prstGeom prst="roundRect">
                  <a:avLst>
                    <a:gd name="adj" fmla="val 16667"/>
                  </a:avLst>
                </a:prstGeom>
                <a:solidFill>
                  <a:srgbClr val="92D050"/>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544" name="AutoShape 1194"/>
                <p:cNvCxnSpPr>
                  <a:cxnSpLocks noChangeShapeType="1"/>
                </p:cNvCxnSpPr>
                <p:nvPr/>
              </p:nvCxnSpPr>
              <p:spPr bwMode="auto">
                <a:xfrm>
                  <a:off x="3557" y="3464"/>
                  <a:ext cx="8" cy="406"/>
                </a:xfrm>
                <a:prstGeom prst="straightConnector1">
                  <a:avLst/>
                </a:prstGeom>
                <a:noFill/>
                <a:ln w="9525">
                  <a:solidFill>
                    <a:srgbClr val="000000"/>
                  </a:solidFill>
                  <a:round/>
                  <a:headEnd/>
                  <a:tailEnd type="triangle" w="med" len="med"/>
                </a:ln>
              </p:spPr>
            </p:cxnSp>
            <p:sp>
              <p:nvSpPr>
                <p:cNvPr id="545" name="Oval 1195"/>
                <p:cNvSpPr>
                  <a:spLocks noChangeArrowheads="1"/>
                </p:cNvSpPr>
                <p:nvPr/>
              </p:nvSpPr>
              <p:spPr bwMode="auto">
                <a:xfrm>
                  <a:off x="3507" y="3870"/>
                  <a:ext cx="116" cy="111"/>
                </a:xfrm>
                <a:prstGeom prst="ellipse">
                  <a:avLst/>
                </a:prstGeom>
                <a:solidFill>
                  <a:srgbClr val="92D05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6" name="Rectangle 1196"/>
                <p:cNvSpPr>
                  <a:spLocks noChangeArrowheads="1"/>
                </p:cNvSpPr>
                <p:nvPr/>
              </p:nvSpPr>
              <p:spPr bwMode="auto">
                <a:xfrm>
                  <a:off x="3533" y="3617"/>
                  <a:ext cx="765" cy="424"/>
                </a:xfrm>
                <a:prstGeom prst="rect">
                  <a:avLst/>
                </a:prstGeom>
                <a:solidFill>
                  <a:srgbClr val="92D050">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547" name="AutoShape 1197"/>
                <p:cNvCxnSpPr>
                  <a:cxnSpLocks noChangeShapeType="1"/>
                </p:cNvCxnSpPr>
                <p:nvPr/>
              </p:nvCxnSpPr>
              <p:spPr bwMode="auto">
                <a:xfrm>
                  <a:off x="3547" y="4669"/>
                  <a:ext cx="1" cy="371"/>
                </a:xfrm>
                <a:prstGeom prst="straightConnector1">
                  <a:avLst/>
                </a:prstGeom>
                <a:noFill/>
                <a:ln w="9525">
                  <a:solidFill>
                    <a:srgbClr val="000000"/>
                  </a:solidFill>
                  <a:round/>
                  <a:headEnd type="oval" w="med" len="med"/>
                  <a:tailEnd/>
                </a:ln>
              </p:spPr>
            </p:cxnSp>
            <p:sp>
              <p:nvSpPr>
                <p:cNvPr id="548" name="Rectangle 1198"/>
                <p:cNvSpPr>
                  <a:spLocks noChangeArrowheads="1"/>
                </p:cNvSpPr>
                <p:nvPr/>
              </p:nvSpPr>
              <p:spPr bwMode="auto">
                <a:xfrm>
                  <a:off x="3518" y="4615"/>
                  <a:ext cx="765" cy="424"/>
                </a:xfrm>
                <a:prstGeom prst="rect">
                  <a:avLst/>
                </a:prstGeom>
                <a:solidFill>
                  <a:srgbClr val="92D050">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cxnSp>
            <p:nvCxnSpPr>
              <p:cNvPr id="541" name="Straight Connector 540"/>
              <p:cNvCxnSpPr/>
              <p:nvPr/>
            </p:nvCxnSpPr>
            <p:spPr>
              <a:xfrm rot="5400000" flipH="1" flipV="1">
                <a:off x="7695406" y="2896394"/>
                <a:ext cx="1588" cy="1066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2" name="Straight Connector 541"/>
              <p:cNvCxnSpPr/>
              <p:nvPr/>
            </p:nvCxnSpPr>
            <p:spPr>
              <a:xfrm rot="5400000" flipH="1" flipV="1">
                <a:off x="7695406" y="3429794"/>
                <a:ext cx="1588" cy="1066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510" name="Straight Connector 509"/>
            <p:cNvCxnSpPr/>
            <p:nvPr/>
          </p:nvCxnSpPr>
          <p:spPr>
            <a:xfrm rot="5400000">
              <a:off x="8001794" y="2894806"/>
              <a:ext cx="152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11" name="Group 53"/>
            <p:cNvGrpSpPr/>
            <p:nvPr/>
          </p:nvGrpSpPr>
          <p:grpSpPr>
            <a:xfrm>
              <a:off x="7391400" y="4403770"/>
              <a:ext cx="1371600" cy="549230"/>
              <a:chOff x="7010400" y="3428995"/>
              <a:chExt cx="1371600" cy="549230"/>
            </a:xfrm>
          </p:grpSpPr>
          <p:grpSp>
            <p:nvGrpSpPr>
              <p:cNvPr id="515" name="Group 1192"/>
              <p:cNvGrpSpPr>
                <a:grpSpLocks/>
              </p:cNvGrpSpPr>
              <p:nvPr/>
            </p:nvGrpSpPr>
            <p:grpSpPr bwMode="auto">
              <a:xfrm>
                <a:off x="7010400" y="3428995"/>
                <a:ext cx="304800" cy="533401"/>
                <a:chOff x="2705" y="3464"/>
                <a:chExt cx="1683" cy="1576"/>
              </a:xfrm>
            </p:grpSpPr>
            <p:sp>
              <p:nvSpPr>
                <p:cNvPr id="532" name="AutoShape 1193"/>
                <p:cNvSpPr>
                  <a:spLocks noChangeArrowheads="1"/>
                </p:cNvSpPr>
                <p:nvPr/>
              </p:nvSpPr>
              <p:spPr bwMode="auto">
                <a:xfrm>
                  <a:off x="2705" y="3939"/>
                  <a:ext cx="1683" cy="730"/>
                </a:xfrm>
                <a:prstGeom prst="roundRect">
                  <a:avLst>
                    <a:gd name="adj" fmla="val 16667"/>
                  </a:avLst>
                </a:prstGeom>
                <a:solidFill>
                  <a:srgbClr val="92D050"/>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533" name="AutoShape 1194"/>
                <p:cNvCxnSpPr>
                  <a:cxnSpLocks noChangeShapeType="1"/>
                </p:cNvCxnSpPr>
                <p:nvPr/>
              </p:nvCxnSpPr>
              <p:spPr bwMode="auto">
                <a:xfrm>
                  <a:off x="3557" y="3464"/>
                  <a:ext cx="8" cy="406"/>
                </a:xfrm>
                <a:prstGeom prst="straightConnector1">
                  <a:avLst/>
                </a:prstGeom>
                <a:noFill/>
                <a:ln w="9525">
                  <a:solidFill>
                    <a:srgbClr val="000000"/>
                  </a:solidFill>
                  <a:round/>
                  <a:headEnd/>
                  <a:tailEnd type="triangle" w="med" len="med"/>
                </a:ln>
              </p:spPr>
            </p:cxnSp>
            <p:sp>
              <p:nvSpPr>
                <p:cNvPr id="534" name="Oval 1195"/>
                <p:cNvSpPr>
                  <a:spLocks noChangeArrowheads="1"/>
                </p:cNvSpPr>
                <p:nvPr/>
              </p:nvSpPr>
              <p:spPr bwMode="auto">
                <a:xfrm>
                  <a:off x="3507" y="3870"/>
                  <a:ext cx="116" cy="111"/>
                </a:xfrm>
                <a:prstGeom prst="ellipse">
                  <a:avLst/>
                </a:prstGeom>
                <a:solidFill>
                  <a:srgbClr val="92D05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5" name="Rectangle 1196"/>
                <p:cNvSpPr>
                  <a:spLocks noChangeArrowheads="1"/>
                </p:cNvSpPr>
                <p:nvPr/>
              </p:nvSpPr>
              <p:spPr bwMode="auto">
                <a:xfrm>
                  <a:off x="3533" y="3617"/>
                  <a:ext cx="765" cy="424"/>
                </a:xfrm>
                <a:prstGeom prst="rect">
                  <a:avLst/>
                </a:prstGeom>
                <a:solidFill>
                  <a:srgbClr val="92D050">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536" name="AutoShape 1197"/>
                <p:cNvCxnSpPr>
                  <a:cxnSpLocks noChangeShapeType="1"/>
                </p:cNvCxnSpPr>
                <p:nvPr/>
              </p:nvCxnSpPr>
              <p:spPr bwMode="auto">
                <a:xfrm>
                  <a:off x="3547" y="4669"/>
                  <a:ext cx="1" cy="371"/>
                </a:xfrm>
                <a:prstGeom prst="straightConnector1">
                  <a:avLst/>
                </a:prstGeom>
                <a:noFill/>
                <a:ln w="9525">
                  <a:solidFill>
                    <a:srgbClr val="000000"/>
                  </a:solidFill>
                  <a:round/>
                  <a:headEnd type="oval" w="med" len="med"/>
                  <a:tailEnd/>
                </a:ln>
              </p:spPr>
            </p:cxnSp>
            <p:sp>
              <p:nvSpPr>
                <p:cNvPr id="537" name="Rectangle 1198"/>
                <p:cNvSpPr>
                  <a:spLocks noChangeArrowheads="1"/>
                </p:cNvSpPr>
                <p:nvPr/>
              </p:nvSpPr>
              <p:spPr bwMode="auto">
                <a:xfrm>
                  <a:off x="3518" y="4615"/>
                  <a:ext cx="765" cy="424"/>
                </a:xfrm>
                <a:prstGeom prst="rect">
                  <a:avLst/>
                </a:prstGeom>
                <a:solidFill>
                  <a:srgbClr val="92D050">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516" name="Group 1192"/>
              <p:cNvGrpSpPr>
                <a:grpSpLocks/>
              </p:cNvGrpSpPr>
              <p:nvPr/>
            </p:nvGrpSpPr>
            <p:grpSpPr bwMode="auto">
              <a:xfrm>
                <a:off x="7543800" y="3429000"/>
                <a:ext cx="304800" cy="549225"/>
                <a:chOff x="2705" y="3464"/>
                <a:chExt cx="1683" cy="1576"/>
              </a:xfrm>
            </p:grpSpPr>
            <p:sp>
              <p:nvSpPr>
                <p:cNvPr id="526" name="AutoShape 1193"/>
                <p:cNvSpPr>
                  <a:spLocks noChangeArrowheads="1"/>
                </p:cNvSpPr>
                <p:nvPr/>
              </p:nvSpPr>
              <p:spPr bwMode="auto">
                <a:xfrm>
                  <a:off x="2705" y="3939"/>
                  <a:ext cx="1683" cy="730"/>
                </a:xfrm>
                <a:prstGeom prst="roundRect">
                  <a:avLst>
                    <a:gd name="adj" fmla="val 16667"/>
                  </a:avLst>
                </a:prstGeom>
                <a:solidFill>
                  <a:srgbClr val="92D050"/>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527" name="AutoShape 1194"/>
                <p:cNvCxnSpPr>
                  <a:cxnSpLocks noChangeShapeType="1"/>
                </p:cNvCxnSpPr>
                <p:nvPr/>
              </p:nvCxnSpPr>
              <p:spPr bwMode="auto">
                <a:xfrm>
                  <a:off x="3557" y="3464"/>
                  <a:ext cx="8" cy="406"/>
                </a:xfrm>
                <a:prstGeom prst="straightConnector1">
                  <a:avLst/>
                </a:prstGeom>
                <a:noFill/>
                <a:ln w="9525">
                  <a:solidFill>
                    <a:srgbClr val="000000"/>
                  </a:solidFill>
                  <a:round/>
                  <a:headEnd/>
                  <a:tailEnd type="triangle" w="med" len="med"/>
                </a:ln>
              </p:spPr>
            </p:cxnSp>
            <p:sp>
              <p:nvSpPr>
                <p:cNvPr id="528" name="Oval 1195"/>
                <p:cNvSpPr>
                  <a:spLocks noChangeArrowheads="1"/>
                </p:cNvSpPr>
                <p:nvPr/>
              </p:nvSpPr>
              <p:spPr bwMode="auto">
                <a:xfrm>
                  <a:off x="3507" y="3870"/>
                  <a:ext cx="116" cy="111"/>
                </a:xfrm>
                <a:prstGeom prst="ellipse">
                  <a:avLst/>
                </a:prstGeom>
                <a:solidFill>
                  <a:srgbClr val="92D05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9" name="Rectangle 1196"/>
                <p:cNvSpPr>
                  <a:spLocks noChangeArrowheads="1"/>
                </p:cNvSpPr>
                <p:nvPr/>
              </p:nvSpPr>
              <p:spPr bwMode="auto">
                <a:xfrm>
                  <a:off x="3533" y="3617"/>
                  <a:ext cx="765" cy="424"/>
                </a:xfrm>
                <a:prstGeom prst="rect">
                  <a:avLst/>
                </a:prstGeom>
                <a:solidFill>
                  <a:srgbClr val="92D050">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530" name="AutoShape 1197"/>
                <p:cNvCxnSpPr>
                  <a:cxnSpLocks noChangeShapeType="1"/>
                </p:cNvCxnSpPr>
                <p:nvPr/>
              </p:nvCxnSpPr>
              <p:spPr bwMode="auto">
                <a:xfrm>
                  <a:off x="3547" y="4669"/>
                  <a:ext cx="1" cy="371"/>
                </a:xfrm>
                <a:prstGeom prst="straightConnector1">
                  <a:avLst/>
                </a:prstGeom>
                <a:noFill/>
                <a:ln w="9525">
                  <a:solidFill>
                    <a:srgbClr val="000000"/>
                  </a:solidFill>
                  <a:round/>
                  <a:headEnd type="oval" w="med" len="med"/>
                  <a:tailEnd/>
                </a:ln>
              </p:spPr>
            </p:cxnSp>
            <p:sp>
              <p:nvSpPr>
                <p:cNvPr id="531" name="Rectangle 1198"/>
                <p:cNvSpPr>
                  <a:spLocks noChangeArrowheads="1"/>
                </p:cNvSpPr>
                <p:nvPr/>
              </p:nvSpPr>
              <p:spPr bwMode="auto">
                <a:xfrm>
                  <a:off x="3518" y="4615"/>
                  <a:ext cx="765" cy="424"/>
                </a:xfrm>
                <a:prstGeom prst="rect">
                  <a:avLst/>
                </a:prstGeom>
                <a:solidFill>
                  <a:srgbClr val="92D050">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517" name="Group 1192"/>
              <p:cNvGrpSpPr>
                <a:grpSpLocks/>
              </p:cNvGrpSpPr>
              <p:nvPr/>
            </p:nvGrpSpPr>
            <p:grpSpPr bwMode="auto">
              <a:xfrm>
                <a:off x="8077200" y="3428995"/>
                <a:ext cx="304800" cy="533401"/>
                <a:chOff x="2705" y="3464"/>
                <a:chExt cx="1683" cy="1576"/>
              </a:xfrm>
            </p:grpSpPr>
            <p:sp>
              <p:nvSpPr>
                <p:cNvPr id="520" name="AutoShape 1193"/>
                <p:cNvSpPr>
                  <a:spLocks noChangeArrowheads="1"/>
                </p:cNvSpPr>
                <p:nvPr/>
              </p:nvSpPr>
              <p:spPr bwMode="auto">
                <a:xfrm>
                  <a:off x="2705" y="3939"/>
                  <a:ext cx="1683" cy="730"/>
                </a:xfrm>
                <a:prstGeom prst="roundRect">
                  <a:avLst>
                    <a:gd name="adj" fmla="val 16667"/>
                  </a:avLst>
                </a:prstGeom>
                <a:solidFill>
                  <a:srgbClr val="92D050"/>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521" name="AutoShape 1194"/>
                <p:cNvCxnSpPr>
                  <a:cxnSpLocks noChangeShapeType="1"/>
                </p:cNvCxnSpPr>
                <p:nvPr/>
              </p:nvCxnSpPr>
              <p:spPr bwMode="auto">
                <a:xfrm>
                  <a:off x="3557" y="3464"/>
                  <a:ext cx="8" cy="406"/>
                </a:xfrm>
                <a:prstGeom prst="straightConnector1">
                  <a:avLst/>
                </a:prstGeom>
                <a:noFill/>
                <a:ln w="9525">
                  <a:solidFill>
                    <a:srgbClr val="000000"/>
                  </a:solidFill>
                  <a:round/>
                  <a:headEnd/>
                  <a:tailEnd type="triangle" w="med" len="med"/>
                </a:ln>
              </p:spPr>
            </p:cxnSp>
            <p:sp>
              <p:nvSpPr>
                <p:cNvPr id="522" name="Oval 1195"/>
                <p:cNvSpPr>
                  <a:spLocks noChangeArrowheads="1"/>
                </p:cNvSpPr>
                <p:nvPr/>
              </p:nvSpPr>
              <p:spPr bwMode="auto">
                <a:xfrm>
                  <a:off x="3507" y="3870"/>
                  <a:ext cx="116" cy="111"/>
                </a:xfrm>
                <a:prstGeom prst="ellipse">
                  <a:avLst/>
                </a:prstGeom>
                <a:solidFill>
                  <a:srgbClr val="92D05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3" name="Rectangle 1196"/>
                <p:cNvSpPr>
                  <a:spLocks noChangeArrowheads="1"/>
                </p:cNvSpPr>
                <p:nvPr/>
              </p:nvSpPr>
              <p:spPr bwMode="auto">
                <a:xfrm>
                  <a:off x="3533" y="3617"/>
                  <a:ext cx="765" cy="424"/>
                </a:xfrm>
                <a:prstGeom prst="rect">
                  <a:avLst/>
                </a:prstGeom>
                <a:solidFill>
                  <a:srgbClr val="92D050">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524" name="AutoShape 1197"/>
                <p:cNvCxnSpPr>
                  <a:cxnSpLocks noChangeShapeType="1"/>
                </p:cNvCxnSpPr>
                <p:nvPr/>
              </p:nvCxnSpPr>
              <p:spPr bwMode="auto">
                <a:xfrm>
                  <a:off x="3547" y="4669"/>
                  <a:ext cx="1" cy="371"/>
                </a:xfrm>
                <a:prstGeom prst="straightConnector1">
                  <a:avLst/>
                </a:prstGeom>
                <a:noFill/>
                <a:ln w="9525">
                  <a:solidFill>
                    <a:srgbClr val="000000"/>
                  </a:solidFill>
                  <a:round/>
                  <a:headEnd type="oval" w="med" len="med"/>
                  <a:tailEnd/>
                </a:ln>
              </p:spPr>
            </p:cxnSp>
            <p:sp>
              <p:nvSpPr>
                <p:cNvPr id="525" name="Rectangle 1198"/>
                <p:cNvSpPr>
                  <a:spLocks noChangeArrowheads="1"/>
                </p:cNvSpPr>
                <p:nvPr/>
              </p:nvSpPr>
              <p:spPr bwMode="auto">
                <a:xfrm>
                  <a:off x="3518" y="4615"/>
                  <a:ext cx="765" cy="424"/>
                </a:xfrm>
                <a:prstGeom prst="rect">
                  <a:avLst/>
                </a:prstGeom>
                <a:solidFill>
                  <a:srgbClr val="92D050">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cxnSp>
            <p:nvCxnSpPr>
              <p:cNvPr id="518" name="Straight Connector 517"/>
              <p:cNvCxnSpPr/>
              <p:nvPr/>
            </p:nvCxnSpPr>
            <p:spPr>
              <a:xfrm rot="5400000" flipH="1" flipV="1">
                <a:off x="7695406" y="2896394"/>
                <a:ext cx="1588" cy="1066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9" name="Straight Connector 518"/>
              <p:cNvCxnSpPr/>
              <p:nvPr/>
            </p:nvCxnSpPr>
            <p:spPr>
              <a:xfrm rot="5400000" flipH="1" flipV="1">
                <a:off x="7695406" y="3429794"/>
                <a:ext cx="1588" cy="1066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512" name="Straight Connector 511"/>
            <p:cNvCxnSpPr/>
            <p:nvPr/>
          </p:nvCxnSpPr>
          <p:spPr>
            <a:xfrm rot="5400000">
              <a:off x="7962105" y="5066506"/>
              <a:ext cx="228600" cy="1588"/>
            </a:xfrm>
            <a:prstGeom prst="line">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3" name="AutoShape 1193"/>
            <p:cNvSpPr>
              <a:spLocks noChangeArrowheads="1"/>
            </p:cNvSpPr>
            <p:nvPr/>
          </p:nvSpPr>
          <p:spPr bwMode="auto">
            <a:xfrm>
              <a:off x="7696200" y="5181600"/>
              <a:ext cx="739775" cy="479479"/>
            </a:xfrm>
            <a:prstGeom prst="roundRect">
              <a:avLst>
                <a:gd name="adj" fmla="val 16667"/>
              </a:avLst>
            </a:prstGeom>
            <a:solidFill>
              <a:srgbClr val="92D050"/>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50" i="0" u="none" strike="noStrike" cap="none" normalizeH="0" baseline="0" smtClean="0">
                  <a:ln>
                    <a:noFill/>
                  </a:ln>
                  <a:solidFill>
                    <a:schemeClr val="bg1"/>
                  </a:solidFill>
                  <a:effectLst/>
                  <a:latin typeface="Arial" pitchFamily="34" charset="0"/>
                  <a:cs typeface="Arial" pitchFamily="34" charset="0"/>
                </a:rPr>
                <a:t>Cấp CC</a:t>
              </a:r>
            </a:p>
          </p:txBody>
        </p:sp>
        <p:cxnSp>
          <p:nvCxnSpPr>
            <p:cNvPr id="514" name="Straight Connector 513"/>
            <p:cNvCxnSpPr>
              <a:endCxn id="507" idx="0"/>
            </p:cNvCxnSpPr>
            <p:nvPr/>
          </p:nvCxnSpPr>
          <p:spPr>
            <a:xfrm rot="5400000">
              <a:off x="8023341" y="5693697"/>
              <a:ext cx="110344" cy="551"/>
            </a:xfrm>
            <a:prstGeom prst="line">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00" name="Group 199"/>
          <p:cNvGrpSpPr/>
          <p:nvPr/>
        </p:nvGrpSpPr>
        <p:grpSpPr>
          <a:xfrm>
            <a:off x="2133600" y="3733800"/>
            <a:ext cx="2895600" cy="2362200"/>
            <a:chOff x="3886200" y="3733800"/>
            <a:chExt cx="2895600" cy="2362200"/>
          </a:xfrm>
          <a:effectLst>
            <a:glow rad="139700">
              <a:schemeClr val="accent6">
                <a:satMod val="175000"/>
                <a:alpha val="40000"/>
              </a:schemeClr>
            </a:glow>
          </a:effectLst>
        </p:grpSpPr>
        <p:grpSp>
          <p:nvGrpSpPr>
            <p:cNvPr id="83" name="Group 82"/>
            <p:cNvGrpSpPr/>
            <p:nvPr/>
          </p:nvGrpSpPr>
          <p:grpSpPr>
            <a:xfrm>
              <a:off x="3886200" y="3733800"/>
              <a:ext cx="983411" cy="2362200"/>
              <a:chOff x="7391400" y="2514600"/>
              <a:chExt cx="1371600" cy="3581400"/>
            </a:xfrm>
          </p:grpSpPr>
          <p:sp>
            <p:nvSpPr>
              <p:cNvPr id="139" name="Oval 138"/>
              <p:cNvSpPr>
                <a:spLocks noChangeArrowheads="1"/>
              </p:cNvSpPr>
              <p:nvPr/>
            </p:nvSpPr>
            <p:spPr bwMode="auto">
              <a:xfrm>
                <a:off x="7924800" y="2514600"/>
                <a:ext cx="304800" cy="304800"/>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0" name="AutoShape 1193"/>
              <p:cNvSpPr>
                <a:spLocks noChangeArrowheads="1"/>
              </p:cNvSpPr>
              <p:nvPr/>
            </p:nvSpPr>
            <p:spPr bwMode="auto">
              <a:xfrm>
                <a:off x="7696200" y="3677905"/>
                <a:ext cx="739775" cy="479479"/>
              </a:xfrm>
              <a:prstGeom prst="roundRect">
                <a:avLst>
                  <a:gd name="adj" fmla="val 16667"/>
                </a:avLst>
              </a:prstGeom>
              <a:solidFill>
                <a:srgbClr val="92D050"/>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bg1"/>
                    </a:solidFill>
                    <a:effectLst/>
                    <a:latin typeface="Arial" pitchFamily="34" charset="0"/>
                    <a:cs typeface="Arial" pitchFamily="34" charset="0"/>
                  </a:rPr>
                  <a:t>Thi</a:t>
                </a:r>
                <a:endParaRPr kumimoji="0" lang="en-US" sz="1800" b="1" i="0" u="none" strike="noStrike" cap="none" normalizeH="0" baseline="0" smtClean="0">
                  <a:ln>
                    <a:noFill/>
                  </a:ln>
                  <a:solidFill>
                    <a:schemeClr val="bg1"/>
                  </a:solidFill>
                  <a:effectLst/>
                  <a:latin typeface="Arial" pitchFamily="34" charset="0"/>
                  <a:cs typeface="Arial" pitchFamily="34" charset="0"/>
                </a:endParaRPr>
              </a:p>
            </p:txBody>
          </p:sp>
          <p:cxnSp>
            <p:nvCxnSpPr>
              <p:cNvPr id="141" name="AutoShape 1194"/>
              <p:cNvCxnSpPr>
                <a:cxnSpLocks noChangeShapeType="1"/>
              </p:cNvCxnSpPr>
              <p:nvPr/>
            </p:nvCxnSpPr>
            <p:spPr bwMode="auto">
              <a:xfrm>
                <a:off x="8070703" y="3365915"/>
                <a:ext cx="3516" cy="266669"/>
              </a:xfrm>
              <a:prstGeom prst="straightConnector1">
                <a:avLst/>
              </a:prstGeom>
              <a:noFill/>
              <a:ln w="9525">
                <a:solidFill>
                  <a:srgbClr val="000000"/>
                </a:solidFill>
                <a:round/>
                <a:headEnd/>
                <a:tailEnd type="triangle" w="med" len="med"/>
              </a:ln>
            </p:spPr>
          </p:cxnSp>
          <p:sp>
            <p:nvSpPr>
              <p:cNvPr id="142" name="Oval 141"/>
              <p:cNvSpPr>
                <a:spLocks noChangeArrowheads="1"/>
              </p:cNvSpPr>
              <p:nvPr/>
            </p:nvSpPr>
            <p:spPr bwMode="auto">
              <a:xfrm>
                <a:off x="8048725" y="3632584"/>
                <a:ext cx="50989" cy="72907"/>
              </a:xfrm>
              <a:prstGeom prst="ellipse">
                <a:avLst/>
              </a:prstGeom>
              <a:solidFill>
                <a:srgbClr val="92D05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3" name="Rectangle 142"/>
              <p:cNvSpPr>
                <a:spLocks noChangeArrowheads="1"/>
              </p:cNvSpPr>
              <p:nvPr/>
            </p:nvSpPr>
            <p:spPr bwMode="auto">
              <a:xfrm>
                <a:off x="8060153" y="3466409"/>
                <a:ext cx="336261" cy="278492"/>
              </a:xfrm>
              <a:prstGeom prst="rect">
                <a:avLst/>
              </a:prstGeom>
              <a:solidFill>
                <a:srgbClr val="92D050">
                  <a:alpha val="0"/>
                </a:srgbClr>
              </a:solid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44" name="AutoShape 1197"/>
              <p:cNvCxnSpPr>
                <a:cxnSpLocks noChangeShapeType="1"/>
              </p:cNvCxnSpPr>
              <p:nvPr/>
            </p:nvCxnSpPr>
            <p:spPr bwMode="auto">
              <a:xfrm>
                <a:off x="8066307" y="4157384"/>
                <a:ext cx="440" cy="243680"/>
              </a:xfrm>
              <a:prstGeom prst="straightConnector1">
                <a:avLst/>
              </a:prstGeom>
              <a:noFill/>
              <a:ln w="9525">
                <a:solidFill>
                  <a:srgbClr val="000000"/>
                </a:solidFill>
                <a:round/>
                <a:headEnd type="oval" w="med" len="med"/>
                <a:tailEnd/>
              </a:ln>
            </p:spPr>
          </p:cxnSp>
          <p:sp>
            <p:nvSpPr>
              <p:cNvPr id="145" name="Rectangle 144"/>
              <p:cNvSpPr>
                <a:spLocks noChangeArrowheads="1"/>
              </p:cNvSpPr>
              <p:nvPr/>
            </p:nvSpPr>
            <p:spPr bwMode="auto">
              <a:xfrm>
                <a:off x="8053560" y="4121915"/>
                <a:ext cx="336261" cy="278492"/>
              </a:xfrm>
              <a:prstGeom prst="rect">
                <a:avLst/>
              </a:prstGeom>
              <a:solidFill>
                <a:srgbClr val="92D050">
                  <a:alpha val="0"/>
                </a:srgbClr>
              </a:solid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6" name="Oval 145"/>
              <p:cNvSpPr>
                <a:spLocks noChangeArrowheads="1"/>
              </p:cNvSpPr>
              <p:nvPr/>
            </p:nvSpPr>
            <p:spPr bwMode="auto">
              <a:xfrm>
                <a:off x="7887893" y="5749144"/>
                <a:ext cx="380688" cy="346856"/>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7" name="Oval 146"/>
              <p:cNvSpPr>
                <a:spLocks noChangeArrowheads="1"/>
              </p:cNvSpPr>
              <p:nvPr/>
            </p:nvSpPr>
            <p:spPr bwMode="auto">
              <a:xfrm>
                <a:off x="7939192" y="5806049"/>
                <a:ext cx="283490" cy="241174"/>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148" name="Group 147"/>
              <p:cNvGrpSpPr/>
              <p:nvPr/>
            </p:nvGrpSpPr>
            <p:grpSpPr>
              <a:xfrm>
                <a:off x="7391400" y="2955969"/>
                <a:ext cx="1371600" cy="549231"/>
                <a:chOff x="7010400" y="3428994"/>
                <a:chExt cx="1371600" cy="549231"/>
              </a:xfrm>
            </p:grpSpPr>
            <p:grpSp>
              <p:nvGrpSpPr>
                <p:cNvPr id="177" name="Group 176"/>
                <p:cNvGrpSpPr>
                  <a:grpSpLocks/>
                </p:cNvGrpSpPr>
                <p:nvPr/>
              </p:nvGrpSpPr>
              <p:grpSpPr bwMode="auto">
                <a:xfrm>
                  <a:off x="7010400" y="3428994"/>
                  <a:ext cx="304800" cy="533401"/>
                  <a:chOff x="2705" y="3464"/>
                  <a:chExt cx="1683" cy="1576"/>
                </a:xfrm>
              </p:grpSpPr>
              <p:sp>
                <p:nvSpPr>
                  <p:cNvPr id="194" name="AutoShape 1193"/>
                  <p:cNvSpPr>
                    <a:spLocks noChangeArrowheads="1"/>
                  </p:cNvSpPr>
                  <p:nvPr/>
                </p:nvSpPr>
                <p:spPr bwMode="auto">
                  <a:xfrm>
                    <a:off x="2705" y="3939"/>
                    <a:ext cx="1683" cy="730"/>
                  </a:xfrm>
                  <a:prstGeom prst="roundRect">
                    <a:avLst>
                      <a:gd name="adj" fmla="val 16667"/>
                    </a:avLst>
                  </a:prstGeom>
                  <a:solidFill>
                    <a:srgbClr val="92D050"/>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95" name="AutoShape 1194"/>
                  <p:cNvCxnSpPr>
                    <a:cxnSpLocks noChangeShapeType="1"/>
                  </p:cNvCxnSpPr>
                  <p:nvPr/>
                </p:nvCxnSpPr>
                <p:spPr bwMode="auto">
                  <a:xfrm>
                    <a:off x="3557" y="3464"/>
                    <a:ext cx="8" cy="406"/>
                  </a:xfrm>
                  <a:prstGeom prst="straightConnector1">
                    <a:avLst/>
                  </a:prstGeom>
                  <a:noFill/>
                  <a:ln w="9525">
                    <a:solidFill>
                      <a:srgbClr val="000000"/>
                    </a:solidFill>
                    <a:round/>
                    <a:headEnd/>
                    <a:tailEnd type="triangle" w="med" len="med"/>
                  </a:ln>
                </p:spPr>
              </p:cxnSp>
              <p:sp>
                <p:nvSpPr>
                  <p:cNvPr id="196" name="Oval 195"/>
                  <p:cNvSpPr>
                    <a:spLocks noChangeArrowheads="1"/>
                  </p:cNvSpPr>
                  <p:nvPr/>
                </p:nvSpPr>
                <p:spPr bwMode="auto">
                  <a:xfrm>
                    <a:off x="3507" y="3870"/>
                    <a:ext cx="116" cy="111"/>
                  </a:xfrm>
                  <a:prstGeom prst="ellipse">
                    <a:avLst/>
                  </a:prstGeom>
                  <a:solidFill>
                    <a:srgbClr val="92D05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7" name="Rectangle 196"/>
                  <p:cNvSpPr>
                    <a:spLocks noChangeArrowheads="1"/>
                  </p:cNvSpPr>
                  <p:nvPr/>
                </p:nvSpPr>
                <p:spPr bwMode="auto">
                  <a:xfrm>
                    <a:off x="3533" y="3617"/>
                    <a:ext cx="765" cy="424"/>
                  </a:xfrm>
                  <a:prstGeom prst="rect">
                    <a:avLst/>
                  </a:prstGeom>
                  <a:solidFill>
                    <a:srgbClr val="92D050">
                      <a:alpha val="0"/>
                    </a:srgbClr>
                  </a:solid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98" name="AutoShape 1197"/>
                  <p:cNvCxnSpPr>
                    <a:cxnSpLocks noChangeShapeType="1"/>
                  </p:cNvCxnSpPr>
                  <p:nvPr/>
                </p:nvCxnSpPr>
                <p:spPr bwMode="auto">
                  <a:xfrm>
                    <a:off x="3547" y="4669"/>
                    <a:ext cx="1" cy="371"/>
                  </a:xfrm>
                  <a:prstGeom prst="straightConnector1">
                    <a:avLst/>
                  </a:prstGeom>
                  <a:noFill/>
                  <a:ln w="9525">
                    <a:solidFill>
                      <a:srgbClr val="000000"/>
                    </a:solidFill>
                    <a:round/>
                    <a:headEnd type="oval" w="med" len="med"/>
                    <a:tailEnd/>
                  </a:ln>
                </p:spPr>
              </p:cxnSp>
              <p:sp>
                <p:nvSpPr>
                  <p:cNvPr id="199" name="Rectangle 198"/>
                  <p:cNvSpPr>
                    <a:spLocks noChangeArrowheads="1"/>
                  </p:cNvSpPr>
                  <p:nvPr/>
                </p:nvSpPr>
                <p:spPr bwMode="auto">
                  <a:xfrm>
                    <a:off x="3518" y="4615"/>
                    <a:ext cx="765" cy="424"/>
                  </a:xfrm>
                  <a:prstGeom prst="rect">
                    <a:avLst/>
                  </a:prstGeom>
                  <a:solidFill>
                    <a:srgbClr val="92D050">
                      <a:alpha val="0"/>
                    </a:srgbClr>
                  </a:solid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178" name="Group 177"/>
                <p:cNvGrpSpPr>
                  <a:grpSpLocks/>
                </p:cNvGrpSpPr>
                <p:nvPr/>
              </p:nvGrpSpPr>
              <p:grpSpPr bwMode="auto">
                <a:xfrm>
                  <a:off x="7543800" y="3429000"/>
                  <a:ext cx="304800" cy="549225"/>
                  <a:chOff x="2705" y="3464"/>
                  <a:chExt cx="1683" cy="1576"/>
                </a:xfrm>
              </p:grpSpPr>
              <p:sp>
                <p:nvSpPr>
                  <p:cNvPr id="188" name="AutoShape 1193"/>
                  <p:cNvSpPr>
                    <a:spLocks noChangeArrowheads="1"/>
                  </p:cNvSpPr>
                  <p:nvPr/>
                </p:nvSpPr>
                <p:spPr bwMode="auto">
                  <a:xfrm>
                    <a:off x="2705" y="3939"/>
                    <a:ext cx="1683" cy="730"/>
                  </a:xfrm>
                  <a:prstGeom prst="roundRect">
                    <a:avLst>
                      <a:gd name="adj" fmla="val 16667"/>
                    </a:avLst>
                  </a:prstGeom>
                  <a:solidFill>
                    <a:srgbClr val="92D050"/>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89" name="AutoShape 1194"/>
                  <p:cNvCxnSpPr>
                    <a:cxnSpLocks noChangeShapeType="1"/>
                  </p:cNvCxnSpPr>
                  <p:nvPr/>
                </p:nvCxnSpPr>
                <p:spPr bwMode="auto">
                  <a:xfrm>
                    <a:off x="3557" y="3464"/>
                    <a:ext cx="8" cy="406"/>
                  </a:xfrm>
                  <a:prstGeom prst="straightConnector1">
                    <a:avLst/>
                  </a:prstGeom>
                  <a:noFill/>
                  <a:ln w="9525">
                    <a:solidFill>
                      <a:srgbClr val="000000"/>
                    </a:solidFill>
                    <a:round/>
                    <a:headEnd/>
                    <a:tailEnd type="triangle" w="med" len="med"/>
                  </a:ln>
                </p:spPr>
              </p:cxnSp>
              <p:sp>
                <p:nvSpPr>
                  <p:cNvPr id="190" name="Oval 189"/>
                  <p:cNvSpPr>
                    <a:spLocks noChangeArrowheads="1"/>
                  </p:cNvSpPr>
                  <p:nvPr/>
                </p:nvSpPr>
                <p:spPr bwMode="auto">
                  <a:xfrm>
                    <a:off x="3507" y="3870"/>
                    <a:ext cx="116" cy="111"/>
                  </a:xfrm>
                  <a:prstGeom prst="ellipse">
                    <a:avLst/>
                  </a:prstGeom>
                  <a:solidFill>
                    <a:srgbClr val="92D05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1" name="Rectangle 190"/>
                  <p:cNvSpPr>
                    <a:spLocks noChangeArrowheads="1"/>
                  </p:cNvSpPr>
                  <p:nvPr/>
                </p:nvSpPr>
                <p:spPr bwMode="auto">
                  <a:xfrm>
                    <a:off x="3533" y="3617"/>
                    <a:ext cx="765" cy="424"/>
                  </a:xfrm>
                  <a:prstGeom prst="rect">
                    <a:avLst/>
                  </a:prstGeom>
                  <a:solidFill>
                    <a:srgbClr val="92D050">
                      <a:alpha val="0"/>
                    </a:srgbClr>
                  </a:solid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92" name="AutoShape 1197"/>
                  <p:cNvCxnSpPr>
                    <a:cxnSpLocks noChangeShapeType="1"/>
                  </p:cNvCxnSpPr>
                  <p:nvPr/>
                </p:nvCxnSpPr>
                <p:spPr bwMode="auto">
                  <a:xfrm>
                    <a:off x="3547" y="4669"/>
                    <a:ext cx="1" cy="371"/>
                  </a:xfrm>
                  <a:prstGeom prst="straightConnector1">
                    <a:avLst/>
                  </a:prstGeom>
                  <a:noFill/>
                  <a:ln w="9525">
                    <a:solidFill>
                      <a:srgbClr val="000000"/>
                    </a:solidFill>
                    <a:round/>
                    <a:headEnd type="oval" w="med" len="med"/>
                    <a:tailEnd/>
                  </a:ln>
                </p:spPr>
              </p:cxnSp>
              <p:sp>
                <p:nvSpPr>
                  <p:cNvPr id="193" name="Rectangle 192"/>
                  <p:cNvSpPr>
                    <a:spLocks noChangeArrowheads="1"/>
                  </p:cNvSpPr>
                  <p:nvPr/>
                </p:nvSpPr>
                <p:spPr bwMode="auto">
                  <a:xfrm>
                    <a:off x="3518" y="4615"/>
                    <a:ext cx="765" cy="424"/>
                  </a:xfrm>
                  <a:prstGeom prst="rect">
                    <a:avLst/>
                  </a:prstGeom>
                  <a:solidFill>
                    <a:srgbClr val="92D050">
                      <a:alpha val="0"/>
                    </a:srgbClr>
                  </a:solid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179" name="Group 178"/>
                <p:cNvGrpSpPr>
                  <a:grpSpLocks/>
                </p:cNvGrpSpPr>
                <p:nvPr/>
              </p:nvGrpSpPr>
              <p:grpSpPr bwMode="auto">
                <a:xfrm>
                  <a:off x="8077200" y="3428994"/>
                  <a:ext cx="304800" cy="533401"/>
                  <a:chOff x="2705" y="3464"/>
                  <a:chExt cx="1683" cy="1576"/>
                </a:xfrm>
              </p:grpSpPr>
              <p:sp>
                <p:nvSpPr>
                  <p:cNvPr id="182" name="AutoShape 1193"/>
                  <p:cNvSpPr>
                    <a:spLocks noChangeArrowheads="1"/>
                  </p:cNvSpPr>
                  <p:nvPr/>
                </p:nvSpPr>
                <p:spPr bwMode="auto">
                  <a:xfrm>
                    <a:off x="2705" y="3939"/>
                    <a:ext cx="1683" cy="730"/>
                  </a:xfrm>
                  <a:prstGeom prst="roundRect">
                    <a:avLst>
                      <a:gd name="adj" fmla="val 16667"/>
                    </a:avLst>
                  </a:prstGeom>
                  <a:solidFill>
                    <a:srgbClr val="92D050"/>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83" name="AutoShape 1194"/>
                  <p:cNvCxnSpPr>
                    <a:cxnSpLocks noChangeShapeType="1"/>
                  </p:cNvCxnSpPr>
                  <p:nvPr/>
                </p:nvCxnSpPr>
                <p:spPr bwMode="auto">
                  <a:xfrm>
                    <a:off x="3557" y="3464"/>
                    <a:ext cx="8" cy="406"/>
                  </a:xfrm>
                  <a:prstGeom prst="straightConnector1">
                    <a:avLst/>
                  </a:prstGeom>
                  <a:noFill/>
                  <a:ln w="9525">
                    <a:solidFill>
                      <a:srgbClr val="000000"/>
                    </a:solidFill>
                    <a:round/>
                    <a:headEnd/>
                    <a:tailEnd type="triangle" w="med" len="med"/>
                  </a:ln>
                </p:spPr>
              </p:cxnSp>
              <p:sp>
                <p:nvSpPr>
                  <p:cNvPr id="184" name="Oval 183"/>
                  <p:cNvSpPr>
                    <a:spLocks noChangeArrowheads="1"/>
                  </p:cNvSpPr>
                  <p:nvPr/>
                </p:nvSpPr>
                <p:spPr bwMode="auto">
                  <a:xfrm>
                    <a:off x="3507" y="3870"/>
                    <a:ext cx="116" cy="111"/>
                  </a:xfrm>
                  <a:prstGeom prst="ellipse">
                    <a:avLst/>
                  </a:prstGeom>
                  <a:solidFill>
                    <a:srgbClr val="92D05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5" name="Rectangle 184"/>
                  <p:cNvSpPr>
                    <a:spLocks noChangeArrowheads="1"/>
                  </p:cNvSpPr>
                  <p:nvPr/>
                </p:nvSpPr>
                <p:spPr bwMode="auto">
                  <a:xfrm>
                    <a:off x="3533" y="3617"/>
                    <a:ext cx="765" cy="424"/>
                  </a:xfrm>
                  <a:prstGeom prst="rect">
                    <a:avLst/>
                  </a:prstGeom>
                  <a:solidFill>
                    <a:srgbClr val="92D050">
                      <a:alpha val="0"/>
                    </a:srgbClr>
                  </a:solid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86" name="AutoShape 1197"/>
                  <p:cNvCxnSpPr>
                    <a:cxnSpLocks noChangeShapeType="1"/>
                  </p:cNvCxnSpPr>
                  <p:nvPr/>
                </p:nvCxnSpPr>
                <p:spPr bwMode="auto">
                  <a:xfrm>
                    <a:off x="3547" y="4669"/>
                    <a:ext cx="1" cy="371"/>
                  </a:xfrm>
                  <a:prstGeom prst="straightConnector1">
                    <a:avLst/>
                  </a:prstGeom>
                  <a:noFill/>
                  <a:ln w="9525">
                    <a:solidFill>
                      <a:srgbClr val="000000"/>
                    </a:solidFill>
                    <a:round/>
                    <a:headEnd type="oval" w="med" len="med"/>
                    <a:tailEnd/>
                  </a:ln>
                </p:spPr>
              </p:cxnSp>
              <p:sp>
                <p:nvSpPr>
                  <p:cNvPr id="187" name="Rectangle 186"/>
                  <p:cNvSpPr>
                    <a:spLocks noChangeArrowheads="1"/>
                  </p:cNvSpPr>
                  <p:nvPr/>
                </p:nvSpPr>
                <p:spPr bwMode="auto">
                  <a:xfrm>
                    <a:off x="3518" y="4615"/>
                    <a:ext cx="765" cy="424"/>
                  </a:xfrm>
                  <a:prstGeom prst="rect">
                    <a:avLst/>
                  </a:prstGeom>
                  <a:solidFill>
                    <a:srgbClr val="92D050">
                      <a:alpha val="0"/>
                    </a:srgbClr>
                  </a:solid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cxnSp>
              <p:nvCxnSpPr>
                <p:cNvPr id="180" name="Straight Connector 179"/>
                <p:cNvCxnSpPr/>
                <p:nvPr/>
              </p:nvCxnSpPr>
              <p:spPr>
                <a:xfrm rot="5400000" flipH="1" flipV="1">
                  <a:off x="7695406" y="2896394"/>
                  <a:ext cx="1588" cy="1066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flipH="1" flipV="1">
                  <a:off x="7695406" y="3429794"/>
                  <a:ext cx="1588" cy="1066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49" name="Straight Connector 148"/>
              <p:cNvCxnSpPr/>
              <p:nvPr/>
            </p:nvCxnSpPr>
            <p:spPr>
              <a:xfrm rot="5400000">
                <a:off x="8001794" y="2894806"/>
                <a:ext cx="152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50" name="Group 149"/>
              <p:cNvGrpSpPr/>
              <p:nvPr/>
            </p:nvGrpSpPr>
            <p:grpSpPr>
              <a:xfrm>
                <a:off x="7391400" y="4403768"/>
                <a:ext cx="1371600" cy="549232"/>
                <a:chOff x="7010400" y="3428993"/>
                <a:chExt cx="1371600" cy="549232"/>
              </a:xfrm>
            </p:grpSpPr>
            <p:grpSp>
              <p:nvGrpSpPr>
                <p:cNvPr id="154" name="Group 153"/>
                <p:cNvGrpSpPr>
                  <a:grpSpLocks/>
                </p:cNvGrpSpPr>
                <p:nvPr/>
              </p:nvGrpSpPr>
              <p:grpSpPr bwMode="auto">
                <a:xfrm>
                  <a:off x="7010400" y="3428993"/>
                  <a:ext cx="304800" cy="533401"/>
                  <a:chOff x="2705" y="3464"/>
                  <a:chExt cx="1683" cy="1576"/>
                </a:xfrm>
              </p:grpSpPr>
              <p:sp>
                <p:nvSpPr>
                  <p:cNvPr id="171" name="AutoShape 1193"/>
                  <p:cNvSpPr>
                    <a:spLocks noChangeArrowheads="1"/>
                  </p:cNvSpPr>
                  <p:nvPr/>
                </p:nvSpPr>
                <p:spPr bwMode="auto">
                  <a:xfrm>
                    <a:off x="2705" y="3939"/>
                    <a:ext cx="1683" cy="730"/>
                  </a:xfrm>
                  <a:prstGeom prst="roundRect">
                    <a:avLst>
                      <a:gd name="adj" fmla="val 16667"/>
                    </a:avLst>
                  </a:prstGeom>
                  <a:solidFill>
                    <a:srgbClr val="92D050"/>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72" name="AutoShape 1194"/>
                  <p:cNvCxnSpPr>
                    <a:cxnSpLocks noChangeShapeType="1"/>
                  </p:cNvCxnSpPr>
                  <p:nvPr/>
                </p:nvCxnSpPr>
                <p:spPr bwMode="auto">
                  <a:xfrm>
                    <a:off x="3557" y="3464"/>
                    <a:ext cx="8" cy="406"/>
                  </a:xfrm>
                  <a:prstGeom prst="straightConnector1">
                    <a:avLst/>
                  </a:prstGeom>
                  <a:noFill/>
                  <a:ln w="9525">
                    <a:solidFill>
                      <a:srgbClr val="000000"/>
                    </a:solidFill>
                    <a:round/>
                    <a:headEnd/>
                    <a:tailEnd type="triangle" w="med" len="med"/>
                  </a:ln>
                </p:spPr>
              </p:cxnSp>
              <p:sp>
                <p:nvSpPr>
                  <p:cNvPr id="173" name="Oval 172"/>
                  <p:cNvSpPr>
                    <a:spLocks noChangeArrowheads="1"/>
                  </p:cNvSpPr>
                  <p:nvPr/>
                </p:nvSpPr>
                <p:spPr bwMode="auto">
                  <a:xfrm>
                    <a:off x="3507" y="3870"/>
                    <a:ext cx="116" cy="111"/>
                  </a:xfrm>
                  <a:prstGeom prst="ellipse">
                    <a:avLst/>
                  </a:prstGeom>
                  <a:solidFill>
                    <a:srgbClr val="92D05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4" name="Rectangle 173"/>
                  <p:cNvSpPr>
                    <a:spLocks noChangeArrowheads="1"/>
                  </p:cNvSpPr>
                  <p:nvPr/>
                </p:nvSpPr>
                <p:spPr bwMode="auto">
                  <a:xfrm>
                    <a:off x="3533" y="3617"/>
                    <a:ext cx="765" cy="424"/>
                  </a:xfrm>
                  <a:prstGeom prst="rect">
                    <a:avLst/>
                  </a:prstGeom>
                  <a:solidFill>
                    <a:srgbClr val="92D050">
                      <a:alpha val="0"/>
                    </a:srgbClr>
                  </a:solid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75" name="AutoShape 1197"/>
                  <p:cNvCxnSpPr>
                    <a:cxnSpLocks noChangeShapeType="1"/>
                  </p:cNvCxnSpPr>
                  <p:nvPr/>
                </p:nvCxnSpPr>
                <p:spPr bwMode="auto">
                  <a:xfrm>
                    <a:off x="3547" y="4669"/>
                    <a:ext cx="1" cy="371"/>
                  </a:xfrm>
                  <a:prstGeom prst="straightConnector1">
                    <a:avLst/>
                  </a:prstGeom>
                  <a:noFill/>
                  <a:ln w="9525">
                    <a:solidFill>
                      <a:srgbClr val="000000"/>
                    </a:solidFill>
                    <a:round/>
                    <a:headEnd type="oval" w="med" len="med"/>
                    <a:tailEnd/>
                  </a:ln>
                </p:spPr>
              </p:cxnSp>
              <p:sp>
                <p:nvSpPr>
                  <p:cNvPr id="176" name="Rectangle 175"/>
                  <p:cNvSpPr>
                    <a:spLocks noChangeArrowheads="1"/>
                  </p:cNvSpPr>
                  <p:nvPr/>
                </p:nvSpPr>
                <p:spPr bwMode="auto">
                  <a:xfrm>
                    <a:off x="3518" y="4615"/>
                    <a:ext cx="765" cy="424"/>
                  </a:xfrm>
                  <a:prstGeom prst="rect">
                    <a:avLst/>
                  </a:prstGeom>
                  <a:solidFill>
                    <a:srgbClr val="92D050">
                      <a:alpha val="0"/>
                    </a:srgbClr>
                  </a:solid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155" name="Group 154"/>
                <p:cNvGrpSpPr>
                  <a:grpSpLocks/>
                </p:cNvGrpSpPr>
                <p:nvPr/>
              </p:nvGrpSpPr>
              <p:grpSpPr bwMode="auto">
                <a:xfrm>
                  <a:off x="7543800" y="3429000"/>
                  <a:ext cx="304800" cy="549225"/>
                  <a:chOff x="2705" y="3464"/>
                  <a:chExt cx="1683" cy="1576"/>
                </a:xfrm>
              </p:grpSpPr>
              <p:sp>
                <p:nvSpPr>
                  <p:cNvPr id="165" name="AutoShape 1193"/>
                  <p:cNvSpPr>
                    <a:spLocks noChangeArrowheads="1"/>
                  </p:cNvSpPr>
                  <p:nvPr/>
                </p:nvSpPr>
                <p:spPr bwMode="auto">
                  <a:xfrm>
                    <a:off x="2705" y="3939"/>
                    <a:ext cx="1683" cy="730"/>
                  </a:xfrm>
                  <a:prstGeom prst="roundRect">
                    <a:avLst>
                      <a:gd name="adj" fmla="val 16667"/>
                    </a:avLst>
                  </a:prstGeom>
                  <a:solidFill>
                    <a:srgbClr val="92D050"/>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66" name="AutoShape 1194"/>
                  <p:cNvCxnSpPr>
                    <a:cxnSpLocks noChangeShapeType="1"/>
                  </p:cNvCxnSpPr>
                  <p:nvPr/>
                </p:nvCxnSpPr>
                <p:spPr bwMode="auto">
                  <a:xfrm>
                    <a:off x="3557" y="3464"/>
                    <a:ext cx="8" cy="406"/>
                  </a:xfrm>
                  <a:prstGeom prst="straightConnector1">
                    <a:avLst/>
                  </a:prstGeom>
                  <a:noFill/>
                  <a:ln w="9525">
                    <a:solidFill>
                      <a:srgbClr val="000000"/>
                    </a:solidFill>
                    <a:round/>
                    <a:headEnd/>
                    <a:tailEnd type="triangle" w="med" len="med"/>
                  </a:ln>
                </p:spPr>
              </p:cxnSp>
              <p:sp>
                <p:nvSpPr>
                  <p:cNvPr id="167" name="Oval 166"/>
                  <p:cNvSpPr>
                    <a:spLocks noChangeArrowheads="1"/>
                  </p:cNvSpPr>
                  <p:nvPr/>
                </p:nvSpPr>
                <p:spPr bwMode="auto">
                  <a:xfrm>
                    <a:off x="3507" y="3870"/>
                    <a:ext cx="116" cy="111"/>
                  </a:xfrm>
                  <a:prstGeom prst="ellipse">
                    <a:avLst/>
                  </a:prstGeom>
                  <a:solidFill>
                    <a:srgbClr val="92D05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8" name="Rectangle 167"/>
                  <p:cNvSpPr>
                    <a:spLocks noChangeArrowheads="1"/>
                  </p:cNvSpPr>
                  <p:nvPr/>
                </p:nvSpPr>
                <p:spPr bwMode="auto">
                  <a:xfrm>
                    <a:off x="3533" y="3617"/>
                    <a:ext cx="765" cy="424"/>
                  </a:xfrm>
                  <a:prstGeom prst="rect">
                    <a:avLst/>
                  </a:prstGeom>
                  <a:solidFill>
                    <a:srgbClr val="92D050">
                      <a:alpha val="0"/>
                    </a:srgbClr>
                  </a:solid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69" name="AutoShape 1197"/>
                  <p:cNvCxnSpPr>
                    <a:cxnSpLocks noChangeShapeType="1"/>
                  </p:cNvCxnSpPr>
                  <p:nvPr/>
                </p:nvCxnSpPr>
                <p:spPr bwMode="auto">
                  <a:xfrm>
                    <a:off x="3547" y="4669"/>
                    <a:ext cx="1" cy="371"/>
                  </a:xfrm>
                  <a:prstGeom prst="straightConnector1">
                    <a:avLst/>
                  </a:prstGeom>
                  <a:noFill/>
                  <a:ln w="9525">
                    <a:solidFill>
                      <a:srgbClr val="000000"/>
                    </a:solidFill>
                    <a:round/>
                    <a:headEnd type="oval" w="med" len="med"/>
                    <a:tailEnd/>
                  </a:ln>
                </p:spPr>
              </p:cxnSp>
              <p:sp>
                <p:nvSpPr>
                  <p:cNvPr id="170" name="Rectangle 169"/>
                  <p:cNvSpPr>
                    <a:spLocks noChangeArrowheads="1"/>
                  </p:cNvSpPr>
                  <p:nvPr/>
                </p:nvSpPr>
                <p:spPr bwMode="auto">
                  <a:xfrm>
                    <a:off x="3518" y="4615"/>
                    <a:ext cx="765" cy="424"/>
                  </a:xfrm>
                  <a:prstGeom prst="rect">
                    <a:avLst/>
                  </a:prstGeom>
                  <a:solidFill>
                    <a:srgbClr val="92D050">
                      <a:alpha val="0"/>
                    </a:srgbClr>
                  </a:solid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156" name="Group 155"/>
                <p:cNvGrpSpPr>
                  <a:grpSpLocks/>
                </p:cNvGrpSpPr>
                <p:nvPr/>
              </p:nvGrpSpPr>
              <p:grpSpPr bwMode="auto">
                <a:xfrm>
                  <a:off x="8077200" y="3428993"/>
                  <a:ext cx="304800" cy="533401"/>
                  <a:chOff x="2705" y="3464"/>
                  <a:chExt cx="1683" cy="1576"/>
                </a:xfrm>
              </p:grpSpPr>
              <p:sp>
                <p:nvSpPr>
                  <p:cNvPr id="159" name="AutoShape 1193"/>
                  <p:cNvSpPr>
                    <a:spLocks noChangeArrowheads="1"/>
                  </p:cNvSpPr>
                  <p:nvPr/>
                </p:nvSpPr>
                <p:spPr bwMode="auto">
                  <a:xfrm>
                    <a:off x="2705" y="3939"/>
                    <a:ext cx="1683" cy="730"/>
                  </a:xfrm>
                  <a:prstGeom prst="roundRect">
                    <a:avLst>
                      <a:gd name="adj" fmla="val 16667"/>
                    </a:avLst>
                  </a:prstGeom>
                  <a:solidFill>
                    <a:srgbClr val="92D050"/>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60" name="AutoShape 1194"/>
                  <p:cNvCxnSpPr>
                    <a:cxnSpLocks noChangeShapeType="1"/>
                  </p:cNvCxnSpPr>
                  <p:nvPr/>
                </p:nvCxnSpPr>
                <p:spPr bwMode="auto">
                  <a:xfrm>
                    <a:off x="3557" y="3464"/>
                    <a:ext cx="8" cy="406"/>
                  </a:xfrm>
                  <a:prstGeom prst="straightConnector1">
                    <a:avLst/>
                  </a:prstGeom>
                  <a:noFill/>
                  <a:ln w="9525">
                    <a:solidFill>
                      <a:srgbClr val="000000"/>
                    </a:solidFill>
                    <a:round/>
                    <a:headEnd/>
                    <a:tailEnd type="triangle" w="med" len="med"/>
                  </a:ln>
                </p:spPr>
              </p:cxnSp>
              <p:sp>
                <p:nvSpPr>
                  <p:cNvPr id="161" name="Oval 160"/>
                  <p:cNvSpPr>
                    <a:spLocks noChangeArrowheads="1"/>
                  </p:cNvSpPr>
                  <p:nvPr/>
                </p:nvSpPr>
                <p:spPr bwMode="auto">
                  <a:xfrm>
                    <a:off x="3507" y="3870"/>
                    <a:ext cx="116" cy="111"/>
                  </a:xfrm>
                  <a:prstGeom prst="ellipse">
                    <a:avLst/>
                  </a:prstGeom>
                  <a:solidFill>
                    <a:srgbClr val="92D05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2" name="Rectangle 161"/>
                  <p:cNvSpPr>
                    <a:spLocks noChangeArrowheads="1"/>
                  </p:cNvSpPr>
                  <p:nvPr/>
                </p:nvSpPr>
                <p:spPr bwMode="auto">
                  <a:xfrm>
                    <a:off x="3533" y="3617"/>
                    <a:ext cx="765" cy="424"/>
                  </a:xfrm>
                  <a:prstGeom prst="rect">
                    <a:avLst/>
                  </a:prstGeom>
                  <a:solidFill>
                    <a:srgbClr val="92D050">
                      <a:alpha val="0"/>
                    </a:srgbClr>
                  </a:solid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63" name="AutoShape 1197"/>
                  <p:cNvCxnSpPr>
                    <a:cxnSpLocks noChangeShapeType="1"/>
                  </p:cNvCxnSpPr>
                  <p:nvPr/>
                </p:nvCxnSpPr>
                <p:spPr bwMode="auto">
                  <a:xfrm>
                    <a:off x="3547" y="4669"/>
                    <a:ext cx="1" cy="371"/>
                  </a:xfrm>
                  <a:prstGeom prst="straightConnector1">
                    <a:avLst/>
                  </a:prstGeom>
                  <a:noFill/>
                  <a:ln w="9525">
                    <a:solidFill>
                      <a:srgbClr val="000000"/>
                    </a:solidFill>
                    <a:round/>
                    <a:headEnd type="oval" w="med" len="med"/>
                    <a:tailEnd/>
                  </a:ln>
                </p:spPr>
              </p:cxnSp>
              <p:sp>
                <p:nvSpPr>
                  <p:cNvPr id="164" name="Rectangle 163"/>
                  <p:cNvSpPr>
                    <a:spLocks noChangeArrowheads="1"/>
                  </p:cNvSpPr>
                  <p:nvPr/>
                </p:nvSpPr>
                <p:spPr bwMode="auto">
                  <a:xfrm>
                    <a:off x="3518" y="4615"/>
                    <a:ext cx="765" cy="424"/>
                  </a:xfrm>
                  <a:prstGeom prst="rect">
                    <a:avLst/>
                  </a:prstGeom>
                  <a:solidFill>
                    <a:srgbClr val="92D050">
                      <a:alpha val="0"/>
                    </a:srgbClr>
                  </a:solid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cxnSp>
              <p:nvCxnSpPr>
                <p:cNvPr id="157" name="Straight Connector 156"/>
                <p:cNvCxnSpPr/>
                <p:nvPr/>
              </p:nvCxnSpPr>
              <p:spPr>
                <a:xfrm rot="5400000" flipH="1" flipV="1">
                  <a:off x="7695406" y="2896394"/>
                  <a:ext cx="1588" cy="1066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rot="5400000" flipH="1" flipV="1">
                  <a:off x="7695406" y="3429794"/>
                  <a:ext cx="1588" cy="1066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1" name="Straight Connector 150"/>
              <p:cNvCxnSpPr/>
              <p:nvPr/>
            </p:nvCxnSpPr>
            <p:spPr>
              <a:xfrm rot="5400000">
                <a:off x="7962105" y="5066506"/>
                <a:ext cx="228600" cy="1588"/>
              </a:xfrm>
              <a:prstGeom prst="line">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2" name="AutoShape 1193"/>
              <p:cNvSpPr>
                <a:spLocks noChangeArrowheads="1"/>
              </p:cNvSpPr>
              <p:nvPr/>
            </p:nvSpPr>
            <p:spPr bwMode="auto">
              <a:xfrm>
                <a:off x="7696200" y="5181600"/>
                <a:ext cx="739775" cy="479479"/>
              </a:xfrm>
              <a:prstGeom prst="roundRect">
                <a:avLst>
                  <a:gd name="adj" fmla="val 16667"/>
                </a:avLst>
              </a:prstGeom>
              <a:solidFill>
                <a:srgbClr val="92D050"/>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bg1"/>
                    </a:solidFill>
                    <a:effectLst/>
                    <a:latin typeface="Arial" pitchFamily="34" charset="0"/>
                    <a:cs typeface="Arial" pitchFamily="34" charset="0"/>
                  </a:rPr>
                  <a:t>Cấp CC</a:t>
                </a:r>
              </a:p>
            </p:txBody>
          </p:sp>
          <p:cxnSp>
            <p:nvCxnSpPr>
              <p:cNvPr id="153" name="Straight Connector 152"/>
              <p:cNvCxnSpPr/>
              <p:nvPr/>
            </p:nvCxnSpPr>
            <p:spPr>
              <a:xfrm rot="5400000">
                <a:off x="8023341" y="5693697"/>
                <a:ext cx="110344" cy="551"/>
              </a:xfrm>
              <a:prstGeom prst="line">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84" name="Oval 83"/>
            <p:cNvSpPr>
              <a:spLocks noChangeArrowheads="1"/>
            </p:cNvSpPr>
            <p:nvPr/>
          </p:nvSpPr>
          <p:spPr bwMode="auto">
            <a:xfrm>
              <a:off x="6016925" y="3733800"/>
              <a:ext cx="218536" cy="20103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5" name="AutoShape 1193"/>
            <p:cNvSpPr>
              <a:spLocks noChangeArrowheads="1"/>
            </p:cNvSpPr>
            <p:nvPr/>
          </p:nvSpPr>
          <p:spPr bwMode="auto">
            <a:xfrm>
              <a:off x="5853023" y="4501086"/>
              <a:ext cx="530405" cy="316252"/>
            </a:xfrm>
            <a:prstGeom prst="roundRect">
              <a:avLst>
                <a:gd name="adj" fmla="val 16667"/>
              </a:avLst>
            </a:prstGeom>
            <a:solidFill>
              <a:srgbClr val="92D050"/>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1"/>
                  </a:solidFill>
                  <a:effectLst/>
                  <a:latin typeface="Arial" pitchFamily="34" charset="0"/>
                  <a:cs typeface="Arial" pitchFamily="34" charset="0"/>
                </a:rPr>
                <a:t>Thi</a:t>
              </a:r>
            </a:p>
          </p:txBody>
        </p:sp>
        <p:cxnSp>
          <p:nvCxnSpPr>
            <p:cNvPr id="86" name="AutoShape 1194"/>
            <p:cNvCxnSpPr>
              <a:cxnSpLocks noChangeShapeType="1"/>
            </p:cNvCxnSpPr>
            <p:nvPr/>
          </p:nvCxnSpPr>
          <p:spPr bwMode="auto">
            <a:xfrm rot="5400000">
              <a:off x="6083115" y="4428116"/>
              <a:ext cx="84019" cy="2137"/>
            </a:xfrm>
            <a:prstGeom prst="straightConnector1">
              <a:avLst/>
            </a:prstGeom>
            <a:noFill/>
            <a:ln w="9525">
              <a:solidFill>
                <a:srgbClr val="000000"/>
              </a:solidFill>
              <a:round/>
              <a:headEnd/>
              <a:tailEnd type="triangle" w="med" len="med"/>
            </a:ln>
          </p:spPr>
        </p:cxnSp>
        <p:sp>
          <p:nvSpPr>
            <p:cNvPr id="87" name="Oval 86"/>
            <p:cNvSpPr>
              <a:spLocks noChangeArrowheads="1"/>
            </p:cNvSpPr>
            <p:nvPr/>
          </p:nvSpPr>
          <p:spPr bwMode="auto">
            <a:xfrm>
              <a:off x="6105776" y="4471194"/>
              <a:ext cx="36558" cy="48088"/>
            </a:xfrm>
            <a:prstGeom prst="ellipse">
              <a:avLst/>
            </a:prstGeom>
            <a:solidFill>
              <a:srgbClr val="92D05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cxnSp>
          <p:nvCxnSpPr>
            <p:cNvPr id="88" name="AutoShape 1197"/>
            <p:cNvCxnSpPr>
              <a:cxnSpLocks noChangeShapeType="1"/>
            </p:cNvCxnSpPr>
            <p:nvPr/>
          </p:nvCxnSpPr>
          <p:spPr bwMode="auto">
            <a:xfrm>
              <a:off x="6118382" y="4817338"/>
              <a:ext cx="315" cy="160725"/>
            </a:xfrm>
            <a:prstGeom prst="straightConnector1">
              <a:avLst/>
            </a:prstGeom>
            <a:noFill/>
            <a:ln w="9525">
              <a:solidFill>
                <a:srgbClr val="000000"/>
              </a:solidFill>
              <a:round/>
              <a:headEnd type="oval" w="med" len="med"/>
              <a:tailEnd/>
            </a:ln>
          </p:spPr>
        </p:cxnSp>
        <p:sp>
          <p:nvSpPr>
            <p:cNvPr id="89" name="Rectangle 88"/>
            <p:cNvSpPr>
              <a:spLocks noChangeArrowheads="1"/>
            </p:cNvSpPr>
            <p:nvPr/>
          </p:nvSpPr>
          <p:spPr bwMode="auto">
            <a:xfrm>
              <a:off x="6109243" y="4793944"/>
              <a:ext cx="241093" cy="183686"/>
            </a:xfrm>
            <a:prstGeom prst="rect">
              <a:avLst/>
            </a:prstGeom>
            <a:solidFill>
              <a:srgbClr val="92D050">
                <a:alpha val="0"/>
              </a:srgbClr>
            </a:solid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0" name="Oval 89"/>
            <p:cNvSpPr>
              <a:spLocks noChangeArrowheads="1"/>
            </p:cNvSpPr>
            <p:nvPr/>
          </p:nvSpPr>
          <p:spPr bwMode="auto">
            <a:xfrm>
              <a:off x="5990463" y="5867223"/>
              <a:ext cx="272946" cy="228777"/>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1" name="Oval 90"/>
            <p:cNvSpPr>
              <a:spLocks noChangeArrowheads="1"/>
            </p:cNvSpPr>
            <p:nvPr/>
          </p:nvSpPr>
          <p:spPr bwMode="auto">
            <a:xfrm>
              <a:off x="6027243" y="5904756"/>
              <a:ext cx="203257" cy="159072"/>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92" name="Group 91"/>
            <p:cNvGrpSpPr>
              <a:grpSpLocks/>
            </p:cNvGrpSpPr>
            <p:nvPr/>
          </p:nvGrpSpPr>
          <p:grpSpPr bwMode="auto">
            <a:xfrm>
              <a:off x="5634487" y="4024915"/>
              <a:ext cx="218536" cy="351818"/>
              <a:chOff x="2705" y="3464"/>
              <a:chExt cx="1683" cy="1576"/>
            </a:xfrm>
          </p:grpSpPr>
          <p:sp>
            <p:nvSpPr>
              <p:cNvPr id="133" name="AutoShape 1193"/>
              <p:cNvSpPr>
                <a:spLocks noChangeArrowheads="1"/>
              </p:cNvSpPr>
              <p:nvPr/>
            </p:nvSpPr>
            <p:spPr bwMode="auto">
              <a:xfrm>
                <a:off x="2705" y="3939"/>
                <a:ext cx="1683" cy="730"/>
              </a:xfrm>
              <a:prstGeom prst="roundRect">
                <a:avLst>
                  <a:gd name="adj" fmla="val 16667"/>
                </a:avLst>
              </a:prstGeom>
              <a:solidFill>
                <a:srgbClr val="92D050"/>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34" name="AutoShape 1194"/>
              <p:cNvCxnSpPr>
                <a:cxnSpLocks noChangeShapeType="1"/>
              </p:cNvCxnSpPr>
              <p:nvPr/>
            </p:nvCxnSpPr>
            <p:spPr bwMode="auto">
              <a:xfrm>
                <a:off x="3557" y="3464"/>
                <a:ext cx="8" cy="406"/>
              </a:xfrm>
              <a:prstGeom prst="straightConnector1">
                <a:avLst/>
              </a:prstGeom>
              <a:noFill/>
              <a:ln w="9525">
                <a:solidFill>
                  <a:srgbClr val="000000"/>
                </a:solidFill>
                <a:round/>
                <a:headEnd/>
                <a:tailEnd type="triangle" w="med" len="med"/>
              </a:ln>
            </p:spPr>
          </p:cxnSp>
          <p:sp>
            <p:nvSpPr>
              <p:cNvPr id="135" name="Oval 134"/>
              <p:cNvSpPr>
                <a:spLocks noChangeArrowheads="1"/>
              </p:cNvSpPr>
              <p:nvPr/>
            </p:nvSpPr>
            <p:spPr bwMode="auto">
              <a:xfrm>
                <a:off x="3507" y="3870"/>
                <a:ext cx="116" cy="111"/>
              </a:xfrm>
              <a:prstGeom prst="ellipse">
                <a:avLst/>
              </a:prstGeom>
              <a:solidFill>
                <a:srgbClr val="92D05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6" name="Rectangle 135"/>
              <p:cNvSpPr>
                <a:spLocks noChangeArrowheads="1"/>
              </p:cNvSpPr>
              <p:nvPr/>
            </p:nvSpPr>
            <p:spPr bwMode="auto">
              <a:xfrm>
                <a:off x="3533" y="3617"/>
                <a:ext cx="765" cy="424"/>
              </a:xfrm>
              <a:prstGeom prst="rect">
                <a:avLst/>
              </a:prstGeom>
              <a:solidFill>
                <a:srgbClr val="92D050">
                  <a:alpha val="0"/>
                </a:srgbClr>
              </a:solid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37" name="AutoShape 1197"/>
              <p:cNvCxnSpPr>
                <a:cxnSpLocks noChangeShapeType="1"/>
              </p:cNvCxnSpPr>
              <p:nvPr/>
            </p:nvCxnSpPr>
            <p:spPr bwMode="auto">
              <a:xfrm>
                <a:off x="3547" y="4669"/>
                <a:ext cx="1" cy="371"/>
              </a:xfrm>
              <a:prstGeom prst="straightConnector1">
                <a:avLst/>
              </a:prstGeom>
              <a:noFill/>
              <a:ln w="9525">
                <a:solidFill>
                  <a:srgbClr val="000000"/>
                </a:solidFill>
                <a:round/>
                <a:headEnd type="oval" w="med" len="med"/>
                <a:tailEnd/>
              </a:ln>
            </p:spPr>
          </p:cxnSp>
          <p:sp>
            <p:nvSpPr>
              <p:cNvPr id="138" name="Rectangle 137"/>
              <p:cNvSpPr>
                <a:spLocks noChangeArrowheads="1"/>
              </p:cNvSpPr>
              <p:nvPr/>
            </p:nvSpPr>
            <p:spPr bwMode="auto">
              <a:xfrm>
                <a:off x="3518" y="4615"/>
                <a:ext cx="765" cy="424"/>
              </a:xfrm>
              <a:prstGeom prst="rect">
                <a:avLst/>
              </a:prstGeom>
              <a:solidFill>
                <a:srgbClr val="92D050">
                  <a:alpha val="0"/>
                </a:srgbClr>
              </a:solid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93" name="Group 92"/>
            <p:cNvGrpSpPr>
              <a:grpSpLocks/>
            </p:cNvGrpSpPr>
            <p:nvPr/>
          </p:nvGrpSpPr>
          <p:grpSpPr bwMode="auto">
            <a:xfrm>
              <a:off x="6399362" y="4024915"/>
              <a:ext cx="218536" cy="351818"/>
              <a:chOff x="2705" y="3464"/>
              <a:chExt cx="1683" cy="1576"/>
            </a:xfrm>
          </p:grpSpPr>
          <p:sp>
            <p:nvSpPr>
              <p:cNvPr id="127" name="AutoShape 1193"/>
              <p:cNvSpPr>
                <a:spLocks noChangeArrowheads="1"/>
              </p:cNvSpPr>
              <p:nvPr/>
            </p:nvSpPr>
            <p:spPr bwMode="auto">
              <a:xfrm>
                <a:off x="2705" y="3939"/>
                <a:ext cx="1683" cy="730"/>
              </a:xfrm>
              <a:prstGeom prst="roundRect">
                <a:avLst>
                  <a:gd name="adj" fmla="val 16667"/>
                </a:avLst>
              </a:prstGeom>
              <a:solidFill>
                <a:srgbClr val="92D050"/>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28" name="AutoShape 1194"/>
              <p:cNvCxnSpPr>
                <a:cxnSpLocks noChangeShapeType="1"/>
              </p:cNvCxnSpPr>
              <p:nvPr/>
            </p:nvCxnSpPr>
            <p:spPr bwMode="auto">
              <a:xfrm>
                <a:off x="3557" y="3464"/>
                <a:ext cx="8" cy="406"/>
              </a:xfrm>
              <a:prstGeom prst="straightConnector1">
                <a:avLst/>
              </a:prstGeom>
              <a:noFill/>
              <a:ln w="9525">
                <a:solidFill>
                  <a:srgbClr val="000000"/>
                </a:solidFill>
                <a:round/>
                <a:headEnd/>
                <a:tailEnd type="triangle" w="med" len="med"/>
              </a:ln>
            </p:spPr>
          </p:cxnSp>
          <p:sp>
            <p:nvSpPr>
              <p:cNvPr id="129" name="Oval 128"/>
              <p:cNvSpPr>
                <a:spLocks noChangeArrowheads="1"/>
              </p:cNvSpPr>
              <p:nvPr/>
            </p:nvSpPr>
            <p:spPr bwMode="auto">
              <a:xfrm>
                <a:off x="3507" y="3870"/>
                <a:ext cx="116" cy="111"/>
              </a:xfrm>
              <a:prstGeom prst="ellipse">
                <a:avLst/>
              </a:prstGeom>
              <a:solidFill>
                <a:srgbClr val="92D05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0" name="Rectangle 129"/>
              <p:cNvSpPr>
                <a:spLocks noChangeArrowheads="1"/>
              </p:cNvSpPr>
              <p:nvPr/>
            </p:nvSpPr>
            <p:spPr bwMode="auto">
              <a:xfrm>
                <a:off x="3533" y="3617"/>
                <a:ext cx="765" cy="424"/>
              </a:xfrm>
              <a:prstGeom prst="rect">
                <a:avLst/>
              </a:prstGeom>
              <a:solidFill>
                <a:srgbClr val="92D050">
                  <a:alpha val="0"/>
                </a:srgbClr>
              </a:solid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31" name="AutoShape 1197"/>
              <p:cNvCxnSpPr>
                <a:cxnSpLocks noChangeShapeType="1"/>
              </p:cNvCxnSpPr>
              <p:nvPr/>
            </p:nvCxnSpPr>
            <p:spPr bwMode="auto">
              <a:xfrm>
                <a:off x="3547" y="4669"/>
                <a:ext cx="1" cy="371"/>
              </a:xfrm>
              <a:prstGeom prst="straightConnector1">
                <a:avLst/>
              </a:prstGeom>
              <a:noFill/>
              <a:ln w="9525">
                <a:solidFill>
                  <a:srgbClr val="000000"/>
                </a:solidFill>
                <a:round/>
                <a:headEnd type="oval" w="med" len="med"/>
                <a:tailEnd/>
              </a:ln>
            </p:spPr>
          </p:cxnSp>
          <p:sp>
            <p:nvSpPr>
              <p:cNvPr id="132" name="Rectangle 131"/>
              <p:cNvSpPr>
                <a:spLocks noChangeArrowheads="1"/>
              </p:cNvSpPr>
              <p:nvPr/>
            </p:nvSpPr>
            <p:spPr bwMode="auto">
              <a:xfrm>
                <a:off x="3518" y="4615"/>
                <a:ext cx="765" cy="424"/>
              </a:xfrm>
              <a:prstGeom prst="rect">
                <a:avLst/>
              </a:prstGeom>
              <a:solidFill>
                <a:srgbClr val="92D050">
                  <a:alpha val="0"/>
                </a:srgbClr>
              </a:solid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cxnSp>
          <p:nvCxnSpPr>
            <p:cNvPr id="94" name="Straight Connector 93"/>
            <p:cNvCxnSpPr/>
            <p:nvPr/>
          </p:nvCxnSpPr>
          <p:spPr>
            <a:xfrm rot="5400000" flipH="1" flipV="1">
              <a:off x="6125669" y="3643006"/>
              <a:ext cx="1047" cy="7648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flipH="1" flipV="1">
              <a:off x="6125669" y="3994823"/>
              <a:ext cx="1047" cy="7648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5400000">
              <a:off x="6076502" y="3984529"/>
              <a:ext cx="100519" cy="11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97" name="Group 96"/>
            <p:cNvGrpSpPr/>
            <p:nvPr/>
          </p:nvGrpSpPr>
          <p:grpSpPr>
            <a:xfrm>
              <a:off x="5415951" y="4979846"/>
              <a:ext cx="1365849" cy="362261"/>
              <a:chOff x="6705600" y="4479967"/>
              <a:chExt cx="1905000" cy="549234"/>
            </a:xfrm>
          </p:grpSpPr>
          <p:sp>
            <p:nvSpPr>
              <p:cNvPr id="103" name="AutoShape 1193"/>
              <p:cNvSpPr>
                <a:spLocks noChangeArrowheads="1"/>
              </p:cNvSpPr>
              <p:nvPr/>
            </p:nvSpPr>
            <p:spPr bwMode="auto">
              <a:xfrm>
                <a:off x="8305800" y="4645509"/>
                <a:ext cx="304800" cy="254400"/>
              </a:xfrm>
              <a:prstGeom prst="roundRect">
                <a:avLst>
                  <a:gd name="adj" fmla="val 16667"/>
                </a:avLst>
              </a:prstGeom>
              <a:solidFill>
                <a:srgbClr val="92D050"/>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4" name="AutoShape 1194"/>
              <p:cNvCxnSpPr>
                <a:cxnSpLocks noChangeShapeType="1"/>
              </p:cNvCxnSpPr>
              <p:nvPr/>
            </p:nvCxnSpPr>
            <p:spPr bwMode="auto">
              <a:xfrm rot="16200000" flipH="1">
                <a:off x="8397044" y="4556955"/>
                <a:ext cx="125663" cy="3351"/>
              </a:xfrm>
              <a:prstGeom prst="straightConnector1">
                <a:avLst/>
              </a:prstGeom>
              <a:noFill/>
              <a:ln w="9525">
                <a:solidFill>
                  <a:srgbClr val="000000"/>
                </a:solidFill>
                <a:round/>
                <a:headEnd/>
                <a:tailEnd type="triangle" w="med" len="med"/>
              </a:ln>
            </p:spPr>
          </p:cxnSp>
          <p:sp>
            <p:nvSpPr>
              <p:cNvPr id="105" name="Oval 104"/>
              <p:cNvSpPr>
                <a:spLocks noChangeArrowheads="1"/>
              </p:cNvSpPr>
              <p:nvPr/>
            </p:nvSpPr>
            <p:spPr bwMode="auto">
              <a:xfrm>
                <a:off x="8451046" y="4621463"/>
                <a:ext cx="21008" cy="38683"/>
              </a:xfrm>
              <a:prstGeom prst="ellipse">
                <a:avLst/>
              </a:prstGeom>
              <a:solidFill>
                <a:srgbClr val="92D05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cxnSp>
            <p:nvCxnSpPr>
              <p:cNvPr id="106" name="AutoShape 1197"/>
              <p:cNvCxnSpPr>
                <a:cxnSpLocks noChangeShapeType="1"/>
              </p:cNvCxnSpPr>
              <p:nvPr/>
            </p:nvCxnSpPr>
            <p:spPr bwMode="auto">
              <a:xfrm>
                <a:off x="8458291" y="4899909"/>
                <a:ext cx="181" cy="129291"/>
              </a:xfrm>
              <a:prstGeom prst="straightConnector1">
                <a:avLst/>
              </a:prstGeom>
              <a:noFill/>
              <a:ln w="9525">
                <a:solidFill>
                  <a:srgbClr val="000000"/>
                </a:solidFill>
                <a:round/>
                <a:headEnd type="oval" w="med" len="med"/>
                <a:tailEnd/>
              </a:ln>
            </p:spPr>
          </p:cxnSp>
          <p:sp>
            <p:nvSpPr>
              <p:cNvPr id="107" name="AutoShape 1193"/>
              <p:cNvSpPr>
                <a:spLocks noChangeArrowheads="1"/>
              </p:cNvSpPr>
              <p:nvPr/>
            </p:nvSpPr>
            <p:spPr bwMode="auto">
              <a:xfrm>
                <a:off x="6705600" y="4640742"/>
                <a:ext cx="304800" cy="247070"/>
              </a:xfrm>
              <a:prstGeom prst="roundRect">
                <a:avLst>
                  <a:gd name="adj" fmla="val 16667"/>
                </a:avLst>
              </a:prstGeom>
              <a:solidFill>
                <a:srgbClr val="92D050"/>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8" name="AutoShape 1194"/>
              <p:cNvCxnSpPr>
                <a:cxnSpLocks noChangeShapeType="1"/>
              </p:cNvCxnSpPr>
              <p:nvPr/>
            </p:nvCxnSpPr>
            <p:spPr bwMode="auto">
              <a:xfrm rot="16200000" flipH="1">
                <a:off x="6798881" y="4554918"/>
                <a:ext cx="121589" cy="3351"/>
              </a:xfrm>
              <a:prstGeom prst="straightConnector1">
                <a:avLst/>
              </a:prstGeom>
              <a:noFill/>
              <a:ln w="9525">
                <a:solidFill>
                  <a:srgbClr val="000000"/>
                </a:solidFill>
                <a:round/>
                <a:headEnd/>
                <a:tailEnd type="triangle" w="med" len="med"/>
              </a:ln>
            </p:spPr>
          </p:cxnSp>
          <p:sp>
            <p:nvSpPr>
              <p:cNvPr id="109" name="Oval 108"/>
              <p:cNvSpPr>
                <a:spLocks noChangeArrowheads="1"/>
              </p:cNvSpPr>
              <p:nvPr/>
            </p:nvSpPr>
            <p:spPr bwMode="auto">
              <a:xfrm>
                <a:off x="6850846" y="4617389"/>
                <a:ext cx="21008" cy="37568"/>
              </a:xfrm>
              <a:prstGeom prst="ellipse">
                <a:avLst/>
              </a:prstGeom>
              <a:solidFill>
                <a:srgbClr val="92D05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cxnSp>
            <p:nvCxnSpPr>
              <p:cNvPr id="110" name="AutoShape 1197"/>
              <p:cNvCxnSpPr>
                <a:cxnSpLocks noChangeShapeType="1"/>
              </p:cNvCxnSpPr>
              <p:nvPr/>
            </p:nvCxnSpPr>
            <p:spPr bwMode="auto">
              <a:xfrm rot="5400000">
                <a:off x="6787352" y="4958461"/>
                <a:ext cx="141389" cy="92"/>
              </a:xfrm>
              <a:prstGeom prst="straightConnector1">
                <a:avLst/>
              </a:prstGeom>
              <a:noFill/>
              <a:ln w="9525">
                <a:solidFill>
                  <a:srgbClr val="000000"/>
                </a:solidFill>
                <a:round/>
                <a:headEnd type="oval" w="med" len="med"/>
                <a:tailEnd/>
              </a:ln>
            </p:spPr>
          </p:cxnSp>
          <p:grpSp>
            <p:nvGrpSpPr>
              <p:cNvPr id="111" name="Group 110"/>
              <p:cNvGrpSpPr>
                <a:grpSpLocks/>
              </p:cNvGrpSpPr>
              <p:nvPr/>
            </p:nvGrpSpPr>
            <p:grpSpPr bwMode="auto">
              <a:xfrm>
                <a:off x="7239000" y="4479975"/>
                <a:ext cx="304800" cy="549225"/>
                <a:chOff x="2705" y="3464"/>
                <a:chExt cx="1683" cy="1576"/>
              </a:xfrm>
            </p:grpSpPr>
            <p:sp>
              <p:nvSpPr>
                <p:cNvPr id="121" name="AutoShape 1193"/>
                <p:cNvSpPr>
                  <a:spLocks noChangeArrowheads="1"/>
                </p:cNvSpPr>
                <p:nvPr/>
              </p:nvSpPr>
              <p:spPr bwMode="auto">
                <a:xfrm>
                  <a:off x="2705" y="3939"/>
                  <a:ext cx="1683" cy="730"/>
                </a:xfrm>
                <a:prstGeom prst="roundRect">
                  <a:avLst>
                    <a:gd name="adj" fmla="val 16667"/>
                  </a:avLst>
                </a:prstGeom>
                <a:solidFill>
                  <a:srgbClr val="92D050"/>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22" name="AutoShape 1194"/>
                <p:cNvCxnSpPr>
                  <a:cxnSpLocks noChangeShapeType="1"/>
                </p:cNvCxnSpPr>
                <p:nvPr/>
              </p:nvCxnSpPr>
              <p:spPr bwMode="auto">
                <a:xfrm>
                  <a:off x="3557" y="3464"/>
                  <a:ext cx="8" cy="406"/>
                </a:xfrm>
                <a:prstGeom prst="straightConnector1">
                  <a:avLst/>
                </a:prstGeom>
                <a:noFill/>
                <a:ln w="9525">
                  <a:solidFill>
                    <a:srgbClr val="000000"/>
                  </a:solidFill>
                  <a:round/>
                  <a:headEnd/>
                  <a:tailEnd type="triangle" w="med" len="med"/>
                </a:ln>
              </p:spPr>
            </p:cxnSp>
            <p:sp>
              <p:nvSpPr>
                <p:cNvPr id="123" name="Oval 122"/>
                <p:cNvSpPr>
                  <a:spLocks noChangeArrowheads="1"/>
                </p:cNvSpPr>
                <p:nvPr/>
              </p:nvSpPr>
              <p:spPr bwMode="auto">
                <a:xfrm>
                  <a:off x="3507" y="3870"/>
                  <a:ext cx="116" cy="111"/>
                </a:xfrm>
                <a:prstGeom prst="ellipse">
                  <a:avLst/>
                </a:prstGeom>
                <a:solidFill>
                  <a:srgbClr val="92D05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4" name="Rectangle 123"/>
                <p:cNvSpPr>
                  <a:spLocks noChangeArrowheads="1"/>
                </p:cNvSpPr>
                <p:nvPr/>
              </p:nvSpPr>
              <p:spPr bwMode="auto">
                <a:xfrm>
                  <a:off x="3533" y="3617"/>
                  <a:ext cx="765" cy="424"/>
                </a:xfrm>
                <a:prstGeom prst="rect">
                  <a:avLst/>
                </a:prstGeom>
                <a:solidFill>
                  <a:srgbClr val="92D050">
                    <a:alpha val="0"/>
                  </a:srgbClr>
                </a:solid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25" name="AutoShape 1197"/>
                <p:cNvCxnSpPr>
                  <a:cxnSpLocks noChangeShapeType="1"/>
                </p:cNvCxnSpPr>
                <p:nvPr/>
              </p:nvCxnSpPr>
              <p:spPr bwMode="auto">
                <a:xfrm>
                  <a:off x="3547" y="4669"/>
                  <a:ext cx="1" cy="371"/>
                </a:xfrm>
                <a:prstGeom prst="straightConnector1">
                  <a:avLst/>
                </a:prstGeom>
                <a:noFill/>
                <a:ln w="9525">
                  <a:solidFill>
                    <a:srgbClr val="000000"/>
                  </a:solidFill>
                  <a:round/>
                  <a:headEnd type="oval" w="med" len="med"/>
                  <a:tailEnd/>
                </a:ln>
              </p:spPr>
            </p:cxnSp>
            <p:sp>
              <p:nvSpPr>
                <p:cNvPr id="126" name="Rectangle 125"/>
                <p:cNvSpPr>
                  <a:spLocks noChangeArrowheads="1"/>
                </p:cNvSpPr>
                <p:nvPr/>
              </p:nvSpPr>
              <p:spPr bwMode="auto">
                <a:xfrm>
                  <a:off x="3518" y="4615"/>
                  <a:ext cx="765" cy="424"/>
                </a:xfrm>
                <a:prstGeom prst="rect">
                  <a:avLst/>
                </a:prstGeom>
                <a:solidFill>
                  <a:srgbClr val="92D050">
                    <a:alpha val="0"/>
                  </a:srgbClr>
                </a:solid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112" name="Group 111"/>
              <p:cNvGrpSpPr>
                <a:grpSpLocks/>
              </p:cNvGrpSpPr>
              <p:nvPr/>
            </p:nvGrpSpPr>
            <p:grpSpPr bwMode="auto">
              <a:xfrm>
                <a:off x="7772400" y="4479967"/>
                <a:ext cx="304800" cy="533401"/>
                <a:chOff x="2705" y="3464"/>
                <a:chExt cx="1683" cy="1576"/>
              </a:xfrm>
            </p:grpSpPr>
            <p:sp>
              <p:nvSpPr>
                <p:cNvPr id="115" name="AutoShape 1193"/>
                <p:cNvSpPr>
                  <a:spLocks noChangeArrowheads="1"/>
                </p:cNvSpPr>
                <p:nvPr/>
              </p:nvSpPr>
              <p:spPr bwMode="auto">
                <a:xfrm>
                  <a:off x="2705" y="3939"/>
                  <a:ext cx="1683" cy="730"/>
                </a:xfrm>
                <a:prstGeom prst="roundRect">
                  <a:avLst>
                    <a:gd name="adj" fmla="val 16667"/>
                  </a:avLst>
                </a:prstGeom>
                <a:solidFill>
                  <a:srgbClr val="92D050"/>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16" name="AutoShape 1194"/>
                <p:cNvCxnSpPr>
                  <a:cxnSpLocks noChangeShapeType="1"/>
                </p:cNvCxnSpPr>
                <p:nvPr/>
              </p:nvCxnSpPr>
              <p:spPr bwMode="auto">
                <a:xfrm>
                  <a:off x="3557" y="3464"/>
                  <a:ext cx="8" cy="406"/>
                </a:xfrm>
                <a:prstGeom prst="straightConnector1">
                  <a:avLst/>
                </a:prstGeom>
                <a:noFill/>
                <a:ln w="9525">
                  <a:solidFill>
                    <a:srgbClr val="000000"/>
                  </a:solidFill>
                  <a:round/>
                  <a:headEnd/>
                  <a:tailEnd type="triangle" w="med" len="med"/>
                </a:ln>
              </p:spPr>
            </p:cxnSp>
            <p:sp>
              <p:nvSpPr>
                <p:cNvPr id="117" name="Oval 116"/>
                <p:cNvSpPr>
                  <a:spLocks noChangeArrowheads="1"/>
                </p:cNvSpPr>
                <p:nvPr/>
              </p:nvSpPr>
              <p:spPr bwMode="auto">
                <a:xfrm>
                  <a:off x="3507" y="3870"/>
                  <a:ext cx="116" cy="111"/>
                </a:xfrm>
                <a:prstGeom prst="ellipse">
                  <a:avLst/>
                </a:prstGeom>
                <a:solidFill>
                  <a:srgbClr val="92D05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8" name="Rectangle 117"/>
                <p:cNvSpPr>
                  <a:spLocks noChangeArrowheads="1"/>
                </p:cNvSpPr>
                <p:nvPr/>
              </p:nvSpPr>
              <p:spPr bwMode="auto">
                <a:xfrm>
                  <a:off x="3533" y="3617"/>
                  <a:ext cx="765" cy="424"/>
                </a:xfrm>
                <a:prstGeom prst="rect">
                  <a:avLst/>
                </a:prstGeom>
                <a:solidFill>
                  <a:srgbClr val="92D050">
                    <a:alpha val="0"/>
                  </a:srgbClr>
                </a:solid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19" name="AutoShape 1197"/>
                <p:cNvCxnSpPr>
                  <a:cxnSpLocks noChangeShapeType="1"/>
                </p:cNvCxnSpPr>
                <p:nvPr/>
              </p:nvCxnSpPr>
              <p:spPr bwMode="auto">
                <a:xfrm>
                  <a:off x="3547" y="4669"/>
                  <a:ext cx="1" cy="371"/>
                </a:xfrm>
                <a:prstGeom prst="straightConnector1">
                  <a:avLst/>
                </a:prstGeom>
                <a:noFill/>
                <a:ln w="9525">
                  <a:solidFill>
                    <a:srgbClr val="000000"/>
                  </a:solidFill>
                  <a:round/>
                  <a:headEnd type="oval" w="med" len="med"/>
                  <a:tailEnd/>
                </a:ln>
              </p:spPr>
            </p:cxnSp>
            <p:sp>
              <p:nvSpPr>
                <p:cNvPr id="120" name="Rectangle 119"/>
                <p:cNvSpPr>
                  <a:spLocks noChangeArrowheads="1"/>
                </p:cNvSpPr>
                <p:nvPr/>
              </p:nvSpPr>
              <p:spPr bwMode="auto">
                <a:xfrm>
                  <a:off x="3518" y="4615"/>
                  <a:ext cx="765" cy="424"/>
                </a:xfrm>
                <a:prstGeom prst="rect">
                  <a:avLst/>
                </a:prstGeom>
                <a:solidFill>
                  <a:srgbClr val="92D050">
                    <a:alpha val="0"/>
                  </a:srgbClr>
                </a:solid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cxnSp>
            <p:nvCxnSpPr>
              <p:cNvPr id="113" name="Straight Connector 112"/>
              <p:cNvCxnSpPr/>
              <p:nvPr/>
            </p:nvCxnSpPr>
            <p:spPr>
              <a:xfrm>
                <a:off x="6858000" y="4495800"/>
                <a:ext cx="16002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6858000" y="5029200"/>
                <a:ext cx="1600200"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98" name="Straight Connector 97"/>
            <p:cNvCxnSpPr/>
            <p:nvPr/>
          </p:nvCxnSpPr>
          <p:spPr>
            <a:xfrm rot="5400000">
              <a:off x="6050233" y="5416926"/>
              <a:ext cx="150779" cy="1139"/>
            </a:xfrm>
            <a:prstGeom prst="line">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9" name="AutoShape 1193"/>
            <p:cNvSpPr>
              <a:spLocks noChangeArrowheads="1"/>
            </p:cNvSpPr>
            <p:nvPr/>
          </p:nvSpPr>
          <p:spPr bwMode="auto">
            <a:xfrm>
              <a:off x="5853023" y="5492885"/>
              <a:ext cx="530405" cy="316252"/>
            </a:xfrm>
            <a:prstGeom prst="roundRect">
              <a:avLst>
                <a:gd name="adj" fmla="val 16667"/>
              </a:avLst>
            </a:prstGeom>
            <a:solidFill>
              <a:srgbClr val="92D050"/>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bg1"/>
                  </a:solidFill>
                  <a:effectLst/>
                  <a:latin typeface="Arial" pitchFamily="34" charset="0"/>
                  <a:cs typeface="Arial" pitchFamily="34" charset="0"/>
                </a:rPr>
                <a:t>Cấp CC</a:t>
              </a:r>
            </a:p>
          </p:txBody>
        </p:sp>
        <p:cxnSp>
          <p:nvCxnSpPr>
            <p:cNvPr id="100" name="Straight Connector 99"/>
            <p:cNvCxnSpPr>
              <a:endCxn id="90" idx="0"/>
            </p:cNvCxnSpPr>
            <p:nvPr/>
          </p:nvCxnSpPr>
          <p:spPr>
            <a:xfrm rot="5400000">
              <a:off x="6090744" y="5830635"/>
              <a:ext cx="72780" cy="395"/>
            </a:xfrm>
            <a:prstGeom prst="line">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1" name="Right Arrow 100"/>
            <p:cNvSpPr/>
            <p:nvPr/>
          </p:nvSpPr>
          <p:spPr>
            <a:xfrm>
              <a:off x="5033513" y="4437434"/>
              <a:ext cx="382438" cy="251298"/>
            </a:xfrm>
            <a:prstGeom prst="rightArrow">
              <a:avLst/>
            </a:prstGeom>
            <a:solidFill>
              <a:schemeClr val="accent5"/>
            </a:solid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2" name="Right Arrow 101"/>
            <p:cNvSpPr/>
            <p:nvPr/>
          </p:nvSpPr>
          <p:spPr>
            <a:xfrm rot="10800000">
              <a:off x="5033513" y="4839510"/>
              <a:ext cx="382438" cy="251298"/>
            </a:xfrm>
            <a:prstGeom prst="rightArrow">
              <a:avLst/>
            </a:prstGeom>
            <a:solidFill>
              <a:schemeClr val="accent5"/>
            </a:solid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201" name="Group 200"/>
          <p:cNvGrpSpPr/>
          <p:nvPr/>
        </p:nvGrpSpPr>
        <p:grpSpPr>
          <a:xfrm>
            <a:off x="5334000" y="3810000"/>
            <a:ext cx="3048000" cy="2138065"/>
            <a:chOff x="4038600" y="2895600"/>
            <a:chExt cx="3048000" cy="2138065"/>
          </a:xfrm>
        </p:grpSpPr>
        <p:sp>
          <p:nvSpPr>
            <p:cNvPr id="202" name="Rounded Rectangle 201"/>
            <p:cNvSpPr/>
            <p:nvPr/>
          </p:nvSpPr>
          <p:spPr>
            <a:xfrm>
              <a:off x="4038600" y="3505200"/>
              <a:ext cx="1905000" cy="99060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w="38100">
              <a:solidFill>
                <a:schemeClr val="tx1"/>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Công việc </a:t>
              </a:r>
              <a:endParaRPr lang="en-US"/>
            </a:p>
          </p:txBody>
        </p:sp>
        <p:cxnSp>
          <p:nvCxnSpPr>
            <p:cNvPr id="203" name="Straight Arrow Connector 202"/>
            <p:cNvCxnSpPr/>
            <p:nvPr/>
          </p:nvCxnSpPr>
          <p:spPr>
            <a:xfrm rot="5400000">
              <a:off x="4648994" y="3199606"/>
              <a:ext cx="609600" cy="1588"/>
            </a:xfrm>
            <a:prstGeom prst="straightConnector1">
              <a:avLst/>
            </a:prstGeom>
            <a:ln w="38100">
              <a:solidFill>
                <a:schemeClr val="tx1"/>
              </a:solidFill>
              <a:headEnd type="none" w="med" len="med"/>
              <a:tailEnd type="triangle" w="med" len="med"/>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04" name="Straight Arrow Connector 203"/>
            <p:cNvCxnSpPr/>
            <p:nvPr/>
          </p:nvCxnSpPr>
          <p:spPr>
            <a:xfrm rot="5400000">
              <a:off x="4687094" y="4761706"/>
              <a:ext cx="533400" cy="1588"/>
            </a:xfrm>
            <a:prstGeom prst="straightConnector1">
              <a:avLst/>
            </a:prstGeom>
            <a:ln w="38100">
              <a:solidFill>
                <a:schemeClr val="tx1"/>
              </a:solidFill>
              <a:headEnd type="none" w="med" len="med"/>
              <a:tailEnd type="triangle" w="med" len="med"/>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5105400" y="2895600"/>
              <a:ext cx="1981200" cy="461665"/>
            </a:xfrm>
            <a:prstGeom prst="rect">
              <a:avLst/>
            </a:prstGeom>
            <a:noFill/>
          </p:spPr>
          <p:txBody>
            <a:bodyPr wrap="square" rtlCol="0">
              <a:spAutoFit/>
            </a:bodyPr>
            <a:lstStyle/>
            <a:p>
              <a:r>
                <a:rPr lang="en-US" sz="2400" smtClean="0">
                  <a:effectLst>
                    <a:glow rad="228600">
                      <a:schemeClr val="accent6">
                        <a:satMod val="175000"/>
                        <a:alpha val="40000"/>
                      </a:schemeClr>
                    </a:glow>
                  </a:effectLst>
                </a:rPr>
                <a:t>07/07/2008</a:t>
              </a:r>
              <a:endParaRPr lang="en-US" sz="2400">
                <a:effectLst>
                  <a:glow rad="228600">
                    <a:schemeClr val="accent6">
                      <a:satMod val="175000"/>
                      <a:alpha val="40000"/>
                    </a:schemeClr>
                  </a:glow>
                </a:effectLst>
              </a:endParaRPr>
            </a:p>
          </p:txBody>
        </p:sp>
        <p:sp>
          <p:nvSpPr>
            <p:cNvPr id="206" name="TextBox 205"/>
            <p:cNvSpPr txBox="1"/>
            <p:nvPr/>
          </p:nvSpPr>
          <p:spPr>
            <a:xfrm>
              <a:off x="5029200" y="4572000"/>
              <a:ext cx="1981200" cy="461665"/>
            </a:xfrm>
            <a:prstGeom prst="rect">
              <a:avLst/>
            </a:prstGeom>
            <a:noFill/>
            <a:effectLst>
              <a:glow rad="139700">
                <a:schemeClr val="accent6">
                  <a:satMod val="175000"/>
                  <a:alpha val="40000"/>
                </a:schemeClr>
              </a:glow>
            </a:effectLst>
          </p:spPr>
          <p:txBody>
            <a:bodyPr wrap="square" rtlCol="0">
              <a:spAutoFit/>
            </a:bodyPr>
            <a:lstStyle/>
            <a:p>
              <a:r>
                <a:rPr lang="en-US" sz="2400" smtClean="0">
                  <a:effectLst>
                    <a:glow rad="228600">
                      <a:schemeClr val="accent6">
                        <a:satMod val="175000"/>
                        <a:alpha val="40000"/>
                      </a:schemeClr>
                    </a:glow>
                  </a:effectLst>
                </a:rPr>
                <a:t>10/10/2008</a:t>
              </a:r>
              <a:endParaRPr lang="en-US" sz="2400">
                <a:effectLst>
                  <a:glow rad="228600">
                    <a:schemeClr val="accent6">
                      <a:satMod val="175000"/>
                      <a:alpha val="40000"/>
                    </a:schemeClr>
                  </a:glow>
                </a:effectLst>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02"/>
                                        </p:tgtEl>
                                        <p:attrNameLst>
                                          <p:attrName>style.visibility</p:attrName>
                                        </p:attrNameLst>
                                      </p:cBhvr>
                                      <p:to>
                                        <p:strVal val="visible"/>
                                      </p:to>
                                    </p:set>
                                    <p:anim calcmode="lin" valueType="num">
                                      <p:cBhvr additive="base">
                                        <p:cTn id="7" dur="500" fill="hold"/>
                                        <p:tgtEl>
                                          <p:spTgt spid="302"/>
                                        </p:tgtEl>
                                        <p:attrNameLst>
                                          <p:attrName>ppt_x</p:attrName>
                                        </p:attrNameLst>
                                      </p:cBhvr>
                                      <p:tavLst>
                                        <p:tav tm="0">
                                          <p:val>
                                            <p:strVal val="#ppt_x"/>
                                          </p:val>
                                        </p:tav>
                                        <p:tav tm="100000">
                                          <p:val>
                                            <p:strVal val="#ppt_x"/>
                                          </p:val>
                                        </p:tav>
                                      </p:tavLst>
                                    </p:anim>
                                    <p:anim calcmode="lin" valueType="num">
                                      <p:cBhvr additive="base">
                                        <p:cTn id="8" dur="500" fill="hold"/>
                                        <p:tgtEl>
                                          <p:spTgt spid="30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8" presetClass="entr" presetSubtype="0" accel="50000" fill="hold" nodeType="clickEffect">
                                  <p:stCondLst>
                                    <p:cond delay="0"/>
                                  </p:stCondLst>
                                  <p:childTnLst>
                                    <p:set>
                                      <p:cBhvr>
                                        <p:cTn id="12" dur="1" fill="hold">
                                          <p:stCondLst>
                                            <p:cond delay="0"/>
                                          </p:stCondLst>
                                        </p:cTn>
                                        <p:tgtEl>
                                          <p:spTgt spid="303">
                                            <p:txEl>
                                              <p:pRg st="0" end="0"/>
                                            </p:txEl>
                                          </p:spTgt>
                                        </p:tgtEl>
                                        <p:attrNameLst>
                                          <p:attrName>style.visibility</p:attrName>
                                        </p:attrNameLst>
                                      </p:cBhvr>
                                      <p:to>
                                        <p:strVal val="visible"/>
                                      </p:to>
                                    </p:set>
                                    <p:anim calcmode="lin" valueType="num">
                                      <p:cBhvr>
                                        <p:cTn id="13" dur="1000" fill="hold"/>
                                        <p:tgtEl>
                                          <p:spTgt spid="303">
                                            <p:txEl>
                                              <p:pRg st="0" end="0"/>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4" dur="1000" fill="hold"/>
                                        <p:tgtEl>
                                          <p:spTgt spid="303">
                                            <p:txEl>
                                              <p:pRg st="0" end="0"/>
                                            </p:txEl>
                                          </p:spTgt>
                                        </p:tgtEl>
                                        <p:attrNameLst>
                                          <p:attrName>ppt_x</p:attrName>
                                        </p:attrNameLst>
                                      </p:cBhvr>
                                      <p:tavLst>
                                        <p:tav tm="0">
                                          <p:val>
                                            <p:fltVal val="-1"/>
                                          </p:val>
                                        </p:tav>
                                        <p:tav tm="50000">
                                          <p:val>
                                            <p:fltVal val="0.95"/>
                                          </p:val>
                                        </p:tav>
                                        <p:tav tm="100000">
                                          <p:val>
                                            <p:strVal val="#ppt_x"/>
                                          </p:val>
                                        </p:tav>
                                      </p:tavLst>
                                    </p:anim>
                                    <p:anim calcmode="lin" valueType="num">
                                      <p:cBhvr>
                                        <p:cTn id="15" dur="1000" fill="hold"/>
                                        <p:tgtEl>
                                          <p:spTgt spid="303">
                                            <p:txEl>
                                              <p:pRg st="0" end="0"/>
                                            </p:txEl>
                                          </p:spTgt>
                                        </p:tgtEl>
                                        <p:attrNameLst>
                                          <p:attrName>ppt_y</p:attrName>
                                        </p:attrNameLst>
                                      </p:cBhvr>
                                      <p:tavLst>
                                        <p:tav tm="0">
                                          <p:val>
                                            <p:strVal val="#ppt_y"/>
                                          </p:val>
                                        </p:tav>
                                        <p:tav tm="100000">
                                          <p:val>
                                            <p:strVal val="#ppt_y"/>
                                          </p:val>
                                        </p:tav>
                                      </p:tavLst>
                                    </p:anim>
                                    <p:animEffect transition="in" filter="fade">
                                      <p:cBhvr>
                                        <p:cTn id="16" dur="1000"/>
                                        <p:tgtEl>
                                          <p:spTgt spid="303">
                                            <p:txEl>
                                              <p:pRg st="0" end="0"/>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499"/>
                                        </p:tgtEl>
                                        <p:attrNameLst>
                                          <p:attrName>style.visibility</p:attrName>
                                        </p:attrNameLst>
                                      </p:cBhvr>
                                      <p:to>
                                        <p:strVal val="visible"/>
                                      </p:to>
                                    </p:set>
                                    <p:animEffect transition="in" filter="randombar(horizontal)">
                                      <p:cBhvr>
                                        <p:cTn id="19" dur="500"/>
                                        <p:tgtEl>
                                          <p:spTgt spid="499"/>
                                        </p:tgtEl>
                                      </p:cBhvr>
                                    </p:animEffect>
                                  </p:childTnLst>
                                </p:cTn>
                              </p:par>
                            </p:childTnLst>
                          </p:cTn>
                        </p:par>
                      </p:childTnLst>
                    </p:cTn>
                  </p:par>
                  <p:par>
                    <p:cTn id="20" fill="hold">
                      <p:stCondLst>
                        <p:cond delay="indefinite"/>
                      </p:stCondLst>
                      <p:childTnLst>
                        <p:par>
                          <p:cTn id="21" fill="hold">
                            <p:stCondLst>
                              <p:cond delay="0"/>
                            </p:stCondLst>
                            <p:childTnLst>
                              <p:par>
                                <p:cTn id="22" presetID="48" presetClass="entr" presetSubtype="0" accel="50000" fill="hold" nodeType="clickEffect">
                                  <p:stCondLst>
                                    <p:cond delay="0"/>
                                  </p:stCondLst>
                                  <p:childTnLst>
                                    <p:set>
                                      <p:cBhvr>
                                        <p:cTn id="23" dur="1" fill="hold">
                                          <p:stCondLst>
                                            <p:cond delay="0"/>
                                          </p:stCondLst>
                                        </p:cTn>
                                        <p:tgtEl>
                                          <p:spTgt spid="303">
                                            <p:txEl>
                                              <p:pRg st="1" end="1"/>
                                            </p:txEl>
                                          </p:spTgt>
                                        </p:tgtEl>
                                        <p:attrNameLst>
                                          <p:attrName>style.visibility</p:attrName>
                                        </p:attrNameLst>
                                      </p:cBhvr>
                                      <p:to>
                                        <p:strVal val="visible"/>
                                      </p:to>
                                    </p:set>
                                    <p:anim calcmode="lin" valueType="num">
                                      <p:cBhvr>
                                        <p:cTn id="24" dur="1000" fill="hold"/>
                                        <p:tgtEl>
                                          <p:spTgt spid="303">
                                            <p:txEl>
                                              <p:pRg st="1" end="1"/>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5" dur="1000" fill="hold"/>
                                        <p:tgtEl>
                                          <p:spTgt spid="303">
                                            <p:txEl>
                                              <p:pRg st="1" end="1"/>
                                            </p:txEl>
                                          </p:spTgt>
                                        </p:tgtEl>
                                        <p:attrNameLst>
                                          <p:attrName>ppt_x</p:attrName>
                                        </p:attrNameLst>
                                      </p:cBhvr>
                                      <p:tavLst>
                                        <p:tav tm="0">
                                          <p:val>
                                            <p:fltVal val="-1"/>
                                          </p:val>
                                        </p:tav>
                                        <p:tav tm="50000">
                                          <p:val>
                                            <p:fltVal val="0.95"/>
                                          </p:val>
                                        </p:tav>
                                        <p:tav tm="100000">
                                          <p:val>
                                            <p:strVal val="#ppt_x"/>
                                          </p:val>
                                        </p:tav>
                                      </p:tavLst>
                                    </p:anim>
                                    <p:anim calcmode="lin" valueType="num">
                                      <p:cBhvr>
                                        <p:cTn id="26" dur="1000" fill="hold"/>
                                        <p:tgtEl>
                                          <p:spTgt spid="303">
                                            <p:txEl>
                                              <p:pRg st="1" end="1"/>
                                            </p:txEl>
                                          </p:spTgt>
                                        </p:tgtEl>
                                        <p:attrNameLst>
                                          <p:attrName>ppt_y</p:attrName>
                                        </p:attrNameLst>
                                      </p:cBhvr>
                                      <p:tavLst>
                                        <p:tav tm="0">
                                          <p:val>
                                            <p:strVal val="#ppt_y"/>
                                          </p:val>
                                        </p:tav>
                                        <p:tav tm="100000">
                                          <p:val>
                                            <p:strVal val="#ppt_y"/>
                                          </p:val>
                                        </p:tav>
                                      </p:tavLst>
                                    </p:anim>
                                    <p:animEffect transition="in" filter="fade">
                                      <p:cBhvr>
                                        <p:cTn id="27" dur="1000"/>
                                        <p:tgtEl>
                                          <p:spTgt spid="303">
                                            <p:txEl>
                                              <p:pRg st="1" end="1"/>
                                            </p:txEl>
                                          </p:spTgt>
                                        </p:tgtEl>
                                      </p:cBhvr>
                                    </p:animEffect>
                                  </p:childTnLst>
                                </p:cTn>
                              </p:par>
                              <p:par>
                                <p:cTn id="28" presetID="53" presetClass="entr" presetSubtype="0" fill="hold" nodeType="withEffect">
                                  <p:stCondLst>
                                    <p:cond delay="0"/>
                                  </p:stCondLst>
                                  <p:childTnLst>
                                    <p:set>
                                      <p:cBhvr>
                                        <p:cTn id="29" dur="1" fill="hold">
                                          <p:stCondLst>
                                            <p:cond delay="0"/>
                                          </p:stCondLst>
                                        </p:cTn>
                                        <p:tgtEl>
                                          <p:spTgt spid="200"/>
                                        </p:tgtEl>
                                        <p:attrNameLst>
                                          <p:attrName>style.visibility</p:attrName>
                                        </p:attrNameLst>
                                      </p:cBhvr>
                                      <p:to>
                                        <p:strVal val="visible"/>
                                      </p:to>
                                    </p:set>
                                    <p:anim calcmode="lin" valueType="num">
                                      <p:cBhvr>
                                        <p:cTn id="30" dur="500" fill="hold"/>
                                        <p:tgtEl>
                                          <p:spTgt spid="200"/>
                                        </p:tgtEl>
                                        <p:attrNameLst>
                                          <p:attrName>ppt_w</p:attrName>
                                        </p:attrNameLst>
                                      </p:cBhvr>
                                      <p:tavLst>
                                        <p:tav tm="0">
                                          <p:val>
                                            <p:fltVal val="0"/>
                                          </p:val>
                                        </p:tav>
                                        <p:tav tm="100000">
                                          <p:val>
                                            <p:strVal val="#ppt_w"/>
                                          </p:val>
                                        </p:tav>
                                      </p:tavLst>
                                    </p:anim>
                                    <p:anim calcmode="lin" valueType="num">
                                      <p:cBhvr>
                                        <p:cTn id="31" dur="500" fill="hold"/>
                                        <p:tgtEl>
                                          <p:spTgt spid="200"/>
                                        </p:tgtEl>
                                        <p:attrNameLst>
                                          <p:attrName>ppt_h</p:attrName>
                                        </p:attrNameLst>
                                      </p:cBhvr>
                                      <p:tavLst>
                                        <p:tav tm="0">
                                          <p:val>
                                            <p:fltVal val="0"/>
                                          </p:val>
                                        </p:tav>
                                        <p:tav tm="100000">
                                          <p:val>
                                            <p:strVal val="#ppt_h"/>
                                          </p:val>
                                        </p:tav>
                                      </p:tavLst>
                                    </p:anim>
                                    <p:animEffect transition="in" filter="fade">
                                      <p:cBhvr>
                                        <p:cTn id="32" dur="500"/>
                                        <p:tgtEl>
                                          <p:spTgt spid="200"/>
                                        </p:tgtEl>
                                      </p:cBhvr>
                                    </p:animEffect>
                                  </p:childTnLst>
                                </p:cTn>
                              </p:par>
                              <p:par>
                                <p:cTn id="33" presetID="9" presetClass="emph" presetSubtype="0" nodeType="withEffect">
                                  <p:stCondLst>
                                    <p:cond delay="0"/>
                                  </p:stCondLst>
                                  <p:childTnLst>
                                    <p:set>
                                      <p:cBhvr rctx="PPT">
                                        <p:cTn id="34" dur="indefinite"/>
                                        <p:tgtEl>
                                          <p:spTgt spid="303">
                                            <p:txEl>
                                              <p:pRg st="0" end="0"/>
                                            </p:txEl>
                                          </p:spTgt>
                                        </p:tgtEl>
                                        <p:attrNameLst>
                                          <p:attrName>style.opacity</p:attrName>
                                        </p:attrNameLst>
                                      </p:cBhvr>
                                      <p:to>
                                        <p:strVal val="0.5"/>
                                      </p:to>
                                    </p:set>
                                    <p:animEffect filter="image" prLst="opacity: 0.5">
                                      <p:cBhvr rctx="IE">
                                        <p:cTn id="35" dur="indefinite"/>
                                        <p:tgtEl>
                                          <p:spTgt spid="303">
                                            <p:txEl>
                                              <p:pRg st="0" end="0"/>
                                            </p:txEl>
                                          </p:spTgt>
                                        </p:tgtEl>
                                      </p:cBhvr>
                                    </p:animEffect>
                                  </p:childTnLst>
                                </p:cTn>
                              </p:par>
                              <p:par>
                                <p:cTn id="36" presetID="14" presetClass="exit" presetSubtype="10" fill="hold" nodeType="withEffect">
                                  <p:stCondLst>
                                    <p:cond delay="0"/>
                                  </p:stCondLst>
                                  <p:childTnLst>
                                    <p:animEffect transition="out" filter="randombar(horizontal)">
                                      <p:cBhvr>
                                        <p:cTn id="37" dur="500"/>
                                        <p:tgtEl>
                                          <p:spTgt spid="499"/>
                                        </p:tgtEl>
                                      </p:cBhvr>
                                    </p:animEffect>
                                    <p:set>
                                      <p:cBhvr>
                                        <p:cTn id="38" dur="1" fill="hold">
                                          <p:stCondLst>
                                            <p:cond delay="499"/>
                                          </p:stCondLst>
                                        </p:cTn>
                                        <p:tgtEl>
                                          <p:spTgt spid="49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8" presetClass="entr" presetSubtype="0" accel="50000" fill="hold" nodeType="clickEffect">
                                  <p:stCondLst>
                                    <p:cond delay="0"/>
                                  </p:stCondLst>
                                  <p:childTnLst>
                                    <p:set>
                                      <p:cBhvr>
                                        <p:cTn id="42" dur="1" fill="hold">
                                          <p:stCondLst>
                                            <p:cond delay="0"/>
                                          </p:stCondLst>
                                        </p:cTn>
                                        <p:tgtEl>
                                          <p:spTgt spid="303">
                                            <p:txEl>
                                              <p:pRg st="2" end="2"/>
                                            </p:txEl>
                                          </p:spTgt>
                                        </p:tgtEl>
                                        <p:attrNameLst>
                                          <p:attrName>style.visibility</p:attrName>
                                        </p:attrNameLst>
                                      </p:cBhvr>
                                      <p:to>
                                        <p:strVal val="visible"/>
                                      </p:to>
                                    </p:set>
                                    <p:anim calcmode="lin" valueType="num">
                                      <p:cBhvr>
                                        <p:cTn id="43" dur="1000" fill="hold"/>
                                        <p:tgtEl>
                                          <p:spTgt spid="303">
                                            <p:txEl>
                                              <p:pRg st="2" end="2"/>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44" dur="1000" fill="hold"/>
                                        <p:tgtEl>
                                          <p:spTgt spid="303">
                                            <p:txEl>
                                              <p:pRg st="2" end="2"/>
                                            </p:txEl>
                                          </p:spTgt>
                                        </p:tgtEl>
                                        <p:attrNameLst>
                                          <p:attrName>ppt_x</p:attrName>
                                        </p:attrNameLst>
                                      </p:cBhvr>
                                      <p:tavLst>
                                        <p:tav tm="0">
                                          <p:val>
                                            <p:fltVal val="-1"/>
                                          </p:val>
                                        </p:tav>
                                        <p:tav tm="50000">
                                          <p:val>
                                            <p:fltVal val="0.95"/>
                                          </p:val>
                                        </p:tav>
                                        <p:tav tm="100000">
                                          <p:val>
                                            <p:strVal val="#ppt_x"/>
                                          </p:val>
                                        </p:tav>
                                      </p:tavLst>
                                    </p:anim>
                                    <p:anim calcmode="lin" valueType="num">
                                      <p:cBhvr>
                                        <p:cTn id="45" dur="1000" fill="hold"/>
                                        <p:tgtEl>
                                          <p:spTgt spid="303">
                                            <p:txEl>
                                              <p:pRg st="2" end="2"/>
                                            </p:txEl>
                                          </p:spTgt>
                                        </p:tgtEl>
                                        <p:attrNameLst>
                                          <p:attrName>ppt_y</p:attrName>
                                        </p:attrNameLst>
                                      </p:cBhvr>
                                      <p:tavLst>
                                        <p:tav tm="0">
                                          <p:val>
                                            <p:strVal val="#ppt_y"/>
                                          </p:val>
                                        </p:tav>
                                        <p:tav tm="100000">
                                          <p:val>
                                            <p:strVal val="#ppt_y"/>
                                          </p:val>
                                        </p:tav>
                                      </p:tavLst>
                                    </p:anim>
                                    <p:animEffect transition="in" filter="fade">
                                      <p:cBhvr>
                                        <p:cTn id="46" dur="1000"/>
                                        <p:tgtEl>
                                          <p:spTgt spid="303">
                                            <p:txEl>
                                              <p:pRg st="2" end="2"/>
                                            </p:txEl>
                                          </p:spTgt>
                                        </p:tgtEl>
                                      </p:cBhvr>
                                    </p:animEffect>
                                  </p:childTnLst>
                                </p:cTn>
                              </p:par>
                              <p:par>
                                <p:cTn id="47" presetID="14" presetClass="entr" presetSubtype="10" fill="hold" nodeType="withEffect">
                                  <p:stCondLst>
                                    <p:cond delay="0"/>
                                  </p:stCondLst>
                                  <p:childTnLst>
                                    <p:set>
                                      <p:cBhvr>
                                        <p:cTn id="48" dur="1" fill="hold">
                                          <p:stCondLst>
                                            <p:cond delay="0"/>
                                          </p:stCondLst>
                                        </p:cTn>
                                        <p:tgtEl>
                                          <p:spTgt spid="201"/>
                                        </p:tgtEl>
                                        <p:attrNameLst>
                                          <p:attrName>style.visibility</p:attrName>
                                        </p:attrNameLst>
                                      </p:cBhvr>
                                      <p:to>
                                        <p:strVal val="visible"/>
                                      </p:to>
                                    </p:set>
                                    <p:animEffect transition="in" filter="randombar(horizontal)">
                                      <p:cBhvr>
                                        <p:cTn id="49" dur="500"/>
                                        <p:tgtEl>
                                          <p:spTgt spid="201"/>
                                        </p:tgtEl>
                                      </p:cBhvr>
                                    </p:animEffect>
                                  </p:childTnLst>
                                </p:cTn>
                              </p:par>
                              <p:par>
                                <p:cTn id="50" presetID="9" presetClass="emph" presetSubtype="0" nodeType="withEffect">
                                  <p:stCondLst>
                                    <p:cond delay="0"/>
                                  </p:stCondLst>
                                  <p:childTnLst>
                                    <p:set>
                                      <p:cBhvr rctx="PPT">
                                        <p:cTn id="51" dur="indefinite"/>
                                        <p:tgtEl>
                                          <p:spTgt spid="303">
                                            <p:txEl>
                                              <p:pRg st="1" end="1"/>
                                            </p:txEl>
                                          </p:spTgt>
                                        </p:tgtEl>
                                        <p:attrNameLst>
                                          <p:attrName>style.opacity</p:attrName>
                                        </p:attrNameLst>
                                      </p:cBhvr>
                                      <p:to>
                                        <p:strVal val="0.5"/>
                                      </p:to>
                                    </p:set>
                                    <p:animEffect filter="image" prLst="opacity: 0.5">
                                      <p:cBhvr rctx="IE">
                                        <p:cTn id="52" dur="indefinite"/>
                                        <p:tgtEl>
                                          <p:spTgt spid="303">
                                            <p:txEl>
                                              <p:pRg st="1" end="1"/>
                                            </p:txEl>
                                          </p:spTgt>
                                        </p:tgtEl>
                                      </p:cBhvr>
                                    </p:animEffect>
                                  </p:childTnLst>
                                </p:cTn>
                              </p:par>
                              <p:par>
                                <p:cTn id="53" presetID="14" presetClass="exit" presetSubtype="10" fill="hold" nodeType="withEffect">
                                  <p:stCondLst>
                                    <p:cond delay="0"/>
                                  </p:stCondLst>
                                  <p:childTnLst>
                                    <p:animEffect transition="out" filter="randombar(horizontal)">
                                      <p:cBhvr>
                                        <p:cTn id="54" dur="500"/>
                                        <p:tgtEl>
                                          <p:spTgt spid="200"/>
                                        </p:tgtEl>
                                      </p:cBhvr>
                                    </p:animEffect>
                                    <p:set>
                                      <p:cBhvr>
                                        <p:cTn id="55" dur="1" fill="hold">
                                          <p:stCondLst>
                                            <p:cond delay="499"/>
                                          </p:stCondLst>
                                        </p:cTn>
                                        <p:tgtEl>
                                          <p:spTgt spid="200"/>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 presetClass="exit" presetSubtype="4" fill="hold" grpId="1" nodeType="clickEffect">
                                  <p:stCondLst>
                                    <p:cond delay="0"/>
                                  </p:stCondLst>
                                  <p:childTnLst>
                                    <p:anim calcmode="lin" valueType="num">
                                      <p:cBhvr additive="base">
                                        <p:cTn id="59" dur="500"/>
                                        <p:tgtEl>
                                          <p:spTgt spid="302"/>
                                        </p:tgtEl>
                                        <p:attrNameLst>
                                          <p:attrName>ppt_x</p:attrName>
                                        </p:attrNameLst>
                                      </p:cBhvr>
                                      <p:tavLst>
                                        <p:tav tm="0">
                                          <p:val>
                                            <p:strVal val="ppt_x"/>
                                          </p:val>
                                        </p:tav>
                                        <p:tav tm="100000">
                                          <p:val>
                                            <p:strVal val="ppt_x"/>
                                          </p:val>
                                        </p:tav>
                                      </p:tavLst>
                                    </p:anim>
                                    <p:anim calcmode="lin" valueType="num">
                                      <p:cBhvr additive="base">
                                        <p:cTn id="60" dur="500"/>
                                        <p:tgtEl>
                                          <p:spTgt spid="302"/>
                                        </p:tgtEl>
                                        <p:attrNameLst>
                                          <p:attrName>ppt_y</p:attrName>
                                        </p:attrNameLst>
                                      </p:cBhvr>
                                      <p:tavLst>
                                        <p:tav tm="0">
                                          <p:val>
                                            <p:strVal val="ppt_y"/>
                                          </p:val>
                                        </p:tav>
                                        <p:tav tm="100000">
                                          <p:val>
                                            <p:strVal val="1+ppt_h/2"/>
                                          </p:val>
                                        </p:tav>
                                      </p:tavLst>
                                    </p:anim>
                                    <p:set>
                                      <p:cBhvr>
                                        <p:cTn id="61" dur="1" fill="hold">
                                          <p:stCondLst>
                                            <p:cond delay="499"/>
                                          </p:stCondLst>
                                        </p:cTn>
                                        <p:tgtEl>
                                          <p:spTgt spid="302"/>
                                        </p:tgtEl>
                                        <p:attrNameLst>
                                          <p:attrName>style.visibility</p:attrName>
                                        </p:attrNameLst>
                                      </p:cBhvr>
                                      <p:to>
                                        <p:strVal val="hidden"/>
                                      </p:to>
                                    </p:set>
                                  </p:childTnLst>
                                </p:cTn>
                              </p:par>
                              <p:par>
                                <p:cTn id="62" presetID="2" presetClass="exit" presetSubtype="4" fill="hold" grpId="0" nodeType="withEffect">
                                  <p:stCondLst>
                                    <p:cond delay="0"/>
                                  </p:stCondLst>
                                  <p:childTnLst>
                                    <p:anim calcmode="lin" valueType="num">
                                      <p:cBhvr additive="base">
                                        <p:cTn id="63" dur="500"/>
                                        <p:tgtEl>
                                          <p:spTgt spid="303">
                                            <p:txEl>
                                              <p:pRg st="0" end="0"/>
                                            </p:txEl>
                                          </p:spTgt>
                                        </p:tgtEl>
                                        <p:attrNameLst>
                                          <p:attrName>ppt_x</p:attrName>
                                        </p:attrNameLst>
                                      </p:cBhvr>
                                      <p:tavLst>
                                        <p:tav tm="0">
                                          <p:val>
                                            <p:strVal val="ppt_x"/>
                                          </p:val>
                                        </p:tav>
                                        <p:tav tm="100000">
                                          <p:val>
                                            <p:strVal val="ppt_x"/>
                                          </p:val>
                                        </p:tav>
                                      </p:tavLst>
                                    </p:anim>
                                    <p:anim calcmode="lin" valueType="num">
                                      <p:cBhvr additive="base">
                                        <p:cTn id="64" dur="500"/>
                                        <p:tgtEl>
                                          <p:spTgt spid="303">
                                            <p:txEl>
                                              <p:pRg st="0" end="0"/>
                                            </p:txEl>
                                          </p:spTgt>
                                        </p:tgtEl>
                                        <p:attrNameLst>
                                          <p:attrName>ppt_y</p:attrName>
                                        </p:attrNameLst>
                                      </p:cBhvr>
                                      <p:tavLst>
                                        <p:tav tm="0">
                                          <p:val>
                                            <p:strVal val="ppt_y"/>
                                          </p:val>
                                        </p:tav>
                                        <p:tav tm="100000">
                                          <p:val>
                                            <p:strVal val="1+ppt_h/2"/>
                                          </p:val>
                                        </p:tav>
                                      </p:tavLst>
                                    </p:anim>
                                    <p:set>
                                      <p:cBhvr>
                                        <p:cTn id="65" dur="1" fill="hold">
                                          <p:stCondLst>
                                            <p:cond delay="499"/>
                                          </p:stCondLst>
                                        </p:cTn>
                                        <p:tgtEl>
                                          <p:spTgt spid="303">
                                            <p:txEl>
                                              <p:pRg st="0" end="0"/>
                                            </p:txEl>
                                          </p:spTgt>
                                        </p:tgtEl>
                                        <p:attrNameLst>
                                          <p:attrName>style.visibility</p:attrName>
                                        </p:attrNameLst>
                                      </p:cBhvr>
                                      <p:to>
                                        <p:strVal val="hidden"/>
                                      </p:to>
                                    </p:set>
                                  </p:childTnLst>
                                </p:cTn>
                              </p:par>
                              <p:par>
                                <p:cTn id="66" presetID="2" presetClass="exit" presetSubtype="4" fill="hold" grpId="0" nodeType="withEffect">
                                  <p:stCondLst>
                                    <p:cond delay="0"/>
                                  </p:stCondLst>
                                  <p:childTnLst>
                                    <p:anim calcmode="lin" valueType="num">
                                      <p:cBhvr additive="base">
                                        <p:cTn id="67" dur="500"/>
                                        <p:tgtEl>
                                          <p:spTgt spid="303">
                                            <p:txEl>
                                              <p:pRg st="1" end="1"/>
                                            </p:txEl>
                                          </p:spTgt>
                                        </p:tgtEl>
                                        <p:attrNameLst>
                                          <p:attrName>ppt_x</p:attrName>
                                        </p:attrNameLst>
                                      </p:cBhvr>
                                      <p:tavLst>
                                        <p:tav tm="0">
                                          <p:val>
                                            <p:strVal val="ppt_x"/>
                                          </p:val>
                                        </p:tav>
                                        <p:tav tm="100000">
                                          <p:val>
                                            <p:strVal val="ppt_x"/>
                                          </p:val>
                                        </p:tav>
                                      </p:tavLst>
                                    </p:anim>
                                    <p:anim calcmode="lin" valueType="num">
                                      <p:cBhvr additive="base">
                                        <p:cTn id="68" dur="500"/>
                                        <p:tgtEl>
                                          <p:spTgt spid="303">
                                            <p:txEl>
                                              <p:pRg st="1" end="1"/>
                                            </p:txEl>
                                          </p:spTgt>
                                        </p:tgtEl>
                                        <p:attrNameLst>
                                          <p:attrName>ppt_y</p:attrName>
                                        </p:attrNameLst>
                                      </p:cBhvr>
                                      <p:tavLst>
                                        <p:tav tm="0">
                                          <p:val>
                                            <p:strVal val="ppt_y"/>
                                          </p:val>
                                        </p:tav>
                                        <p:tav tm="100000">
                                          <p:val>
                                            <p:strVal val="1+ppt_h/2"/>
                                          </p:val>
                                        </p:tav>
                                      </p:tavLst>
                                    </p:anim>
                                    <p:set>
                                      <p:cBhvr>
                                        <p:cTn id="69" dur="1" fill="hold">
                                          <p:stCondLst>
                                            <p:cond delay="499"/>
                                          </p:stCondLst>
                                        </p:cTn>
                                        <p:tgtEl>
                                          <p:spTgt spid="303">
                                            <p:txEl>
                                              <p:pRg st="1" end="1"/>
                                            </p:txEl>
                                          </p:spTgt>
                                        </p:tgtEl>
                                        <p:attrNameLst>
                                          <p:attrName>style.visibility</p:attrName>
                                        </p:attrNameLst>
                                      </p:cBhvr>
                                      <p:to>
                                        <p:strVal val="hidden"/>
                                      </p:to>
                                    </p:set>
                                  </p:childTnLst>
                                </p:cTn>
                              </p:par>
                              <p:par>
                                <p:cTn id="70" presetID="2" presetClass="exit" presetSubtype="4" fill="hold" grpId="0" nodeType="withEffect">
                                  <p:stCondLst>
                                    <p:cond delay="0"/>
                                  </p:stCondLst>
                                  <p:childTnLst>
                                    <p:anim calcmode="lin" valueType="num">
                                      <p:cBhvr additive="base">
                                        <p:cTn id="71" dur="500"/>
                                        <p:tgtEl>
                                          <p:spTgt spid="303">
                                            <p:txEl>
                                              <p:pRg st="2" end="2"/>
                                            </p:txEl>
                                          </p:spTgt>
                                        </p:tgtEl>
                                        <p:attrNameLst>
                                          <p:attrName>ppt_x</p:attrName>
                                        </p:attrNameLst>
                                      </p:cBhvr>
                                      <p:tavLst>
                                        <p:tav tm="0">
                                          <p:val>
                                            <p:strVal val="ppt_x"/>
                                          </p:val>
                                        </p:tav>
                                        <p:tav tm="100000">
                                          <p:val>
                                            <p:strVal val="ppt_x"/>
                                          </p:val>
                                        </p:tav>
                                      </p:tavLst>
                                    </p:anim>
                                    <p:anim calcmode="lin" valueType="num">
                                      <p:cBhvr additive="base">
                                        <p:cTn id="72" dur="500"/>
                                        <p:tgtEl>
                                          <p:spTgt spid="303">
                                            <p:txEl>
                                              <p:pRg st="2" end="2"/>
                                            </p:txEl>
                                          </p:spTgt>
                                        </p:tgtEl>
                                        <p:attrNameLst>
                                          <p:attrName>ppt_y</p:attrName>
                                        </p:attrNameLst>
                                      </p:cBhvr>
                                      <p:tavLst>
                                        <p:tav tm="0">
                                          <p:val>
                                            <p:strVal val="ppt_y"/>
                                          </p:val>
                                        </p:tav>
                                        <p:tav tm="100000">
                                          <p:val>
                                            <p:strVal val="1+ppt_h/2"/>
                                          </p:val>
                                        </p:tav>
                                      </p:tavLst>
                                    </p:anim>
                                    <p:set>
                                      <p:cBhvr>
                                        <p:cTn id="73" dur="1" fill="hold">
                                          <p:stCondLst>
                                            <p:cond delay="499"/>
                                          </p:stCondLst>
                                        </p:cTn>
                                        <p:tgtEl>
                                          <p:spTgt spid="303">
                                            <p:txEl>
                                              <p:pRg st="2" end="2"/>
                                            </p:txEl>
                                          </p:spTgt>
                                        </p:tgtEl>
                                        <p:attrNameLst>
                                          <p:attrName>style.visibility</p:attrName>
                                        </p:attrNameLst>
                                      </p:cBhvr>
                                      <p:to>
                                        <p:strVal val="hidden"/>
                                      </p:to>
                                    </p:set>
                                  </p:childTnLst>
                                </p:cTn>
                              </p:par>
                              <p:par>
                                <p:cTn id="74" presetID="2" presetClass="exit" presetSubtype="4" fill="hold" nodeType="withEffect">
                                  <p:stCondLst>
                                    <p:cond delay="0"/>
                                  </p:stCondLst>
                                  <p:childTnLst>
                                    <p:anim calcmode="lin" valueType="num">
                                      <p:cBhvr additive="base">
                                        <p:cTn id="75" dur="500"/>
                                        <p:tgtEl>
                                          <p:spTgt spid="499"/>
                                        </p:tgtEl>
                                        <p:attrNameLst>
                                          <p:attrName>ppt_x</p:attrName>
                                        </p:attrNameLst>
                                      </p:cBhvr>
                                      <p:tavLst>
                                        <p:tav tm="0">
                                          <p:val>
                                            <p:strVal val="ppt_x"/>
                                          </p:val>
                                        </p:tav>
                                        <p:tav tm="100000">
                                          <p:val>
                                            <p:strVal val="ppt_x"/>
                                          </p:val>
                                        </p:tav>
                                      </p:tavLst>
                                    </p:anim>
                                    <p:anim calcmode="lin" valueType="num">
                                      <p:cBhvr additive="base">
                                        <p:cTn id="76" dur="500"/>
                                        <p:tgtEl>
                                          <p:spTgt spid="499"/>
                                        </p:tgtEl>
                                        <p:attrNameLst>
                                          <p:attrName>ppt_y</p:attrName>
                                        </p:attrNameLst>
                                      </p:cBhvr>
                                      <p:tavLst>
                                        <p:tav tm="0">
                                          <p:val>
                                            <p:strVal val="ppt_y"/>
                                          </p:val>
                                        </p:tav>
                                        <p:tav tm="100000">
                                          <p:val>
                                            <p:strVal val="1+ppt_h/2"/>
                                          </p:val>
                                        </p:tav>
                                      </p:tavLst>
                                    </p:anim>
                                    <p:set>
                                      <p:cBhvr>
                                        <p:cTn id="77" dur="1" fill="hold">
                                          <p:stCondLst>
                                            <p:cond delay="499"/>
                                          </p:stCondLst>
                                        </p:cTn>
                                        <p:tgtEl>
                                          <p:spTgt spid="499"/>
                                        </p:tgtEl>
                                        <p:attrNameLst>
                                          <p:attrName>style.visibility</p:attrName>
                                        </p:attrNameLst>
                                      </p:cBhvr>
                                      <p:to>
                                        <p:strVal val="hidden"/>
                                      </p:to>
                                    </p:set>
                                  </p:childTnLst>
                                </p:cTn>
                              </p:par>
                              <p:par>
                                <p:cTn id="78" presetID="37" presetClass="exit" presetSubtype="0" fill="hold" nodeType="withEffect">
                                  <p:stCondLst>
                                    <p:cond delay="0"/>
                                  </p:stCondLst>
                                  <p:childTnLst>
                                    <p:animEffect transition="out" filter="fade">
                                      <p:cBhvr>
                                        <p:cTn id="79" dur="1000"/>
                                        <p:tgtEl>
                                          <p:spTgt spid="201"/>
                                        </p:tgtEl>
                                      </p:cBhvr>
                                    </p:animEffect>
                                    <p:anim calcmode="lin" valueType="num">
                                      <p:cBhvr>
                                        <p:cTn id="80" dur="1000"/>
                                        <p:tgtEl>
                                          <p:spTgt spid="201"/>
                                        </p:tgtEl>
                                        <p:attrNameLst>
                                          <p:attrName>ppt_x</p:attrName>
                                        </p:attrNameLst>
                                      </p:cBhvr>
                                      <p:tavLst>
                                        <p:tav tm="0">
                                          <p:val>
                                            <p:strVal val="ppt_x"/>
                                          </p:val>
                                        </p:tav>
                                        <p:tav tm="100000">
                                          <p:val>
                                            <p:strVal val="ppt_x"/>
                                          </p:val>
                                        </p:tav>
                                      </p:tavLst>
                                    </p:anim>
                                    <p:anim calcmode="lin" valueType="num">
                                      <p:cBhvr>
                                        <p:cTn id="81" dur="100" decel="100000"/>
                                        <p:tgtEl>
                                          <p:spTgt spid="201"/>
                                        </p:tgtEl>
                                        <p:attrNameLst>
                                          <p:attrName>ppt_y</p:attrName>
                                        </p:attrNameLst>
                                      </p:cBhvr>
                                      <p:tavLst>
                                        <p:tav tm="0">
                                          <p:val>
                                            <p:strVal val="ppt_y"/>
                                          </p:val>
                                        </p:tav>
                                        <p:tav tm="100000">
                                          <p:val>
                                            <p:strVal val="ppt_y-.03"/>
                                          </p:val>
                                        </p:tav>
                                      </p:tavLst>
                                    </p:anim>
                                    <p:anim calcmode="lin" valueType="num">
                                      <p:cBhvr>
                                        <p:cTn id="82" dur="900" accel="100000">
                                          <p:stCondLst>
                                            <p:cond delay="100"/>
                                          </p:stCondLst>
                                        </p:cTn>
                                        <p:tgtEl>
                                          <p:spTgt spid="201"/>
                                        </p:tgtEl>
                                        <p:attrNameLst>
                                          <p:attrName>ppt_y</p:attrName>
                                        </p:attrNameLst>
                                      </p:cBhvr>
                                      <p:tavLst>
                                        <p:tav tm="0">
                                          <p:val>
                                            <p:strVal val="ppt_y"/>
                                          </p:val>
                                        </p:tav>
                                        <p:tav tm="100000">
                                          <p:val>
                                            <p:strVal val="ppt_y+1"/>
                                          </p:val>
                                        </p:tav>
                                      </p:tavLst>
                                    </p:anim>
                                    <p:set>
                                      <p:cBhvr>
                                        <p:cTn id="83" dur="1" fill="hold">
                                          <p:stCondLst>
                                            <p:cond delay="999"/>
                                          </p:stCondLst>
                                        </p:cTn>
                                        <p:tgtEl>
                                          <p:spTgt spid="2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 grpId="0"/>
      <p:bldP spid="302" grpId="1"/>
      <p:bldP spid="303"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blackWhite">
          <a:xfrm>
            <a:off x="1447800" y="2514600"/>
            <a:ext cx="1828800" cy="1676400"/>
          </a:xfrm>
          <a:prstGeom prst="roundRect">
            <a:avLst>
              <a:gd name="adj" fmla="val 9106"/>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headEnd/>
            <a:tailEnd/>
          </a:ln>
          <a:effectLst>
            <a:glow rad="139700">
              <a:schemeClr val="accent5">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r>
              <a:rPr lang="en-US" sz="2400" b="1" dirty="0" smtClean="0">
                <a:solidFill>
                  <a:srgbClr val="FFFFFF"/>
                </a:solidFill>
              </a:rPr>
              <a:t>Mô </a:t>
            </a:r>
            <a:r>
              <a:rPr lang="en-US" sz="2400" b="1" dirty="0" err="1" smtClean="0">
                <a:solidFill>
                  <a:srgbClr val="FFFFFF"/>
                </a:solidFill>
              </a:rPr>
              <a:t>hình</a:t>
            </a:r>
            <a:r>
              <a:rPr lang="en-US" sz="2400" b="1" dirty="0" smtClean="0">
                <a:solidFill>
                  <a:srgbClr val="FFFFFF"/>
                </a:solidFill>
              </a:rPr>
              <a:t> </a:t>
            </a:r>
          </a:p>
          <a:p>
            <a:pPr algn="ctr"/>
            <a:r>
              <a:rPr lang="en-US" sz="2400" b="1" dirty="0" err="1" smtClean="0">
                <a:solidFill>
                  <a:srgbClr val="FFFFFF"/>
                </a:solidFill>
              </a:rPr>
              <a:t>luồng</a:t>
            </a:r>
            <a:endParaRPr lang="en-US" sz="2400" b="1" dirty="0" smtClean="0">
              <a:solidFill>
                <a:srgbClr val="FFFFFF"/>
              </a:solidFill>
            </a:endParaRPr>
          </a:p>
          <a:p>
            <a:pPr algn="ctr"/>
            <a:r>
              <a:rPr lang="en-US" sz="2400" b="1" dirty="0" smtClean="0">
                <a:solidFill>
                  <a:srgbClr val="FFFFFF"/>
                </a:solidFill>
              </a:rPr>
              <a:t> công việc</a:t>
            </a:r>
            <a:endParaRPr lang="en-US" sz="2400" b="1" dirty="0">
              <a:solidFill>
                <a:srgbClr val="FFFFFF"/>
              </a:solidFill>
            </a:endParaRPr>
          </a:p>
        </p:txBody>
      </p:sp>
      <p:sp>
        <p:nvSpPr>
          <p:cNvPr id="23" name="AutoShape 7"/>
          <p:cNvSpPr>
            <a:spLocks noChangeArrowheads="1"/>
          </p:cNvSpPr>
          <p:nvPr/>
        </p:nvSpPr>
        <p:spPr bwMode="blackWhite">
          <a:xfrm>
            <a:off x="6019800" y="2514600"/>
            <a:ext cx="1828800" cy="1676400"/>
          </a:xfrm>
          <a:prstGeom prst="roundRect">
            <a:avLst>
              <a:gd name="adj" fmla="val 9106"/>
            </a:avLst>
          </a:prstGeom>
          <a:gradFill flip="none" rotWithShape="1">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path path="circle">
              <a:fillToRect l="50000" t="50000" r="50000" b="50000"/>
            </a:path>
            <a:tileRect/>
          </a:gradFill>
          <a:ln>
            <a:headEnd/>
            <a:tailEnd/>
          </a:ln>
          <a:effectLst>
            <a:glow rad="139700">
              <a:schemeClr val="accent5">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a:r>
              <a:rPr lang="en-US" sz="2400" b="1" dirty="0" smtClean="0">
                <a:solidFill>
                  <a:srgbClr val="FFFFFF"/>
                </a:solidFill>
              </a:rPr>
              <a:t>Xây </a:t>
            </a:r>
            <a:r>
              <a:rPr lang="en-US" sz="2400" b="1" dirty="0" err="1" smtClean="0">
                <a:solidFill>
                  <a:srgbClr val="FFFFFF"/>
                </a:solidFill>
              </a:rPr>
              <a:t>dựng</a:t>
            </a:r>
            <a:r>
              <a:rPr lang="en-US" sz="2400" b="1" dirty="0" smtClean="0">
                <a:solidFill>
                  <a:srgbClr val="FFFFFF"/>
                </a:solidFill>
              </a:rPr>
              <a:t> </a:t>
            </a:r>
          </a:p>
          <a:p>
            <a:pPr algn="ctr"/>
            <a:r>
              <a:rPr lang="en-US" sz="2400" b="1" dirty="0" smtClean="0">
                <a:solidFill>
                  <a:srgbClr val="FFFFFF"/>
                </a:solidFill>
              </a:rPr>
              <a:t>ứng dụng </a:t>
            </a:r>
          </a:p>
          <a:p>
            <a:pPr algn="ctr"/>
            <a:r>
              <a:rPr lang="en-US" sz="2400" b="1" dirty="0" smtClean="0">
                <a:solidFill>
                  <a:srgbClr val="FFFFFF"/>
                </a:solidFill>
              </a:rPr>
              <a:t>thử </a:t>
            </a:r>
            <a:r>
              <a:rPr lang="en-US" sz="2400" b="1" dirty="0" err="1" smtClean="0">
                <a:solidFill>
                  <a:srgbClr val="FFFFFF"/>
                </a:solidFill>
              </a:rPr>
              <a:t>nghiệm</a:t>
            </a:r>
            <a:r>
              <a:rPr lang="en-US" sz="2400" b="1" dirty="0" smtClean="0">
                <a:solidFill>
                  <a:srgbClr val="FFFFFF"/>
                </a:solidFill>
              </a:rPr>
              <a:t> </a:t>
            </a:r>
          </a:p>
          <a:p>
            <a:pPr algn="ctr"/>
            <a:r>
              <a:rPr lang="en-US" sz="2400" b="1" dirty="0" smtClean="0">
                <a:solidFill>
                  <a:srgbClr val="FFFFFF"/>
                </a:solidFill>
              </a:rPr>
              <a:t>thực </a:t>
            </a:r>
            <a:r>
              <a:rPr lang="en-US" sz="2400" b="1" dirty="0" err="1" smtClean="0">
                <a:solidFill>
                  <a:srgbClr val="FFFFFF"/>
                </a:solidFill>
              </a:rPr>
              <a:t>tế</a:t>
            </a:r>
            <a:endParaRPr lang="en-US" sz="2400" b="1" dirty="0">
              <a:solidFill>
                <a:srgbClr val="FFFFFF"/>
              </a:solidFill>
            </a:endParaRPr>
          </a:p>
        </p:txBody>
      </p:sp>
      <p:sp>
        <p:nvSpPr>
          <p:cNvPr id="24" name="AutoShape 6"/>
          <p:cNvSpPr>
            <a:spLocks noChangeArrowheads="1"/>
          </p:cNvSpPr>
          <p:nvPr/>
        </p:nvSpPr>
        <p:spPr bwMode="blackWhite">
          <a:xfrm>
            <a:off x="3657600" y="2514600"/>
            <a:ext cx="1828800" cy="1676400"/>
          </a:xfrm>
          <a:prstGeom prst="roundRect">
            <a:avLst>
              <a:gd name="adj" fmla="val 9106"/>
            </a:avLst>
          </a:prstGeom>
          <a:gradFill flip="none" rotWithShape="1">
            <a:gsLst>
              <a:gs pos="0">
                <a:schemeClr val="tx2">
                  <a:lumMod val="50000"/>
                  <a:shade val="30000"/>
                  <a:satMod val="115000"/>
                </a:schemeClr>
              </a:gs>
              <a:gs pos="50000">
                <a:schemeClr val="tx2">
                  <a:lumMod val="50000"/>
                  <a:shade val="67500"/>
                  <a:satMod val="115000"/>
                </a:schemeClr>
              </a:gs>
              <a:gs pos="100000">
                <a:schemeClr val="tx2">
                  <a:lumMod val="50000"/>
                  <a:shade val="100000"/>
                  <a:satMod val="115000"/>
                </a:schemeClr>
              </a:gs>
            </a:gsLst>
            <a:path path="circle">
              <a:fillToRect l="50000" t="50000" r="50000" b="50000"/>
            </a:path>
            <a:tileRect/>
          </a:gradFill>
          <a:ln>
            <a:headEnd/>
            <a:tailEnd/>
          </a:ln>
          <a:effectLst>
            <a:glow rad="139700">
              <a:schemeClr val="accent5">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r>
              <a:rPr lang="en-US" sz="2400" b="1" dirty="0" err="1" smtClean="0">
                <a:solidFill>
                  <a:srgbClr val="FFFFFF"/>
                </a:solidFill>
              </a:rPr>
              <a:t>Môi</a:t>
            </a:r>
            <a:r>
              <a:rPr lang="en-US" sz="2400" b="1" dirty="0" smtClean="0">
                <a:solidFill>
                  <a:srgbClr val="FFFFFF"/>
                </a:solidFill>
              </a:rPr>
              <a:t> trường </a:t>
            </a:r>
          </a:p>
          <a:p>
            <a:pPr algn="ctr"/>
            <a:r>
              <a:rPr lang="en-US" sz="2400" b="1" dirty="0" smtClean="0">
                <a:solidFill>
                  <a:srgbClr val="FFFFFF"/>
                </a:solidFill>
              </a:rPr>
              <a:t>công </a:t>
            </a:r>
            <a:r>
              <a:rPr lang="en-US" sz="2400" b="1" dirty="0" err="1" smtClean="0">
                <a:solidFill>
                  <a:srgbClr val="FFFFFF"/>
                </a:solidFill>
              </a:rPr>
              <a:t>nghệ</a:t>
            </a:r>
            <a:endParaRPr lang="en-US" sz="2400" b="1" dirty="0" smtClean="0">
              <a:solidFill>
                <a:srgbClr val="FFFFFF"/>
              </a:solidFill>
            </a:endParaRPr>
          </a:p>
          <a:p>
            <a:pPr algn="ctr"/>
            <a:r>
              <a:rPr lang="en-US" sz="2400" b="1" dirty="0" smtClean="0">
                <a:solidFill>
                  <a:srgbClr val="FFFFFF"/>
                </a:solidFill>
              </a:rPr>
              <a:t> </a:t>
            </a:r>
            <a:r>
              <a:rPr lang="en-US" sz="2400" b="1" dirty="0" err="1" smtClean="0">
                <a:solidFill>
                  <a:srgbClr val="FFFFFF"/>
                </a:solidFill>
              </a:rPr>
              <a:t>hỗ</a:t>
            </a:r>
            <a:r>
              <a:rPr lang="en-US" sz="2400" b="1" dirty="0" smtClean="0">
                <a:solidFill>
                  <a:srgbClr val="FFFFFF"/>
                </a:solidFill>
              </a:rPr>
              <a:t> </a:t>
            </a:r>
            <a:r>
              <a:rPr lang="en-US" sz="2400" b="1" dirty="0" err="1" smtClean="0">
                <a:solidFill>
                  <a:srgbClr val="FFFFFF"/>
                </a:solidFill>
              </a:rPr>
              <a:t>trợ</a:t>
            </a:r>
            <a:endParaRPr lang="en-US" sz="2400" b="1" dirty="0">
              <a:solidFill>
                <a:srgbClr val="FFFFFF"/>
              </a:solidFill>
            </a:endParaRPr>
          </a:p>
        </p:txBody>
      </p:sp>
      <p:sp>
        <p:nvSpPr>
          <p:cNvPr id="8" name="AutoShape 8"/>
          <p:cNvSpPr>
            <a:spLocks noChangeArrowheads="1"/>
          </p:cNvSpPr>
          <p:nvPr/>
        </p:nvSpPr>
        <p:spPr bwMode="gray">
          <a:xfrm>
            <a:off x="2667000" y="1219200"/>
            <a:ext cx="3581400" cy="685800"/>
          </a:xfrm>
          <a:prstGeom prst="roundRect">
            <a:avLst>
              <a:gd name="adj" fmla="val 9106"/>
            </a:avLst>
          </a:prstGeom>
          <a:gradFill rotWithShape="1">
            <a:gsLst>
              <a:gs pos="0">
                <a:srgbClr val="CCFFFF"/>
              </a:gs>
              <a:gs pos="100000">
                <a:srgbClr val="CCFFFF">
                  <a:gamma/>
                  <a:tint val="0"/>
                  <a:invGamma/>
                </a:srgbClr>
              </a:gs>
            </a:gsLst>
            <a:lin ang="5400000" scaled="1"/>
          </a:gradFill>
          <a:ln w="25400">
            <a:noFill/>
            <a:round/>
            <a:headEnd/>
            <a:tailEnd/>
          </a:ln>
          <a:effectLst>
            <a:outerShdw dist="107763" dir="2700000" algn="ctr" rotWithShape="0">
              <a:srgbClr val="000000">
                <a:alpha val="50000"/>
              </a:srgbClr>
            </a:outerShdw>
          </a:effectLst>
        </p:spPr>
        <p:txBody>
          <a:bodyPr anchor="ctr"/>
          <a:lstStyle/>
          <a:p>
            <a:pPr algn="ctr"/>
            <a:r>
              <a:rPr lang="en-US" sz="3200" b="1" dirty="0" smtClean="0">
                <a:solidFill>
                  <a:schemeClr val="tx2">
                    <a:lumMod val="25000"/>
                  </a:schemeClr>
                </a:solidFill>
              </a:rPr>
              <a:t>YÊU CẦU ĐỀ TÀI</a:t>
            </a:r>
            <a:endParaRPr lang="en-US" sz="2400" dirty="0">
              <a:solidFill>
                <a:schemeClr val="tx2">
                  <a:lumMod val="25000"/>
                </a:schemeClr>
              </a:solidFill>
            </a:endParaRPr>
          </a:p>
        </p:txBody>
      </p:sp>
      <p:sp>
        <p:nvSpPr>
          <p:cNvPr id="4" name="AutoShape 4"/>
          <p:cNvSpPr>
            <a:spLocks noChangeArrowheads="1"/>
          </p:cNvSpPr>
          <p:nvPr/>
        </p:nvSpPr>
        <p:spPr bwMode="invGray">
          <a:xfrm rot="16200000" flipH="1">
            <a:off x="4229100" y="1866900"/>
            <a:ext cx="533400" cy="609600"/>
          </a:xfrm>
          <a:prstGeom prst="rightArrow">
            <a:avLst>
              <a:gd name="adj1" fmla="val 43208"/>
              <a:gd name="adj2" fmla="val 82286"/>
            </a:avLst>
          </a:prstGeom>
          <a:solidFill>
            <a:schemeClr val="accent2"/>
          </a:solidFill>
          <a:ln>
            <a:headEnd/>
            <a:tailEnd/>
          </a:ln>
        </p:spPr>
        <p:style>
          <a:lnRef idx="3">
            <a:schemeClr val="lt1"/>
          </a:lnRef>
          <a:fillRef idx="1">
            <a:schemeClr val="dk1"/>
          </a:fillRef>
          <a:effectRef idx="1">
            <a:schemeClr val="dk1"/>
          </a:effectRef>
          <a:fontRef idx="minor">
            <a:schemeClr val="lt1"/>
          </a:fontRef>
        </p:style>
        <p:txBody>
          <a:bodyPr wrap="none" anchor="ctr"/>
          <a:lstStyle/>
          <a:p>
            <a:endParaRPr lang="en-US"/>
          </a:p>
        </p:txBody>
      </p:sp>
      <p:sp>
        <p:nvSpPr>
          <p:cNvPr id="10" name="AutoShape 5"/>
          <p:cNvSpPr>
            <a:spLocks noChangeArrowheads="1"/>
          </p:cNvSpPr>
          <p:nvPr/>
        </p:nvSpPr>
        <p:spPr bwMode="blackWhite">
          <a:xfrm>
            <a:off x="304800" y="4343400"/>
            <a:ext cx="1143000" cy="2286000"/>
          </a:xfrm>
          <a:prstGeom prst="roundRect">
            <a:avLst>
              <a:gd name="adj" fmla="val 9106"/>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path path="circle">
              <a:fillToRect l="50000" t="50000" r="50000" b="50000"/>
            </a:path>
            <a:tileRect/>
          </a:gra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r>
              <a:rPr lang="en-US" sz="2000" b="1" dirty="0" smtClean="0">
                <a:solidFill>
                  <a:srgbClr val="FFFFFF"/>
                </a:solidFill>
              </a:rPr>
              <a:t>1.Mô </a:t>
            </a:r>
          </a:p>
          <a:p>
            <a:pPr algn="ctr"/>
            <a:r>
              <a:rPr lang="en-US" sz="2000" b="1" dirty="0" err="1" smtClean="0">
                <a:solidFill>
                  <a:srgbClr val="FFFFFF"/>
                </a:solidFill>
              </a:rPr>
              <a:t>hình</a:t>
            </a:r>
            <a:r>
              <a:rPr lang="en-US" sz="2000" b="1" dirty="0" smtClean="0">
                <a:solidFill>
                  <a:srgbClr val="FFFFFF"/>
                </a:solidFill>
              </a:rPr>
              <a:t> </a:t>
            </a:r>
          </a:p>
          <a:p>
            <a:pPr algn="ctr"/>
            <a:r>
              <a:rPr lang="en-US" sz="2000" b="1" dirty="0" err="1" smtClean="0">
                <a:solidFill>
                  <a:srgbClr val="FFFFFF"/>
                </a:solidFill>
              </a:rPr>
              <a:t>luồng</a:t>
            </a:r>
            <a:endParaRPr lang="en-US" sz="2000" b="1" dirty="0" smtClean="0">
              <a:solidFill>
                <a:srgbClr val="FFFFFF"/>
              </a:solidFill>
            </a:endParaRPr>
          </a:p>
          <a:p>
            <a:pPr algn="ctr"/>
            <a:r>
              <a:rPr lang="en-US" sz="2000" b="1" dirty="0" smtClean="0">
                <a:solidFill>
                  <a:srgbClr val="FFFFFF"/>
                </a:solidFill>
              </a:rPr>
              <a:t> công </a:t>
            </a:r>
          </a:p>
          <a:p>
            <a:pPr algn="ctr"/>
            <a:r>
              <a:rPr lang="en-US" sz="2000" b="1" dirty="0" smtClean="0">
                <a:solidFill>
                  <a:srgbClr val="FFFFFF"/>
                </a:solidFill>
              </a:rPr>
              <a:t>việc</a:t>
            </a:r>
            <a:endParaRPr lang="en-US" sz="2000" b="1" dirty="0">
              <a:solidFill>
                <a:srgbClr val="FFFFFF"/>
              </a:solidFill>
            </a:endParaRPr>
          </a:p>
        </p:txBody>
      </p:sp>
      <p:sp>
        <p:nvSpPr>
          <p:cNvPr id="11" name="AutoShape 7"/>
          <p:cNvSpPr>
            <a:spLocks noChangeArrowheads="1"/>
          </p:cNvSpPr>
          <p:nvPr/>
        </p:nvSpPr>
        <p:spPr bwMode="blackWhite">
          <a:xfrm>
            <a:off x="1524000" y="4343400"/>
            <a:ext cx="1143000" cy="2286000"/>
          </a:xfrm>
          <a:prstGeom prst="roundRect">
            <a:avLst>
              <a:gd name="adj" fmla="val 9106"/>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path path="circle">
              <a:fillToRect l="50000" t="50000" r="50000" b="50000"/>
            </a:path>
            <a:tileRect/>
          </a:gradFill>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sz="2000" b="1" dirty="0" smtClean="0">
                <a:solidFill>
                  <a:srgbClr val="FFFFFF"/>
                </a:solidFill>
              </a:rPr>
              <a:t>2.Luồng </a:t>
            </a:r>
          </a:p>
          <a:p>
            <a:pPr algn="ctr"/>
            <a:r>
              <a:rPr lang="en-US" sz="2000" b="1" dirty="0" smtClean="0">
                <a:solidFill>
                  <a:srgbClr val="FFFFFF"/>
                </a:solidFill>
              </a:rPr>
              <a:t>Công</a:t>
            </a:r>
          </a:p>
          <a:p>
            <a:pPr algn="ctr"/>
            <a:r>
              <a:rPr lang="en-US" sz="2000" b="1" dirty="0" smtClean="0">
                <a:solidFill>
                  <a:srgbClr val="FFFFFF"/>
                </a:solidFill>
              </a:rPr>
              <a:t>Việc</a:t>
            </a:r>
          </a:p>
          <a:p>
            <a:pPr algn="ctr"/>
            <a:r>
              <a:rPr lang="en-US" sz="2000" b="1" dirty="0" smtClean="0">
                <a:solidFill>
                  <a:srgbClr val="FFFFFF"/>
                </a:solidFill>
              </a:rPr>
              <a:t>Tổ</a:t>
            </a:r>
          </a:p>
          <a:p>
            <a:pPr algn="ctr"/>
            <a:r>
              <a:rPr lang="en-US" sz="2000" b="1" dirty="0" smtClean="0">
                <a:solidFill>
                  <a:srgbClr val="FFFFFF"/>
                </a:solidFill>
              </a:rPr>
              <a:t>Chức</a:t>
            </a:r>
          </a:p>
          <a:p>
            <a:pPr algn="ctr"/>
            <a:r>
              <a:rPr lang="en-US" sz="2000" b="1" dirty="0" smtClean="0">
                <a:solidFill>
                  <a:srgbClr val="FFFFFF"/>
                </a:solidFill>
              </a:rPr>
              <a:t>thi</a:t>
            </a:r>
            <a:endParaRPr lang="en-US" sz="2000" b="1" dirty="0">
              <a:solidFill>
                <a:srgbClr val="FFFFFF"/>
              </a:solidFill>
            </a:endParaRPr>
          </a:p>
        </p:txBody>
      </p:sp>
      <p:sp>
        <p:nvSpPr>
          <p:cNvPr id="15" name="AutoShape 7"/>
          <p:cNvSpPr>
            <a:spLocks noChangeArrowheads="1"/>
          </p:cNvSpPr>
          <p:nvPr/>
        </p:nvSpPr>
        <p:spPr bwMode="blackWhite">
          <a:xfrm>
            <a:off x="2743200" y="4343400"/>
            <a:ext cx="1143000" cy="2286000"/>
          </a:xfrm>
          <a:prstGeom prst="roundRect">
            <a:avLst>
              <a:gd name="adj" fmla="val 9106"/>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path path="circle">
              <a:fillToRect l="50000" t="50000" r="50000" b="50000"/>
            </a:path>
            <a:tileRect/>
          </a:gradFill>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sz="2000" b="1" dirty="0" smtClean="0">
                <a:solidFill>
                  <a:srgbClr val="FFFFFF"/>
                </a:solidFill>
              </a:rPr>
              <a:t>3.Ứng </a:t>
            </a:r>
          </a:p>
          <a:p>
            <a:pPr algn="ctr"/>
            <a:r>
              <a:rPr lang="en-US" sz="2000" b="1" dirty="0" smtClean="0">
                <a:solidFill>
                  <a:srgbClr val="FFFFFF"/>
                </a:solidFill>
              </a:rPr>
              <a:t>Dụng </a:t>
            </a:r>
          </a:p>
          <a:p>
            <a:pPr algn="ctr"/>
            <a:r>
              <a:rPr lang="en-US" sz="2000" b="1" dirty="0" smtClean="0">
                <a:solidFill>
                  <a:srgbClr val="FFFFFF"/>
                </a:solidFill>
              </a:rPr>
              <a:t>Tổ</a:t>
            </a:r>
          </a:p>
          <a:p>
            <a:pPr algn="ctr"/>
            <a:r>
              <a:rPr lang="en-US" sz="2000" b="1" dirty="0" smtClean="0">
                <a:solidFill>
                  <a:srgbClr val="FFFFFF"/>
                </a:solidFill>
              </a:rPr>
              <a:t>Chức</a:t>
            </a:r>
          </a:p>
          <a:p>
            <a:pPr algn="ctr"/>
            <a:r>
              <a:rPr lang="en-US" sz="2000" b="1" dirty="0" smtClean="0">
                <a:solidFill>
                  <a:srgbClr val="FFFFFF"/>
                </a:solidFill>
              </a:rPr>
              <a:t>Thi </a:t>
            </a:r>
          </a:p>
          <a:p>
            <a:pPr algn="ctr"/>
            <a:r>
              <a:rPr lang="en-US" sz="2000" b="1" dirty="0" err="1" smtClean="0">
                <a:solidFill>
                  <a:srgbClr val="FFFFFF"/>
                </a:solidFill>
              </a:rPr>
              <a:t>Tổng</a:t>
            </a:r>
            <a:endParaRPr lang="en-US" sz="2000" b="1" dirty="0" smtClean="0">
              <a:solidFill>
                <a:srgbClr val="FFFFFF"/>
              </a:solidFill>
            </a:endParaRPr>
          </a:p>
          <a:p>
            <a:pPr algn="ctr"/>
            <a:r>
              <a:rPr lang="en-US" sz="2000" b="1" dirty="0" err="1" smtClean="0">
                <a:solidFill>
                  <a:srgbClr val="FFFFFF"/>
                </a:solidFill>
              </a:rPr>
              <a:t>quát</a:t>
            </a:r>
            <a:endParaRPr lang="en-US" sz="2000" b="1" dirty="0">
              <a:solidFill>
                <a:srgbClr val="FFFFFF"/>
              </a:solidFill>
            </a:endParaRPr>
          </a:p>
        </p:txBody>
      </p:sp>
      <p:sp>
        <p:nvSpPr>
          <p:cNvPr id="16" name="AutoShape 7"/>
          <p:cNvSpPr>
            <a:spLocks noChangeArrowheads="1"/>
          </p:cNvSpPr>
          <p:nvPr/>
        </p:nvSpPr>
        <p:spPr bwMode="blackWhite">
          <a:xfrm>
            <a:off x="5181600" y="4343400"/>
            <a:ext cx="1143000" cy="2286000"/>
          </a:xfrm>
          <a:prstGeom prst="roundRect">
            <a:avLst>
              <a:gd name="adj" fmla="val 9106"/>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path path="circle">
              <a:fillToRect l="50000" t="50000" r="50000" b="50000"/>
            </a:path>
            <a:tileRect/>
          </a:gradFill>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sz="2000" b="1" dirty="0" smtClean="0">
                <a:solidFill>
                  <a:srgbClr val="FFFFFF"/>
                </a:solidFill>
              </a:rPr>
              <a:t>5.Hiện </a:t>
            </a:r>
          </a:p>
          <a:p>
            <a:pPr algn="ctr"/>
            <a:r>
              <a:rPr lang="en-US" sz="2000" b="1" dirty="0" smtClean="0">
                <a:solidFill>
                  <a:srgbClr val="FFFFFF"/>
                </a:solidFill>
              </a:rPr>
              <a:t>Thực</a:t>
            </a:r>
          </a:p>
          <a:p>
            <a:pPr algn="ctr"/>
            <a:r>
              <a:rPr lang="en-US" sz="2000" b="1" dirty="0" smtClean="0">
                <a:solidFill>
                  <a:srgbClr val="FFFFFF"/>
                </a:solidFill>
              </a:rPr>
              <a:t>Ứng</a:t>
            </a:r>
          </a:p>
          <a:p>
            <a:pPr algn="ctr"/>
            <a:r>
              <a:rPr lang="en-US" sz="2000" b="1" dirty="0" smtClean="0">
                <a:solidFill>
                  <a:srgbClr val="FFFFFF"/>
                </a:solidFill>
              </a:rPr>
              <a:t>Dụng</a:t>
            </a:r>
          </a:p>
        </p:txBody>
      </p:sp>
      <p:sp>
        <p:nvSpPr>
          <p:cNvPr id="17" name="AutoShape 7"/>
          <p:cNvSpPr>
            <a:spLocks noChangeArrowheads="1"/>
          </p:cNvSpPr>
          <p:nvPr/>
        </p:nvSpPr>
        <p:spPr bwMode="blackWhite">
          <a:xfrm>
            <a:off x="6400800" y="4343400"/>
            <a:ext cx="1143000" cy="2286000"/>
          </a:xfrm>
          <a:prstGeom prst="roundRect">
            <a:avLst>
              <a:gd name="adj" fmla="val 9106"/>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path path="circle">
              <a:fillToRect l="50000" t="50000" r="50000" b="50000"/>
            </a:path>
            <a:tileRect/>
          </a:gradFill>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sz="2000" b="1" dirty="0" smtClean="0">
                <a:solidFill>
                  <a:srgbClr val="FFFFFF"/>
                </a:solidFill>
              </a:rPr>
              <a:t>6.Thử</a:t>
            </a:r>
          </a:p>
          <a:p>
            <a:pPr algn="ctr"/>
            <a:r>
              <a:rPr lang="en-US" sz="2000" b="1" dirty="0" err="1" smtClean="0">
                <a:solidFill>
                  <a:srgbClr val="FFFFFF"/>
                </a:solidFill>
              </a:rPr>
              <a:t>Nghiệm</a:t>
            </a:r>
            <a:endParaRPr lang="en-US" sz="2000" b="1" dirty="0">
              <a:solidFill>
                <a:srgbClr val="FFFFFF"/>
              </a:solidFill>
            </a:endParaRPr>
          </a:p>
        </p:txBody>
      </p:sp>
      <p:sp>
        <p:nvSpPr>
          <p:cNvPr id="18" name="AutoShape 7"/>
          <p:cNvSpPr>
            <a:spLocks noChangeArrowheads="1"/>
          </p:cNvSpPr>
          <p:nvPr/>
        </p:nvSpPr>
        <p:spPr bwMode="blackWhite">
          <a:xfrm>
            <a:off x="7620000" y="4343400"/>
            <a:ext cx="1143000" cy="2286000"/>
          </a:xfrm>
          <a:prstGeom prst="roundRect">
            <a:avLst>
              <a:gd name="adj" fmla="val 9106"/>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path path="circle">
              <a:fillToRect l="50000" t="50000" r="50000" b="50000"/>
            </a:path>
            <a:tileRect/>
          </a:gradFill>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sz="2000" b="1" dirty="0" smtClean="0">
                <a:solidFill>
                  <a:srgbClr val="FFFFFF"/>
                </a:solidFill>
              </a:rPr>
              <a:t>7.Hướng </a:t>
            </a:r>
          </a:p>
          <a:p>
            <a:pPr algn="ctr"/>
            <a:r>
              <a:rPr lang="en-US" sz="2000" b="1" dirty="0" smtClean="0">
                <a:solidFill>
                  <a:srgbClr val="FFFFFF"/>
                </a:solidFill>
              </a:rPr>
              <a:t>Phát</a:t>
            </a:r>
          </a:p>
          <a:p>
            <a:pPr algn="ctr"/>
            <a:r>
              <a:rPr lang="en-US" sz="2000" b="1" dirty="0" err="1" smtClean="0">
                <a:solidFill>
                  <a:srgbClr val="FFFFFF"/>
                </a:solidFill>
              </a:rPr>
              <a:t>Triển</a:t>
            </a:r>
            <a:endParaRPr lang="en-US" sz="2000" b="1" dirty="0" smtClean="0">
              <a:solidFill>
                <a:srgbClr val="FFFFFF"/>
              </a:solidFill>
            </a:endParaRPr>
          </a:p>
          <a:p>
            <a:pPr algn="ctr"/>
            <a:r>
              <a:rPr lang="en-US" sz="2000" b="1" dirty="0" smtClean="0">
                <a:solidFill>
                  <a:srgbClr val="FFFFFF"/>
                </a:solidFill>
              </a:rPr>
              <a:t>Ứng</a:t>
            </a:r>
          </a:p>
          <a:p>
            <a:pPr algn="ctr"/>
            <a:r>
              <a:rPr lang="en-US" sz="2000" b="1" dirty="0" smtClean="0">
                <a:solidFill>
                  <a:srgbClr val="FFFFFF"/>
                </a:solidFill>
              </a:rPr>
              <a:t>Dụng</a:t>
            </a:r>
          </a:p>
        </p:txBody>
      </p:sp>
      <p:sp>
        <p:nvSpPr>
          <p:cNvPr id="19" name="TextBox 18"/>
          <p:cNvSpPr txBox="1"/>
          <p:nvPr/>
        </p:nvSpPr>
        <p:spPr>
          <a:xfrm>
            <a:off x="457200" y="304800"/>
            <a:ext cx="3539559" cy="646331"/>
          </a:xfrm>
          <a:prstGeom prst="rect">
            <a:avLst/>
          </a:prstGeom>
          <a:noFill/>
        </p:spPr>
        <p:txBody>
          <a:bodyPr wrap="none" rtlCol="0">
            <a:spAutoFit/>
          </a:bodyPr>
          <a:lstStyle/>
          <a:p>
            <a:r>
              <a:rPr lang="en-US" sz="3600" b="1" dirty="0" smtClean="0">
                <a:solidFill>
                  <a:srgbClr val="FFFF00"/>
                </a:solidFill>
                <a:effectLst>
                  <a:glow rad="139700">
                    <a:schemeClr val="accent6">
                      <a:satMod val="175000"/>
                      <a:alpha val="40000"/>
                    </a:schemeClr>
                  </a:glow>
                  <a:reflection blurRad="6350" stA="55000" endA="50" endPos="85000" dist="29997" dir="5400000" sy="-100000" algn="bl" rotWithShape="0"/>
                </a:effectLst>
              </a:rPr>
              <a:t>Nội dung chính</a:t>
            </a:r>
            <a:endParaRPr lang="en-US" sz="3600" b="1" dirty="0">
              <a:solidFill>
                <a:srgbClr val="FFFF00"/>
              </a:solidFill>
              <a:effectLst>
                <a:glow rad="139700">
                  <a:schemeClr val="accent6">
                    <a:satMod val="175000"/>
                    <a:alpha val="40000"/>
                  </a:schemeClr>
                </a:glow>
                <a:reflection blurRad="6350" stA="55000" endA="50" endPos="85000" dist="29997" dir="5400000" sy="-100000" algn="bl" rotWithShape="0"/>
              </a:effectLst>
            </a:endParaRPr>
          </a:p>
        </p:txBody>
      </p:sp>
      <p:sp>
        <p:nvSpPr>
          <p:cNvPr id="25" name="AutoShape 6"/>
          <p:cNvSpPr>
            <a:spLocks noChangeArrowheads="1"/>
          </p:cNvSpPr>
          <p:nvPr/>
        </p:nvSpPr>
        <p:spPr bwMode="blackWhite">
          <a:xfrm>
            <a:off x="3962400" y="4343400"/>
            <a:ext cx="1143000" cy="2286000"/>
          </a:xfrm>
          <a:prstGeom prst="roundRect">
            <a:avLst>
              <a:gd name="adj" fmla="val 9106"/>
            </a:avLst>
          </a:prstGeom>
          <a:gradFill flip="none" rotWithShape="1">
            <a:gsLst>
              <a:gs pos="0">
                <a:schemeClr val="tx2">
                  <a:lumMod val="50000"/>
                  <a:shade val="30000"/>
                  <a:satMod val="115000"/>
                </a:schemeClr>
              </a:gs>
              <a:gs pos="50000">
                <a:schemeClr val="tx2">
                  <a:lumMod val="50000"/>
                  <a:shade val="67500"/>
                  <a:satMod val="115000"/>
                </a:schemeClr>
              </a:gs>
              <a:gs pos="100000">
                <a:schemeClr val="tx2">
                  <a:lumMod val="50000"/>
                  <a:shade val="100000"/>
                  <a:satMod val="115000"/>
                </a:schemeClr>
              </a:gs>
            </a:gsLst>
            <a:path path="circle">
              <a:fillToRect l="50000" t="50000" r="50000" b="50000"/>
            </a:path>
            <a:tileRect/>
          </a:gradFill>
          <a:ln>
            <a:solidFill>
              <a:schemeClr val="tx1"/>
            </a:solidFill>
            <a:headEnd/>
            <a:tailEnd/>
          </a:ln>
          <a:effectLst>
            <a:glow rad="139700">
              <a:schemeClr val="accent5">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r>
              <a:rPr lang="en-US" sz="2000" b="1" smtClean="0">
                <a:solidFill>
                  <a:srgbClr val="FFFFFF"/>
                </a:solidFill>
              </a:rPr>
              <a:t>4.Khảo </a:t>
            </a:r>
          </a:p>
          <a:p>
            <a:pPr algn="ctr"/>
            <a:r>
              <a:rPr lang="en-US" sz="2000" b="1" smtClean="0">
                <a:solidFill>
                  <a:srgbClr val="FFFFFF"/>
                </a:solidFill>
              </a:rPr>
              <a:t>Sát</a:t>
            </a:r>
          </a:p>
          <a:p>
            <a:pPr algn="ctr"/>
            <a:r>
              <a:rPr lang="en-US" sz="2000" b="1" smtClean="0">
                <a:solidFill>
                  <a:srgbClr val="FFFFFF"/>
                </a:solidFill>
              </a:rPr>
              <a:t>Môi </a:t>
            </a:r>
          </a:p>
          <a:p>
            <a:pPr algn="ctr"/>
            <a:r>
              <a:rPr lang="en-US" sz="2000" b="1" smtClean="0">
                <a:solidFill>
                  <a:srgbClr val="FFFFFF"/>
                </a:solidFill>
              </a:rPr>
              <a:t>Trường</a:t>
            </a:r>
          </a:p>
          <a:p>
            <a:pPr algn="ctr"/>
            <a:r>
              <a:rPr lang="en-US" sz="2000" b="1" smtClean="0">
                <a:solidFill>
                  <a:srgbClr val="FFFFFF"/>
                </a:solidFill>
              </a:rPr>
              <a:t>Công </a:t>
            </a:r>
          </a:p>
          <a:p>
            <a:pPr algn="ctr"/>
            <a:r>
              <a:rPr lang="en-US" sz="2000" b="1" smtClean="0">
                <a:solidFill>
                  <a:srgbClr val="FFFFFF"/>
                </a:solidFill>
              </a:rPr>
              <a:t>Nghệ</a:t>
            </a:r>
            <a:endParaRPr lang="en-US" sz="2000" b="1"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ppt_x"/>
                                          </p:val>
                                        </p:tav>
                                        <p:tav tm="100000">
                                          <p:val>
                                            <p:strVal val="#ppt_x"/>
                                          </p:val>
                                        </p:tav>
                                      </p:tavLst>
                                    </p:anim>
                                    <p:anim calcmode="lin" valueType="num">
                                      <p:cBhvr additive="base">
                                        <p:cTn id="52" dur="500" fill="hold"/>
                                        <p:tgtEl>
                                          <p:spTgt spid="19"/>
                                        </p:tgtEl>
                                        <p:attrNameLst>
                                          <p:attrName>ppt_y</p:attrName>
                                        </p:attrNameLst>
                                      </p:cBhvr>
                                      <p:tavLst>
                                        <p:tav tm="0">
                                          <p:val>
                                            <p:strVal val="0-#ppt_h/2"/>
                                          </p:val>
                                        </p:tav>
                                        <p:tav tm="100000">
                                          <p:val>
                                            <p:strVal val="#ppt_y"/>
                                          </p:val>
                                        </p:tav>
                                      </p:tavLst>
                                    </p:anim>
                                  </p:childTnLst>
                                </p:cTn>
                              </p:par>
                              <p:par>
                                <p:cTn id="53" presetID="2" presetClass="entr" presetSubtype="1"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additive="base">
                                        <p:cTn id="55" dur="500" fill="hold"/>
                                        <p:tgtEl>
                                          <p:spTgt spid="25"/>
                                        </p:tgtEl>
                                        <p:attrNameLst>
                                          <p:attrName>ppt_x</p:attrName>
                                        </p:attrNameLst>
                                      </p:cBhvr>
                                      <p:tavLst>
                                        <p:tav tm="0">
                                          <p:val>
                                            <p:strVal val="#ppt_x"/>
                                          </p:val>
                                        </p:tav>
                                        <p:tav tm="100000">
                                          <p:val>
                                            <p:strVal val="#ppt_x"/>
                                          </p:val>
                                        </p:tav>
                                      </p:tavLst>
                                    </p:anim>
                                    <p:anim calcmode="lin" valueType="num">
                                      <p:cBhvr additive="base">
                                        <p:cTn id="56"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9" presetClass="emph" presetSubtype="0" grpId="1" nodeType="clickEffect">
                                  <p:stCondLst>
                                    <p:cond delay="0"/>
                                  </p:stCondLst>
                                  <p:childTnLst>
                                    <p:set>
                                      <p:cBhvr rctx="PPT">
                                        <p:cTn id="60" dur="indefinite"/>
                                        <p:tgtEl>
                                          <p:spTgt spid="10"/>
                                        </p:tgtEl>
                                        <p:attrNameLst>
                                          <p:attrName>style.opacity</p:attrName>
                                        </p:attrNameLst>
                                      </p:cBhvr>
                                      <p:to>
                                        <p:strVal val="0.2"/>
                                      </p:to>
                                    </p:set>
                                    <p:animEffect filter="image" prLst="opacity: 0.2">
                                      <p:cBhvr rctx="IE">
                                        <p:cTn id="61" dur="indefinite"/>
                                        <p:tgtEl>
                                          <p:spTgt spid="10"/>
                                        </p:tgtEl>
                                      </p:cBhvr>
                                    </p:animEffect>
                                  </p:childTnLst>
                                </p:cTn>
                              </p:par>
                              <p:par>
                                <p:cTn id="62" presetID="9" presetClass="emph" presetSubtype="0" grpId="1" nodeType="withEffect">
                                  <p:stCondLst>
                                    <p:cond delay="0"/>
                                  </p:stCondLst>
                                  <p:childTnLst>
                                    <p:set>
                                      <p:cBhvr rctx="PPT">
                                        <p:cTn id="63" dur="indefinite"/>
                                        <p:tgtEl>
                                          <p:spTgt spid="15"/>
                                        </p:tgtEl>
                                        <p:attrNameLst>
                                          <p:attrName>style.opacity</p:attrName>
                                        </p:attrNameLst>
                                      </p:cBhvr>
                                      <p:to>
                                        <p:strVal val="1"/>
                                      </p:to>
                                    </p:set>
                                    <p:animEffect filter="image" prLst="opacity: 1">
                                      <p:cBhvr rctx="IE">
                                        <p:cTn id="64" dur="indefinite"/>
                                        <p:tgtEl>
                                          <p:spTgt spid="15"/>
                                        </p:tgtEl>
                                      </p:cBhvr>
                                    </p:animEffect>
                                  </p:childTnLst>
                                </p:cTn>
                              </p:par>
                              <p:par>
                                <p:cTn id="65" presetID="9" presetClass="emph" presetSubtype="0" grpId="1" nodeType="withEffect">
                                  <p:stCondLst>
                                    <p:cond delay="0"/>
                                  </p:stCondLst>
                                  <p:childTnLst>
                                    <p:set>
                                      <p:cBhvr rctx="PPT">
                                        <p:cTn id="66" dur="indefinite"/>
                                        <p:tgtEl>
                                          <p:spTgt spid="25"/>
                                        </p:tgtEl>
                                        <p:attrNameLst>
                                          <p:attrName>style.opacity</p:attrName>
                                        </p:attrNameLst>
                                      </p:cBhvr>
                                      <p:to>
                                        <p:strVal val="0.2"/>
                                      </p:to>
                                    </p:set>
                                    <p:animEffect filter="image" prLst="opacity: 0.2">
                                      <p:cBhvr rctx="IE">
                                        <p:cTn id="67" dur="indefinite"/>
                                        <p:tgtEl>
                                          <p:spTgt spid="25"/>
                                        </p:tgtEl>
                                      </p:cBhvr>
                                    </p:animEffect>
                                  </p:childTnLst>
                                </p:cTn>
                              </p:par>
                              <p:par>
                                <p:cTn id="68" presetID="9" presetClass="emph" presetSubtype="0" grpId="1" nodeType="withEffect">
                                  <p:stCondLst>
                                    <p:cond delay="0"/>
                                  </p:stCondLst>
                                  <p:childTnLst>
                                    <p:set>
                                      <p:cBhvr rctx="PPT">
                                        <p:cTn id="69" dur="indefinite"/>
                                        <p:tgtEl>
                                          <p:spTgt spid="16"/>
                                        </p:tgtEl>
                                        <p:attrNameLst>
                                          <p:attrName>style.opacity</p:attrName>
                                        </p:attrNameLst>
                                      </p:cBhvr>
                                      <p:to>
                                        <p:strVal val="0.2"/>
                                      </p:to>
                                    </p:set>
                                    <p:animEffect filter="image" prLst="opacity: 0.2">
                                      <p:cBhvr rctx="IE">
                                        <p:cTn id="70" dur="indefinite"/>
                                        <p:tgtEl>
                                          <p:spTgt spid="16"/>
                                        </p:tgtEl>
                                      </p:cBhvr>
                                    </p:animEffect>
                                  </p:childTnLst>
                                </p:cTn>
                              </p:par>
                              <p:par>
                                <p:cTn id="71" presetID="9" presetClass="emph" presetSubtype="0" grpId="1" nodeType="withEffect">
                                  <p:stCondLst>
                                    <p:cond delay="0"/>
                                  </p:stCondLst>
                                  <p:childTnLst>
                                    <p:set>
                                      <p:cBhvr rctx="PPT">
                                        <p:cTn id="72" dur="indefinite"/>
                                        <p:tgtEl>
                                          <p:spTgt spid="17"/>
                                        </p:tgtEl>
                                        <p:attrNameLst>
                                          <p:attrName>style.opacity</p:attrName>
                                        </p:attrNameLst>
                                      </p:cBhvr>
                                      <p:to>
                                        <p:strVal val="0.2"/>
                                      </p:to>
                                    </p:set>
                                    <p:animEffect filter="image" prLst="opacity: 0.2">
                                      <p:cBhvr rctx="IE">
                                        <p:cTn id="73" dur="indefinite"/>
                                        <p:tgtEl>
                                          <p:spTgt spid="17"/>
                                        </p:tgtEl>
                                      </p:cBhvr>
                                    </p:animEffect>
                                  </p:childTnLst>
                                </p:cTn>
                              </p:par>
                              <p:par>
                                <p:cTn id="74" presetID="9" presetClass="emph" presetSubtype="0" grpId="1" nodeType="withEffect">
                                  <p:stCondLst>
                                    <p:cond delay="0"/>
                                  </p:stCondLst>
                                  <p:childTnLst>
                                    <p:set>
                                      <p:cBhvr rctx="PPT">
                                        <p:cTn id="75" dur="indefinite"/>
                                        <p:tgtEl>
                                          <p:spTgt spid="18"/>
                                        </p:tgtEl>
                                        <p:attrNameLst>
                                          <p:attrName>style.opacity</p:attrName>
                                        </p:attrNameLst>
                                      </p:cBhvr>
                                      <p:to>
                                        <p:strVal val="0.2"/>
                                      </p:to>
                                    </p:set>
                                    <p:animEffect filter="image" prLst="opacity: 0.2">
                                      <p:cBhvr rctx="IE">
                                        <p:cTn id="76" dur="indefinite"/>
                                        <p:tgtEl>
                                          <p:spTgt spid="18"/>
                                        </p:tgtEl>
                                      </p:cBhvr>
                                    </p:animEffect>
                                  </p:childTnLst>
                                </p:cTn>
                              </p:par>
                              <p:par>
                                <p:cTn id="77" presetID="9" presetClass="emph" presetSubtype="0" grpId="1" nodeType="withEffect">
                                  <p:stCondLst>
                                    <p:cond delay="0"/>
                                  </p:stCondLst>
                                  <p:childTnLst>
                                    <p:set>
                                      <p:cBhvr rctx="PPT">
                                        <p:cTn id="78" dur="indefinite"/>
                                        <p:tgtEl>
                                          <p:spTgt spid="11"/>
                                        </p:tgtEl>
                                        <p:attrNameLst>
                                          <p:attrName>style.opacity</p:attrName>
                                        </p:attrNameLst>
                                      </p:cBhvr>
                                      <p:to>
                                        <p:strVal val="0.2"/>
                                      </p:to>
                                    </p:set>
                                    <p:animEffect filter="image" prLst="opacity: 0.2">
                                      <p:cBhvr rctx="IE">
                                        <p:cTn id="79" dur="indefinite"/>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8" grpId="0" animBg="1"/>
      <p:bldP spid="4" grpId="0" animBg="1"/>
      <p:bldP spid="10" grpId="0" animBg="1"/>
      <p:bldP spid="10" grpId="1" animBg="1"/>
      <p:bldP spid="11" grpId="0" animBg="1"/>
      <p:bldP spid="11" grpId="1" animBg="1"/>
      <p:bldP spid="15" grpId="0" animBg="1"/>
      <p:bldP spid="15" grpId="1" animBg="1"/>
      <p:bldP spid="16" grpId="0" animBg="1"/>
      <p:bldP spid="16" grpId="1" animBg="1"/>
      <p:bldP spid="17" grpId="0" animBg="1"/>
      <p:bldP spid="17" grpId="1" animBg="1"/>
      <p:bldP spid="18" grpId="0" animBg="1"/>
      <p:bldP spid="18" grpId="1" animBg="1"/>
      <p:bldP spid="19" grpId="0"/>
      <p:bldP spid="25" grpId="0" animBg="1"/>
      <p:bldP spid="25" grpId="1"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1122</TotalTime>
  <Words>6335</Words>
  <Application>Microsoft Office PowerPoint</Application>
  <PresentationFormat>On-screen Show (4:3)</PresentationFormat>
  <Paragraphs>713</Paragraphs>
  <Slides>36</Slides>
  <Notes>36</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nmbinh</dc:creator>
  <cp:lastModifiedBy>nmbinh</cp:lastModifiedBy>
  <cp:revision>380</cp:revision>
  <dcterms:created xsi:type="dcterms:W3CDTF">2010-07-19T23:25:31Z</dcterms:created>
  <dcterms:modified xsi:type="dcterms:W3CDTF">2010-07-21T06:51:33Z</dcterms:modified>
</cp:coreProperties>
</file>