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00" r:id="rId2"/>
    <p:sldId id="401" r:id="rId3"/>
  </p:sldIdLst>
  <p:sldSz cx="9145588" cy="5145088"/>
  <p:notesSz cx="6858000" cy="9144000"/>
  <p:embeddedFontLst>
    <p:embeddedFont>
      <p:font typeface="微软雅黑" panose="020B0503020204020204" pitchFamily="34" charset="-122"/>
      <p:regular r:id="rId6"/>
      <p:bold r:id="rId7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melia BT" panose="04040804050F02020703" pitchFamily="82" charset="0"/>
        <a:ea typeface="+mn-ea"/>
        <a:cs typeface="+mn-cs"/>
      </a:defRPr>
    </a:lvl1pPr>
    <a:lvl2pPr marL="36322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melia BT" panose="04040804050F02020703" pitchFamily="82" charset="0"/>
        <a:ea typeface="+mn-ea"/>
        <a:cs typeface="+mn-cs"/>
      </a:defRPr>
    </a:lvl2pPr>
    <a:lvl3pPr marL="72580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melia BT" panose="04040804050F02020703" pitchFamily="82" charset="0"/>
        <a:ea typeface="+mn-ea"/>
        <a:cs typeface="+mn-cs"/>
      </a:defRPr>
    </a:lvl3pPr>
    <a:lvl4pPr marL="108902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melia BT" panose="04040804050F02020703" pitchFamily="82" charset="0"/>
        <a:ea typeface="+mn-ea"/>
        <a:cs typeface="+mn-cs"/>
      </a:defRPr>
    </a:lvl4pPr>
    <a:lvl5pPr marL="145161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melia BT" panose="04040804050F02020703" pitchFamily="82" charset="0"/>
        <a:ea typeface="+mn-ea"/>
        <a:cs typeface="+mn-cs"/>
      </a:defRPr>
    </a:lvl5pPr>
    <a:lvl6pPr marL="1814830" algn="l" defTabSz="725805" rtl="0" eaLnBrk="1" latinLnBrk="0" hangingPunct="1">
      <a:defRPr kern="1200">
        <a:solidFill>
          <a:schemeClr val="tx1"/>
        </a:solidFill>
        <a:latin typeface="Amelia BT" panose="04040804050F02020703" pitchFamily="82" charset="0"/>
        <a:ea typeface="+mn-ea"/>
        <a:cs typeface="+mn-cs"/>
      </a:defRPr>
    </a:lvl6pPr>
    <a:lvl7pPr marL="2177415" algn="l" defTabSz="725805" rtl="0" eaLnBrk="1" latinLnBrk="0" hangingPunct="1">
      <a:defRPr kern="1200">
        <a:solidFill>
          <a:schemeClr val="tx1"/>
        </a:solidFill>
        <a:latin typeface="Amelia BT" panose="04040804050F02020703" pitchFamily="82" charset="0"/>
        <a:ea typeface="+mn-ea"/>
        <a:cs typeface="+mn-cs"/>
      </a:defRPr>
    </a:lvl7pPr>
    <a:lvl8pPr marL="2540635" algn="l" defTabSz="725805" rtl="0" eaLnBrk="1" latinLnBrk="0" hangingPunct="1">
      <a:defRPr kern="1200">
        <a:solidFill>
          <a:schemeClr val="tx1"/>
        </a:solidFill>
        <a:latin typeface="Amelia BT" panose="04040804050F02020703" pitchFamily="82" charset="0"/>
        <a:ea typeface="+mn-ea"/>
        <a:cs typeface="+mn-cs"/>
      </a:defRPr>
    </a:lvl8pPr>
    <a:lvl9pPr marL="2903220" algn="l" defTabSz="725805" rtl="0" eaLnBrk="1" latinLnBrk="0" hangingPunct="1">
      <a:defRPr kern="1200">
        <a:solidFill>
          <a:schemeClr val="tx1"/>
        </a:solidFill>
        <a:latin typeface="Amelia BT" panose="04040804050F02020703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E6C"/>
    <a:srgbClr val="0099FF"/>
    <a:srgbClr val="004376"/>
    <a:srgbClr val="005696"/>
    <a:srgbClr val="0070C0"/>
    <a:srgbClr val="003760"/>
    <a:srgbClr val="000000"/>
    <a:srgbClr val="FFFF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933" autoAdjust="0"/>
  </p:normalViewPr>
  <p:slideViewPr>
    <p:cSldViewPr>
      <p:cViewPr varScale="1">
        <p:scale>
          <a:sx n="112" d="100"/>
          <a:sy n="112" d="100"/>
        </p:scale>
        <p:origin x="660" y="126"/>
      </p:cViewPr>
      <p:guideLst>
        <p:guide orient="horz" pos="162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05A876-8338-4152-BCD0-3F7DED0ED60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1DF050-111D-4C6F-BB0A-4346D970594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6322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725805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89025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45161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1814830" algn="l" defTabSz="72580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77415" algn="l" defTabSz="72580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40635" algn="l" defTabSz="72580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03220" algn="l" defTabSz="72580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\Desktop\shutterstock_129456278 [转换]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9" t="9576" r="3609" b="9990"/>
          <a:stretch>
            <a:fillRect/>
          </a:stretch>
        </p:blipFill>
        <p:spPr bwMode="auto">
          <a:xfrm>
            <a:off x="0" y="0"/>
            <a:ext cx="9145588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 userDrawn="1"/>
        </p:nvGrpSpPr>
        <p:grpSpPr>
          <a:xfrm>
            <a:off x="8320663" y="1"/>
            <a:ext cx="427552" cy="538163"/>
            <a:chOff x="11096625" y="0"/>
            <a:chExt cx="457200" cy="538163"/>
          </a:xfrm>
          <a:solidFill>
            <a:srgbClr val="0070C0"/>
          </a:solidFill>
        </p:grpSpPr>
        <p:sp>
          <p:nvSpPr>
            <p:cNvPr id="5" name="Freeform 5"/>
            <p:cNvSpPr/>
            <p:nvPr userDrawn="1"/>
          </p:nvSpPr>
          <p:spPr bwMode="auto">
            <a:xfrm>
              <a:off x="11109325" y="0"/>
              <a:ext cx="444500" cy="538163"/>
            </a:xfrm>
            <a:custGeom>
              <a:avLst/>
              <a:gdLst>
                <a:gd name="T0" fmla="*/ 564 w 564"/>
                <a:gd name="T1" fmla="*/ 674 h 674"/>
                <a:gd name="T2" fmla="*/ 262 w 564"/>
                <a:gd name="T3" fmla="*/ 540 h 674"/>
                <a:gd name="T4" fmla="*/ 0 w 564"/>
                <a:gd name="T5" fmla="*/ 658 h 674"/>
                <a:gd name="T6" fmla="*/ 0 w 564"/>
                <a:gd name="T7" fmla="*/ 0 h 674"/>
                <a:gd name="T8" fmla="*/ 564 w 564"/>
                <a:gd name="T9" fmla="*/ 0 h 674"/>
                <a:gd name="T10" fmla="*/ 564 w 564"/>
                <a:gd name="T11" fmla="*/ 67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4" h="674">
                  <a:moveTo>
                    <a:pt x="564" y="674"/>
                  </a:moveTo>
                  <a:lnTo>
                    <a:pt x="262" y="540"/>
                  </a:lnTo>
                  <a:lnTo>
                    <a:pt x="0" y="658"/>
                  </a:lnTo>
                  <a:lnTo>
                    <a:pt x="0" y="0"/>
                  </a:lnTo>
                  <a:lnTo>
                    <a:pt x="564" y="0"/>
                  </a:lnTo>
                  <a:lnTo>
                    <a:pt x="564" y="67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 userDrawn="1"/>
          </p:nvSpPr>
          <p:spPr bwMode="auto">
            <a:xfrm>
              <a:off x="11096625" y="0"/>
              <a:ext cx="442913" cy="514350"/>
            </a:xfrm>
            <a:custGeom>
              <a:avLst/>
              <a:gdLst>
                <a:gd name="T0" fmla="*/ 564 w 564"/>
                <a:gd name="T1" fmla="*/ 644 h 644"/>
                <a:gd name="T2" fmla="*/ 279 w 564"/>
                <a:gd name="T3" fmla="*/ 522 h 644"/>
                <a:gd name="T4" fmla="*/ 0 w 564"/>
                <a:gd name="T5" fmla="*/ 644 h 644"/>
                <a:gd name="T6" fmla="*/ 0 w 564"/>
                <a:gd name="T7" fmla="*/ 0 h 644"/>
                <a:gd name="T8" fmla="*/ 564 w 564"/>
                <a:gd name="T9" fmla="*/ 0 h 644"/>
                <a:gd name="T10" fmla="*/ 564 w 564"/>
                <a:gd name="T11" fmla="*/ 64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4" h="644">
                  <a:moveTo>
                    <a:pt x="564" y="644"/>
                  </a:moveTo>
                  <a:lnTo>
                    <a:pt x="279" y="522"/>
                  </a:lnTo>
                  <a:lnTo>
                    <a:pt x="0" y="644"/>
                  </a:lnTo>
                  <a:lnTo>
                    <a:pt x="0" y="0"/>
                  </a:lnTo>
                  <a:lnTo>
                    <a:pt x="564" y="0"/>
                  </a:lnTo>
                  <a:lnTo>
                    <a:pt x="564" y="64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8287393" y="87898"/>
            <a:ext cx="48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600" smtClean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0" y="5019088"/>
            <a:ext cx="9145616" cy="12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5pPr>
      <a:lvl6pPr marL="36322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6pPr>
      <a:lvl7pPr marL="725805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7pPr>
      <a:lvl8pPr marL="1089025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8pPr>
      <a:lvl9pPr marL="145161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72415" indent="-272415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89915" indent="-226695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907415" indent="-181610" algn="l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</a:defRPr>
      </a:lvl3pPr>
      <a:lvl4pPr marL="1270000" indent="-18161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633220" indent="-18161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95805" indent="-18161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359025" indent="-18161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722245" indent="-18161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084830" indent="-18161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322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902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161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83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741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063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322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7093F270-6B3B-4405-B6C9-FF88D6951805}"/>
              </a:ext>
            </a:extLst>
          </p:cNvPr>
          <p:cNvSpPr/>
          <p:nvPr/>
        </p:nvSpPr>
        <p:spPr bwMode="auto">
          <a:xfrm>
            <a:off x="229394" y="667544"/>
            <a:ext cx="2438400" cy="39624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6" tIns="45723" rIns="91446" bIns="45723" rtlCol="0" anchor="ctr"/>
          <a:lstStyle/>
          <a:p>
            <a:pPr algn="ctr"/>
            <a:endParaRPr lang="zh-CN" altLang="en-US"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394" y="-18256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CMDB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reeform 40"/>
          <p:cNvSpPr>
            <a:spLocks noEditPoints="1"/>
          </p:cNvSpPr>
          <p:nvPr/>
        </p:nvSpPr>
        <p:spPr bwMode="auto">
          <a:xfrm>
            <a:off x="153194" y="-18256"/>
            <a:ext cx="198630" cy="392994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CA9A2D1-7C20-4FFA-B6CF-C959A11F5075}"/>
              </a:ext>
            </a:extLst>
          </p:cNvPr>
          <p:cNvSpPr/>
          <p:nvPr/>
        </p:nvSpPr>
        <p:spPr bwMode="auto">
          <a:xfrm>
            <a:off x="889808" y="2496344"/>
            <a:ext cx="1074872" cy="3048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6" tIns="45723" rIns="91446" bIns="45723" rtlCol="0" anchor="ctr"/>
          <a:lstStyle/>
          <a:p>
            <a:pPr algn="ctr"/>
            <a:r>
              <a:rPr lang="en-US" altLang="zh-CN" dirty="0"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CI</a:t>
            </a:r>
            <a:endParaRPr lang="zh-CN" altLang="en-US" dirty="0"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291D41C6-1911-43D4-8FC7-C3CC0088CD5F}"/>
              </a:ext>
            </a:extLst>
          </p:cNvPr>
          <p:cNvSpPr/>
          <p:nvPr/>
        </p:nvSpPr>
        <p:spPr bwMode="auto">
          <a:xfrm>
            <a:off x="457994" y="3410744"/>
            <a:ext cx="965214" cy="3048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6" tIns="45723" rIns="91446" bIns="45723" rtlCol="0" anchor="ctr"/>
          <a:lstStyle/>
          <a:p>
            <a:pPr algn="ctr"/>
            <a:r>
              <a:rPr lang="zh-CN" altLang="en-US" dirty="0"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属性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F7C7E83-D26C-410A-B7FF-8A6C8264D286}"/>
              </a:ext>
            </a:extLst>
          </p:cNvPr>
          <p:cNvSpPr/>
          <p:nvPr/>
        </p:nvSpPr>
        <p:spPr bwMode="auto">
          <a:xfrm>
            <a:off x="1575608" y="3410744"/>
            <a:ext cx="965214" cy="3048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6" tIns="45723" rIns="91446" bIns="45723" rtlCol="0" anchor="ctr"/>
          <a:lstStyle/>
          <a:p>
            <a:pPr algn="ctr"/>
            <a:r>
              <a:rPr lang="en-US" altLang="zh-CN" dirty="0"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Action</a:t>
            </a:r>
            <a:endParaRPr lang="zh-CN" altLang="en-US" dirty="0"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7A5A6F1-5A6C-4E77-A312-6FC509A01047}"/>
              </a:ext>
            </a:extLst>
          </p:cNvPr>
          <p:cNvCxnSpPr>
            <a:cxnSpLocks/>
            <a:stCxn id="45" idx="0"/>
            <a:endCxn id="5" idx="2"/>
          </p:cNvCxnSpPr>
          <p:nvPr/>
        </p:nvCxnSpPr>
        <p:spPr>
          <a:xfrm flipV="1">
            <a:off x="940601" y="2801144"/>
            <a:ext cx="486643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F09CD4-E3A9-4ECE-9809-0FA8B9E2B3D7}"/>
              </a:ext>
            </a:extLst>
          </p:cNvPr>
          <p:cNvCxnSpPr>
            <a:cxnSpLocks/>
            <a:stCxn id="49" idx="0"/>
            <a:endCxn id="5" idx="2"/>
          </p:cNvCxnSpPr>
          <p:nvPr/>
        </p:nvCxnSpPr>
        <p:spPr>
          <a:xfrm flipH="1" flipV="1">
            <a:off x="1427244" y="2801144"/>
            <a:ext cx="630971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3E626048-58A6-4BD5-AA72-E82112453F3F}"/>
              </a:ext>
            </a:extLst>
          </p:cNvPr>
          <p:cNvSpPr/>
          <p:nvPr/>
        </p:nvSpPr>
        <p:spPr bwMode="auto">
          <a:xfrm>
            <a:off x="457994" y="4020344"/>
            <a:ext cx="965214" cy="3048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6" tIns="45723" rIns="91446" bIns="45723" rtlCol="0" anchor="ctr"/>
          <a:lstStyle/>
          <a:p>
            <a:pPr algn="ctr"/>
            <a:r>
              <a:rPr lang="zh-CN" altLang="en-US" dirty="0"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元数据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F8710352-6A54-48E6-8745-FFD814739802}"/>
              </a:ext>
            </a:extLst>
          </p:cNvPr>
          <p:cNvCxnSpPr>
            <a:cxnSpLocks/>
            <a:stCxn id="45" idx="2"/>
            <a:endCxn id="70" idx="0"/>
          </p:cNvCxnSpPr>
          <p:nvPr/>
        </p:nvCxnSpPr>
        <p:spPr>
          <a:xfrm>
            <a:off x="940601" y="3715544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C8F2A8B-EC14-45F0-BD4F-B4E040E20289}"/>
              </a:ext>
            </a:extLst>
          </p:cNvPr>
          <p:cNvSpPr/>
          <p:nvPr/>
        </p:nvSpPr>
        <p:spPr bwMode="auto">
          <a:xfrm>
            <a:off x="838994" y="743744"/>
            <a:ext cx="1074872" cy="381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6" tIns="45723" rIns="91446" bIns="45723" rtlCol="0" anchor="ctr"/>
          <a:lstStyle/>
          <a:p>
            <a:pPr algn="ctr"/>
            <a:r>
              <a:rPr lang="zh-CN" altLang="en-US" dirty="0"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表空间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48BCFEE2-9284-4664-835B-AED1C6A53650}"/>
              </a:ext>
            </a:extLst>
          </p:cNvPr>
          <p:cNvSpPr/>
          <p:nvPr/>
        </p:nvSpPr>
        <p:spPr bwMode="auto">
          <a:xfrm>
            <a:off x="838994" y="1200944"/>
            <a:ext cx="1074872" cy="381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6" tIns="45723" rIns="91446" bIns="45723" rtlCol="0" anchor="ctr"/>
          <a:lstStyle/>
          <a:p>
            <a:pPr algn="ctr"/>
            <a:r>
              <a:rPr lang="en-US" altLang="zh-CN" dirty="0"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schema</a:t>
            </a:r>
            <a:endParaRPr lang="zh-CN" altLang="en-US" dirty="0"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85C4028F-86A9-4E24-88E1-B3CC31199E57}"/>
              </a:ext>
            </a:extLst>
          </p:cNvPr>
          <p:cNvSpPr/>
          <p:nvPr/>
        </p:nvSpPr>
        <p:spPr bwMode="auto">
          <a:xfrm>
            <a:off x="838994" y="1658144"/>
            <a:ext cx="1074872" cy="381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6" tIns="45723" rIns="91446" bIns="45723" rtlCol="0" anchor="ctr"/>
          <a:lstStyle/>
          <a:p>
            <a:pPr algn="ctr"/>
            <a:r>
              <a:rPr lang="en-US" altLang="zh-CN" dirty="0"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user</a:t>
            </a:r>
            <a:endParaRPr lang="zh-CN" altLang="en-US" dirty="0"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15487D2-90F6-40DB-932C-29838441C126}"/>
              </a:ext>
            </a:extLst>
          </p:cNvPr>
          <p:cNvSpPr/>
          <p:nvPr/>
        </p:nvSpPr>
        <p:spPr bwMode="auto">
          <a:xfrm>
            <a:off x="2820194" y="667544"/>
            <a:ext cx="1219198" cy="32004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6" tIns="45723" rIns="91446" bIns="45723" rtlCol="0" anchor="ctr"/>
          <a:lstStyle/>
          <a:p>
            <a:pPr algn="ctr"/>
            <a:endParaRPr lang="zh-CN" altLang="en-US"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9DC5A896-C1D9-40D6-A9AA-D5DDEEE6710A}"/>
              </a:ext>
            </a:extLst>
          </p:cNvPr>
          <p:cNvCxnSpPr/>
          <p:nvPr/>
        </p:nvCxnSpPr>
        <p:spPr>
          <a:xfrm>
            <a:off x="2972593" y="1124744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D56509E0-4B02-43E6-95A7-D870499AB5E0}"/>
              </a:ext>
            </a:extLst>
          </p:cNvPr>
          <p:cNvCxnSpPr>
            <a:cxnSpLocks/>
          </p:cNvCxnSpPr>
          <p:nvPr/>
        </p:nvCxnSpPr>
        <p:spPr>
          <a:xfrm>
            <a:off x="2972593" y="112474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2268A31-C51E-4F5B-AEEA-E1617D617CAF}"/>
              </a:ext>
            </a:extLst>
          </p:cNvPr>
          <p:cNvSpPr txBox="1"/>
          <p:nvPr/>
        </p:nvSpPr>
        <p:spPr>
          <a:xfrm>
            <a:off x="3201193" y="972344"/>
            <a:ext cx="609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n-lt"/>
              </a:rPr>
              <a:t>基础设施</a:t>
            </a: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B68F83E4-9CDD-4DA2-A18A-341F9966757A}"/>
              </a:ext>
            </a:extLst>
          </p:cNvPr>
          <p:cNvCxnSpPr>
            <a:cxnSpLocks/>
          </p:cNvCxnSpPr>
          <p:nvPr/>
        </p:nvCxnSpPr>
        <p:spPr>
          <a:xfrm>
            <a:off x="3201193" y="1169422"/>
            <a:ext cx="0" cy="102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E92268C2-8D53-46CC-AC33-F3C2B658F961}"/>
              </a:ext>
            </a:extLst>
          </p:cNvPr>
          <p:cNvSpPr txBox="1"/>
          <p:nvPr/>
        </p:nvSpPr>
        <p:spPr>
          <a:xfrm>
            <a:off x="3429794" y="1137900"/>
            <a:ext cx="609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n-lt"/>
              </a:rPr>
              <a:t>数通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A5764FA-6CF2-4588-A171-A347DA44C118}"/>
              </a:ext>
            </a:extLst>
          </p:cNvPr>
          <p:cNvSpPr txBox="1"/>
          <p:nvPr/>
        </p:nvSpPr>
        <p:spPr>
          <a:xfrm>
            <a:off x="3429793" y="1366500"/>
            <a:ext cx="609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n-lt"/>
              </a:rPr>
              <a:t>服务器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C817136-5223-4DA6-85DE-9CF3DA17A797}"/>
              </a:ext>
            </a:extLst>
          </p:cNvPr>
          <p:cNvSpPr txBox="1"/>
          <p:nvPr/>
        </p:nvSpPr>
        <p:spPr>
          <a:xfrm>
            <a:off x="3429794" y="1581944"/>
            <a:ext cx="609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n-lt"/>
              </a:rPr>
              <a:t>主机</a:t>
            </a: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B55513A9-6931-4408-920B-B879B7788632}"/>
              </a:ext>
            </a:extLst>
          </p:cNvPr>
          <p:cNvSpPr/>
          <p:nvPr/>
        </p:nvSpPr>
        <p:spPr bwMode="auto">
          <a:xfrm>
            <a:off x="4115593" y="667544"/>
            <a:ext cx="4267200" cy="32004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6" tIns="45723" rIns="91446" bIns="45723" rtlCol="0" anchor="ctr"/>
          <a:lstStyle/>
          <a:p>
            <a:pPr algn="ctr"/>
            <a:endParaRPr lang="zh-CN" altLang="en-US"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1EE144E-FA48-41AE-867B-228D9192E7FA}"/>
              </a:ext>
            </a:extLst>
          </p:cNvPr>
          <p:cNvSpPr txBox="1"/>
          <p:nvPr/>
        </p:nvSpPr>
        <p:spPr>
          <a:xfrm>
            <a:off x="4267993" y="11379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属性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87D1422-7680-4B5E-8790-0605AC5FF4A8}"/>
              </a:ext>
            </a:extLst>
          </p:cNvPr>
          <p:cNvSpPr txBox="1"/>
          <p:nvPr/>
        </p:nvSpPr>
        <p:spPr>
          <a:xfrm>
            <a:off x="4648993" y="11379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类型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479DE21-4934-4494-931D-DF821FCDCFB0}"/>
              </a:ext>
            </a:extLst>
          </p:cNvPr>
          <p:cNvSpPr txBox="1"/>
          <p:nvPr/>
        </p:nvSpPr>
        <p:spPr>
          <a:xfrm>
            <a:off x="5106193" y="11379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属性名称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7973194-E7B5-439A-B51C-487618DE5A1E}"/>
              </a:ext>
            </a:extLst>
          </p:cNvPr>
          <p:cNvSpPr txBox="1"/>
          <p:nvPr/>
        </p:nvSpPr>
        <p:spPr>
          <a:xfrm>
            <a:off x="5639593" y="11379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分类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3F9948E-FAAC-423C-BBAC-7F474EB6A6F9}"/>
              </a:ext>
            </a:extLst>
          </p:cNvPr>
          <p:cNvSpPr txBox="1"/>
          <p:nvPr/>
        </p:nvSpPr>
        <p:spPr>
          <a:xfrm>
            <a:off x="6096793" y="1124744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是否主键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5E84AED-2004-417A-A788-5EB4EEEC4344}"/>
              </a:ext>
            </a:extLst>
          </p:cNvPr>
          <p:cNvSpPr txBox="1"/>
          <p:nvPr/>
        </p:nvSpPr>
        <p:spPr>
          <a:xfrm>
            <a:off x="6706393" y="1124744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是否可修改</a:t>
            </a: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74D7ED50-3283-4E75-A00A-46681F0F79E1}"/>
              </a:ext>
            </a:extLst>
          </p:cNvPr>
          <p:cNvCxnSpPr/>
          <p:nvPr/>
        </p:nvCxnSpPr>
        <p:spPr>
          <a:xfrm>
            <a:off x="4267993" y="13665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AB7938C4-478E-4F7D-85CA-4A2C622613E4}"/>
              </a:ext>
            </a:extLst>
          </p:cNvPr>
          <p:cNvSpPr txBox="1"/>
          <p:nvPr/>
        </p:nvSpPr>
        <p:spPr>
          <a:xfrm>
            <a:off x="7773193" y="1124744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操作</a:t>
            </a: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86BE0DDF-8971-43F8-B7ED-2DF112CCA759}"/>
              </a:ext>
            </a:extLst>
          </p:cNvPr>
          <p:cNvCxnSpPr/>
          <p:nvPr/>
        </p:nvCxnSpPr>
        <p:spPr>
          <a:xfrm>
            <a:off x="4267993" y="1124744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F9F60F56-C827-400B-993A-063F8F8C44AC}"/>
              </a:ext>
            </a:extLst>
          </p:cNvPr>
          <p:cNvSpPr txBox="1"/>
          <p:nvPr/>
        </p:nvSpPr>
        <p:spPr>
          <a:xfrm>
            <a:off x="4267993" y="896144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添加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40F441F-60E9-49B9-82EE-56BC23A29AB9}"/>
              </a:ext>
            </a:extLst>
          </p:cNvPr>
          <p:cNvSpPr txBox="1"/>
          <p:nvPr/>
        </p:nvSpPr>
        <p:spPr>
          <a:xfrm>
            <a:off x="7315993" y="1124744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添加元数据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C317AFD-02E5-42DF-A477-F5B8004FA08E}"/>
              </a:ext>
            </a:extLst>
          </p:cNvPr>
          <p:cNvSpPr txBox="1"/>
          <p:nvPr/>
        </p:nvSpPr>
        <p:spPr>
          <a:xfrm>
            <a:off x="4420394" y="1797388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Step1</a:t>
            </a:r>
            <a:r>
              <a:rPr lang="zh-CN" altLang="en-US" dirty="0"/>
              <a:t>：创建</a:t>
            </a:r>
            <a:r>
              <a:rPr lang="en-US" altLang="zh-CN" dirty="0" err="1"/>
              <a:t>cmdb</a:t>
            </a:r>
            <a:r>
              <a:rPr lang="zh-CN" altLang="en-US" dirty="0"/>
              <a:t>：输入表空间，</a:t>
            </a:r>
            <a:r>
              <a:rPr lang="en-US" altLang="zh-CN" dirty="0"/>
              <a:t>schema</a:t>
            </a:r>
            <a:r>
              <a:rPr lang="zh-CN" altLang="en-US" dirty="0"/>
              <a:t>，数据库账号。完毕后左数出现跟节点。</a:t>
            </a:r>
            <a:endParaRPr lang="en-US" altLang="zh-CN" dirty="0"/>
          </a:p>
          <a:p>
            <a:pPr algn="l"/>
            <a:r>
              <a:rPr lang="en-US" altLang="zh-CN" dirty="0"/>
              <a:t>Step2</a:t>
            </a:r>
            <a:r>
              <a:rPr lang="zh-CN" altLang="en-US" dirty="0"/>
              <a:t>：创建</a:t>
            </a:r>
            <a:r>
              <a:rPr lang="en-US" altLang="zh-CN" dirty="0"/>
              <a:t>ci</a:t>
            </a:r>
            <a:r>
              <a:rPr lang="zh-CN" altLang="en-US" dirty="0"/>
              <a:t>：输入</a:t>
            </a:r>
            <a:r>
              <a:rPr lang="en-US" altLang="zh-CN" dirty="0"/>
              <a:t>ci</a:t>
            </a:r>
            <a:r>
              <a:rPr lang="zh-CN" altLang="en-US" dirty="0"/>
              <a:t>，显示名称，描述，添加属性。</a:t>
            </a:r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E74F8C2-6C3C-4B1B-8026-3BAF786C6829}"/>
              </a:ext>
            </a:extLst>
          </p:cNvPr>
          <p:cNvSpPr txBox="1"/>
          <p:nvPr/>
        </p:nvSpPr>
        <p:spPr>
          <a:xfrm>
            <a:off x="2972593" y="4096544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上述完毕后，在控制台可以查看此</a:t>
            </a:r>
            <a:r>
              <a:rPr lang="en-US" altLang="zh-CN" dirty="0" err="1"/>
              <a:t>cmdb</a:t>
            </a:r>
            <a:r>
              <a:rPr lang="zh-CN" altLang="en-US" dirty="0"/>
              <a:t>库。继续</a:t>
            </a:r>
            <a:r>
              <a:rPr lang="en-US" altLang="zh-CN" dirty="0"/>
              <a:t>ci</a:t>
            </a:r>
            <a:r>
              <a:rPr lang="zh-CN" altLang="en-US" dirty="0"/>
              <a:t>定义业务流</a:t>
            </a:r>
            <a:r>
              <a:rPr lang="en-US" altLang="zh-CN" dirty="0"/>
              <a:t>:</a:t>
            </a:r>
            <a:r>
              <a:rPr lang="zh-CN" altLang="en-US" dirty="0"/>
              <a:t>如数据发现，配置下发等。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9394" y="-18256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CMDB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reeform 40"/>
          <p:cNvSpPr>
            <a:spLocks noEditPoints="1"/>
          </p:cNvSpPr>
          <p:nvPr/>
        </p:nvSpPr>
        <p:spPr bwMode="auto">
          <a:xfrm>
            <a:off x="153194" y="-18256"/>
            <a:ext cx="198630" cy="392994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948DB79-3CF1-4679-871C-6366460CE342}"/>
              </a:ext>
            </a:extLst>
          </p:cNvPr>
          <p:cNvSpPr/>
          <p:nvPr/>
        </p:nvSpPr>
        <p:spPr bwMode="auto">
          <a:xfrm>
            <a:off x="762795" y="819944"/>
            <a:ext cx="1219198" cy="32004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6" tIns="45723" rIns="91446" bIns="45723" rtlCol="0" anchor="ctr"/>
          <a:lstStyle/>
          <a:p>
            <a:pPr algn="ctr"/>
            <a:endParaRPr lang="zh-CN" altLang="en-US"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B436EFF-E4A2-4D7E-B9A8-743BDB01FBA9}"/>
              </a:ext>
            </a:extLst>
          </p:cNvPr>
          <p:cNvCxnSpPr/>
          <p:nvPr/>
        </p:nvCxnSpPr>
        <p:spPr>
          <a:xfrm>
            <a:off x="915194" y="1277144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3ACDA58-0026-409A-8A32-A91DAA8121BA}"/>
              </a:ext>
            </a:extLst>
          </p:cNvPr>
          <p:cNvCxnSpPr>
            <a:cxnSpLocks/>
          </p:cNvCxnSpPr>
          <p:nvPr/>
        </p:nvCxnSpPr>
        <p:spPr>
          <a:xfrm>
            <a:off x="915194" y="127714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5AC82A1-9D5B-4EE8-A5C1-D9F23B95309A}"/>
              </a:ext>
            </a:extLst>
          </p:cNvPr>
          <p:cNvSpPr txBox="1"/>
          <p:nvPr/>
        </p:nvSpPr>
        <p:spPr>
          <a:xfrm>
            <a:off x="1143794" y="1124744"/>
            <a:ext cx="609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n-lt"/>
              </a:rPr>
              <a:t>基础设施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6F3ECEF-E5BC-4D7D-AFF3-2E12A6474F08}"/>
              </a:ext>
            </a:extLst>
          </p:cNvPr>
          <p:cNvCxnSpPr>
            <a:cxnSpLocks/>
          </p:cNvCxnSpPr>
          <p:nvPr/>
        </p:nvCxnSpPr>
        <p:spPr>
          <a:xfrm>
            <a:off x="1143794" y="1321822"/>
            <a:ext cx="0" cy="102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B512C00-B4C8-4E0A-9A07-73FE02046928}"/>
              </a:ext>
            </a:extLst>
          </p:cNvPr>
          <p:cNvSpPr txBox="1"/>
          <p:nvPr/>
        </p:nvSpPr>
        <p:spPr>
          <a:xfrm>
            <a:off x="1372395" y="1290300"/>
            <a:ext cx="609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n-lt"/>
              </a:rPr>
              <a:t>数通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585E034-383F-4536-B61E-D2653186DFA1}"/>
              </a:ext>
            </a:extLst>
          </p:cNvPr>
          <p:cNvSpPr txBox="1"/>
          <p:nvPr/>
        </p:nvSpPr>
        <p:spPr>
          <a:xfrm>
            <a:off x="1372394" y="1518900"/>
            <a:ext cx="609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n-lt"/>
              </a:rPr>
              <a:t>服务器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568A08C-7BBD-44A0-A8D7-A5D20EC403BD}"/>
              </a:ext>
            </a:extLst>
          </p:cNvPr>
          <p:cNvSpPr txBox="1"/>
          <p:nvPr/>
        </p:nvSpPr>
        <p:spPr>
          <a:xfrm>
            <a:off x="1372395" y="1734344"/>
            <a:ext cx="609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n-lt"/>
              </a:rPr>
              <a:t>主机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C84C2DE-5F9A-4F62-A199-2096D6CF243D}"/>
              </a:ext>
            </a:extLst>
          </p:cNvPr>
          <p:cNvSpPr/>
          <p:nvPr/>
        </p:nvSpPr>
        <p:spPr bwMode="auto">
          <a:xfrm>
            <a:off x="2058194" y="819944"/>
            <a:ext cx="4267200" cy="32004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6" tIns="45723" rIns="91446" bIns="45723" rtlCol="0" anchor="ctr"/>
          <a:lstStyle/>
          <a:p>
            <a:pPr algn="ctr"/>
            <a:endParaRPr lang="zh-CN" altLang="en-US"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4F7735-EE1F-4461-BA8F-504FD1D54D24}"/>
              </a:ext>
            </a:extLst>
          </p:cNvPr>
          <p:cNvSpPr txBox="1"/>
          <p:nvPr/>
        </p:nvSpPr>
        <p:spPr>
          <a:xfrm>
            <a:off x="2210594" y="12903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属性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D78C23D-CC31-43D5-A4CC-09D8A9F2F325}"/>
              </a:ext>
            </a:extLst>
          </p:cNvPr>
          <p:cNvSpPr txBox="1"/>
          <p:nvPr/>
        </p:nvSpPr>
        <p:spPr>
          <a:xfrm>
            <a:off x="2591594" y="12903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类型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E944D09-8E61-4600-B296-55F8B38FF314}"/>
              </a:ext>
            </a:extLst>
          </p:cNvPr>
          <p:cNvSpPr txBox="1"/>
          <p:nvPr/>
        </p:nvSpPr>
        <p:spPr>
          <a:xfrm>
            <a:off x="3048794" y="12903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属性名称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1B9D272-EA4E-4975-A849-8EDBEC8A2D2D}"/>
              </a:ext>
            </a:extLst>
          </p:cNvPr>
          <p:cNvSpPr txBox="1"/>
          <p:nvPr/>
        </p:nvSpPr>
        <p:spPr>
          <a:xfrm>
            <a:off x="3582194" y="12903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分类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1FA5ED1-DFFB-4005-94BD-4927B77FCD19}"/>
              </a:ext>
            </a:extLst>
          </p:cNvPr>
          <p:cNvSpPr txBox="1"/>
          <p:nvPr/>
        </p:nvSpPr>
        <p:spPr>
          <a:xfrm>
            <a:off x="4039394" y="1277144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是否主键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D010710-A927-411B-9FC6-D7FC63A54290}"/>
              </a:ext>
            </a:extLst>
          </p:cNvPr>
          <p:cNvSpPr txBox="1"/>
          <p:nvPr/>
        </p:nvSpPr>
        <p:spPr>
          <a:xfrm>
            <a:off x="4648994" y="1277144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是否可修改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6B08B70-9D0F-4ADF-B933-889730BD9200}"/>
              </a:ext>
            </a:extLst>
          </p:cNvPr>
          <p:cNvCxnSpPr/>
          <p:nvPr/>
        </p:nvCxnSpPr>
        <p:spPr>
          <a:xfrm>
            <a:off x="2210594" y="15189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53C45A0-A595-4E7D-922A-576CEABBEABB}"/>
              </a:ext>
            </a:extLst>
          </p:cNvPr>
          <p:cNvSpPr txBox="1"/>
          <p:nvPr/>
        </p:nvSpPr>
        <p:spPr>
          <a:xfrm>
            <a:off x="5715794" y="1277144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操作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C39A2B9-3031-446B-971B-12AB83F1D610}"/>
              </a:ext>
            </a:extLst>
          </p:cNvPr>
          <p:cNvCxnSpPr/>
          <p:nvPr/>
        </p:nvCxnSpPr>
        <p:spPr>
          <a:xfrm>
            <a:off x="2210594" y="1277144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5299E00-1378-4AC7-B1EB-41F7B0E6C818}"/>
              </a:ext>
            </a:extLst>
          </p:cNvPr>
          <p:cNvSpPr txBox="1"/>
          <p:nvPr/>
        </p:nvSpPr>
        <p:spPr>
          <a:xfrm>
            <a:off x="2210594" y="1048544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添加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2CF81FD-EE58-4F85-AAA0-F7D9AA1C2AAC}"/>
              </a:ext>
            </a:extLst>
          </p:cNvPr>
          <p:cNvSpPr txBox="1"/>
          <p:nvPr/>
        </p:nvSpPr>
        <p:spPr>
          <a:xfrm>
            <a:off x="5258594" y="1277144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添加元数据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0055408-F1E4-4848-9B5E-A82E3C393614}"/>
              </a:ext>
            </a:extLst>
          </p:cNvPr>
          <p:cNvSpPr txBox="1"/>
          <p:nvPr/>
        </p:nvSpPr>
        <p:spPr>
          <a:xfrm>
            <a:off x="7011194" y="972344"/>
            <a:ext cx="198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属性分类：公有，私有。</a:t>
            </a:r>
            <a:endParaRPr lang="en-US" altLang="zh-CN" dirty="0"/>
          </a:p>
          <a:p>
            <a:pPr algn="l"/>
            <a:r>
              <a:rPr lang="zh-CN" altLang="en-US" dirty="0"/>
              <a:t>属性类型：</a:t>
            </a:r>
            <a:r>
              <a:rPr lang="en-US" altLang="zh-CN" dirty="0"/>
              <a:t>float</a:t>
            </a:r>
            <a:r>
              <a:rPr lang="zh-CN" altLang="en-US" dirty="0"/>
              <a:t>，</a:t>
            </a:r>
            <a:r>
              <a:rPr lang="en-US" altLang="zh-CN" dirty="0"/>
              <a:t>string</a:t>
            </a:r>
            <a:r>
              <a:rPr lang="zh-CN" altLang="en-US" dirty="0"/>
              <a:t>，</a:t>
            </a:r>
            <a:r>
              <a:rPr lang="en-US" altLang="zh-CN" dirty="0"/>
              <a:t>int</a:t>
            </a:r>
            <a:r>
              <a:rPr lang="zh-CN" altLang="en-US" dirty="0"/>
              <a:t>，</a:t>
            </a:r>
            <a:r>
              <a:rPr lang="en-US" altLang="zh-CN" dirty="0"/>
              <a:t>long</a:t>
            </a:r>
            <a:r>
              <a:rPr lang="zh-CN" altLang="en-US" dirty="0"/>
              <a:t>，</a:t>
            </a:r>
            <a:r>
              <a:rPr lang="en-US" altLang="zh-CN" dirty="0"/>
              <a:t>select</a:t>
            </a:r>
            <a:r>
              <a:rPr lang="zh-CN" altLang="en-US" dirty="0"/>
              <a:t>，</a:t>
            </a:r>
            <a:r>
              <a:rPr lang="en-US" altLang="zh-CN" dirty="0"/>
              <a:t>ref</a:t>
            </a:r>
            <a:r>
              <a:rPr lang="zh-CN" altLang="en-US" dirty="0"/>
              <a:t>。对于</a:t>
            </a:r>
            <a:r>
              <a:rPr lang="en-US" altLang="zh-CN" dirty="0"/>
              <a:t>select</a:t>
            </a:r>
            <a:r>
              <a:rPr lang="zh-CN" altLang="en-US" dirty="0"/>
              <a:t>的添加元数据。对于</a:t>
            </a:r>
            <a:r>
              <a:rPr lang="en-US" altLang="zh-CN" dirty="0"/>
              <a:t>ref</a:t>
            </a:r>
            <a:r>
              <a:rPr lang="zh-CN" altLang="en-US" dirty="0"/>
              <a:t>的选择引用的</a:t>
            </a:r>
            <a:r>
              <a:rPr lang="en-US" altLang="zh-CN" dirty="0"/>
              <a:t>ci</a:t>
            </a:r>
            <a:r>
              <a:rPr lang="zh-CN" altLang="en-US" dirty="0"/>
              <a:t>的某个属性。</a:t>
            </a:r>
            <a:endParaRPr lang="en-US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35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CC3300"/>
      </a:dk2>
      <a:lt2>
        <a:srgbClr val="808080"/>
      </a:lt2>
      <a:accent1>
        <a:srgbClr val="FF6161"/>
      </a:accent1>
      <a:accent2>
        <a:srgbClr val="FFC319"/>
      </a:accent2>
      <a:accent3>
        <a:srgbClr val="FFFFFF"/>
      </a:accent3>
      <a:accent4>
        <a:srgbClr val="000000"/>
      </a:accent4>
      <a:accent5>
        <a:srgbClr val="FFB7B7"/>
      </a:accent5>
      <a:accent6>
        <a:srgbClr val="E7B016"/>
      </a:accent6>
      <a:hlink>
        <a:srgbClr val="A8D02A"/>
      </a:hlink>
      <a:folHlink>
        <a:srgbClr val="5CB1F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药剂师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a:spPr>
      <a:bodyPr lIns="91446" tIns="45723" rIns="91446" bIns="45723" anchor="ctr"/>
      <a:lstStyle>
        <a:defPPr algn="ctr">
          <a:defRPr>
            <a:latin typeface="方正兰亭黑_GBK" pitchFamily="2" charset="-122"/>
            <a:ea typeface="方正兰亭黑_GBK" pitchFamily="2" charset="-122"/>
            <a:sym typeface="方正兰亭黑_GBK" pitchFamily="2" charset="-122"/>
          </a:defRPr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FFFFF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F8A230"/>
        </a:accent1>
        <a:accent2>
          <a:srgbClr val="5CACE2"/>
        </a:accent2>
        <a:accent3>
          <a:srgbClr val="FFFFFF"/>
        </a:accent3>
        <a:accent4>
          <a:srgbClr val="000000"/>
        </a:accent4>
        <a:accent5>
          <a:srgbClr val="FBCEAD"/>
        </a:accent5>
        <a:accent6>
          <a:srgbClr val="539BCD"/>
        </a:accent6>
        <a:hlink>
          <a:srgbClr val="E569A7"/>
        </a:hlink>
        <a:folHlink>
          <a:srgbClr val="95D8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8EEA3A"/>
        </a:accent1>
        <a:accent2>
          <a:srgbClr val="F97B90"/>
        </a:accent2>
        <a:accent3>
          <a:srgbClr val="FFFFFF"/>
        </a:accent3>
        <a:accent4>
          <a:srgbClr val="000000"/>
        </a:accent4>
        <a:accent5>
          <a:srgbClr val="C6F3AE"/>
        </a:accent5>
        <a:accent6>
          <a:srgbClr val="E26F82"/>
        </a:accent6>
        <a:hlink>
          <a:srgbClr val="5DC2F5"/>
        </a:hlink>
        <a:folHlink>
          <a:srgbClr val="FFA4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155</Words>
  <Application>Microsoft Office PowerPoint</Application>
  <PresentationFormat>自定义</PresentationFormat>
  <Paragraphs>40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Amelia BT</vt:lpstr>
      <vt:lpstr>微软雅黑</vt:lpstr>
      <vt:lpstr>方正兰亭黑_GBK</vt:lpstr>
      <vt:lpstr>宋体</vt:lpstr>
      <vt:lpstr>Arial</vt:lpstr>
      <vt:lpstr>Default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angie_hawk7</cp:lastModifiedBy>
  <cp:revision>106</cp:revision>
  <dcterms:created xsi:type="dcterms:W3CDTF">2008-03-10T09:13:00Z</dcterms:created>
  <dcterms:modified xsi:type="dcterms:W3CDTF">2018-06-29T11:28:04Z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