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57" r:id="rId3"/>
    <p:sldId id="270" r:id="rId4"/>
    <p:sldId id="258" r:id="rId5"/>
    <p:sldId id="275" r:id="rId6"/>
    <p:sldId id="259" r:id="rId7"/>
    <p:sldId id="260" r:id="rId8"/>
    <p:sldId id="261" r:id="rId9"/>
    <p:sldId id="264" r:id="rId10"/>
    <p:sldId id="278" r:id="rId11"/>
    <p:sldId id="274" r:id="rId12"/>
    <p:sldId id="265" r:id="rId13"/>
    <p:sldId id="269" r:id="rId14"/>
    <p:sldId id="268" r:id="rId15"/>
    <p:sldId id="276" r:id="rId16"/>
    <p:sldId id="272" r:id="rId17"/>
    <p:sldId id="277" r:id="rId18"/>
    <p:sldId id="273"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9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538D2772-6EF2-AF45-AF52-2C4B8FA97614}"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3A5DA93-52F8-B242-9054-8911B6FB22E7}" type="datetimeFigureOut">
              <a:rPr lang="en-US" smtClean="0"/>
              <a:t>5/6/19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5DA93-52F8-B242-9054-8911B6FB22E7}" type="datetimeFigureOut">
              <a:rPr lang="en-US" smtClean="0"/>
              <a:t>5/6/19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63A5DA93-52F8-B242-9054-8911B6FB22E7}" type="datetimeFigureOut">
              <a:rPr lang="en-US" smtClean="0"/>
              <a:t>5/6/19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538D2772-6EF2-AF45-AF52-2C4B8FA97614}"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8"/>
            <a:ext cx="8915400" cy="1782153"/>
          </a:xfrm>
        </p:spPr>
        <p:txBody>
          <a:bodyPr>
            <a:normAutofit/>
          </a:bodyPr>
          <a:lstStyle/>
          <a:p>
            <a:r>
              <a:rPr lang="en-US" dirty="0" smtClean="0"/>
              <a:t>What We </a:t>
            </a:r>
            <a:r>
              <a:rPr lang="en-US" dirty="0"/>
              <a:t>C</a:t>
            </a:r>
            <a:r>
              <a:rPr lang="en-US" dirty="0" smtClean="0"/>
              <a:t>an </a:t>
            </a:r>
            <a:r>
              <a:rPr lang="en-US" dirty="0"/>
              <a:t>L</a:t>
            </a:r>
            <a:r>
              <a:rPr lang="en-US" dirty="0" smtClean="0"/>
              <a:t>earn </a:t>
            </a:r>
            <a:r>
              <a:rPr lang="en-US" dirty="0"/>
              <a:t>A</a:t>
            </a:r>
            <a:r>
              <a:rPr lang="en-US" dirty="0" smtClean="0"/>
              <a:t>bout the World of Doctors from </a:t>
            </a:r>
            <a:r>
              <a:rPr lang="en-US" dirty="0" err="1" smtClean="0"/>
              <a:t>Zocdoc</a:t>
            </a:r>
            <a:endParaRPr lang="en-US" dirty="0"/>
          </a:p>
        </p:txBody>
      </p:sp>
      <p:sp>
        <p:nvSpPr>
          <p:cNvPr id="3" name="Subtitle 2"/>
          <p:cNvSpPr>
            <a:spLocks noGrp="1"/>
          </p:cNvSpPr>
          <p:nvPr>
            <p:ph type="subTitle" idx="1"/>
          </p:nvPr>
        </p:nvSpPr>
        <p:spPr>
          <a:xfrm>
            <a:off x="914400" y="4083776"/>
            <a:ext cx="8001000" cy="2121254"/>
          </a:xfrm>
        </p:spPr>
        <p:txBody>
          <a:bodyPr/>
          <a:lstStyle/>
          <a:p>
            <a:r>
              <a:rPr lang="en-US" dirty="0" smtClean="0"/>
              <a:t>By Angie Lin</a:t>
            </a:r>
            <a:endParaRPr lang="en-US" dirty="0"/>
          </a:p>
        </p:txBody>
      </p:sp>
    </p:spTree>
    <p:extLst>
      <p:ext uri="{BB962C8B-B14F-4D97-AF65-F5344CB8AC3E}">
        <p14:creationId xmlns:p14="http://schemas.microsoft.com/office/powerpoint/2010/main" val="393114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Ratings by Number of Reviews</a:t>
            </a:r>
            <a:endParaRPr lang="en-US" sz="2400" dirty="0"/>
          </a:p>
        </p:txBody>
      </p:sp>
      <p:sp>
        <p:nvSpPr>
          <p:cNvPr id="7" name="Content Placeholder 1"/>
          <p:cNvSpPr txBox="1">
            <a:spLocks/>
          </p:cNvSpPr>
          <p:nvPr/>
        </p:nvSpPr>
        <p:spPr>
          <a:xfrm>
            <a:off x="407693" y="4568212"/>
            <a:ext cx="8207762" cy="1742421"/>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Doctors that have over 1000 reviews on their profile have average ratings above 4 stars.</a:t>
            </a:r>
          </a:p>
          <a:p>
            <a:r>
              <a:rPr lang="en-US" dirty="0" smtClean="0"/>
              <a:t>If doctors had more reviews and not a high enough rating, they would opt out of the </a:t>
            </a:r>
            <a:r>
              <a:rPr lang="en-US" dirty="0" err="1" smtClean="0"/>
              <a:t>Zocdoc</a:t>
            </a:r>
            <a:r>
              <a:rPr lang="en-US" dirty="0" smtClean="0"/>
              <a:t> subscription </a:t>
            </a:r>
          </a:p>
        </p:txBody>
      </p:sp>
      <p:pic>
        <p:nvPicPr>
          <p:cNvPr id="2" name="Picture 1" descr="Screen Shot 2019-05-06 at 5.08.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660" y="707085"/>
            <a:ext cx="5727576" cy="3861127"/>
          </a:xfrm>
          <a:prstGeom prst="rect">
            <a:avLst/>
          </a:prstGeom>
        </p:spPr>
      </p:pic>
    </p:spTree>
    <p:extLst>
      <p:ext uri="{BB962C8B-B14F-4D97-AF65-F5344CB8AC3E}">
        <p14:creationId xmlns:p14="http://schemas.microsoft.com/office/powerpoint/2010/main" val="99533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b="1" dirty="0" smtClean="0"/>
              <a:t>Are there significant difference noticed between the boroughs of New York?</a:t>
            </a:r>
          </a:p>
          <a:p>
            <a:r>
              <a:rPr lang="en-US" dirty="0" smtClean="0"/>
              <a:t>Which specialties have the most number of </a:t>
            </a:r>
            <a:r>
              <a:rPr lang="en-US" dirty="0" err="1" smtClean="0"/>
              <a:t>Zocdoc</a:t>
            </a:r>
            <a:r>
              <a:rPr lang="en-US"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400520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Average Rating by Borough</a:t>
            </a:r>
            <a:endParaRPr lang="en-US" sz="2400" dirty="0"/>
          </a:p>
        </p:txBody>
      </p:sp>
      <p:pic>
        <p:nvPicPr>
          <p:cNvPr id="2" name="Picture 1" descr="Screen Shot 2019-05-05 at 7.5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454495"/>
            <a:ext cx="8275725" cy="4716274"/>
          </a:xfrm>
          <a:prstGeom prst="rect">
            <a:avLst/>
          </a:prstGeom>
        </p:spPr>
      </p:pic>
    </p:spTree>
    <p:extLst>
      <p:ext uri="{BB962C8B-B14F-4D97-AF65-F5344CB8AC3E}">
        <p14:creationId xmlns:p14="http://schemas.microsoft.com/office/powerpoint/2010/main" val="307962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Number of Reviews in Each Borough</a:t>
            </a:r>
            <a:endParaRPr lang="en-US" sz="2400" dirty="0"/>
          </a:p>
        </p:txBody>
      </p:sp>
      <p:pic>
        <p:nvPicPr>
          <p:cNvPr id="6" name="Picture 5" descr="Screen Shot 2019-05-05 at 11.4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0" y="1010119"/>
            <a:ext cx="8658749" cy="5295921"/>
          </a:xfrm>
          <a:prstGeom prst="rect">
            <a:avLst/>
          </a:prstGeom>
        </p:spPr>
      </p:pic>
    </p:spTree>
    <p:extLst>
      <p:ext uri="{BB962C8B-B14F-4D97-AF65-F5344CB8AC3E}">
        <p14:creationId xmlns:p14="http://schemas.microsoft.com/office/powerpoint/2010/main" val="406081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Between Boroughs</a:t>
            </a:r>
            <a:endParaRPr lang="en-US" sz="2400" dirty="0"/>
          </a:p>
        </p:txBody>
      </p:sp>
      <p:sp>
        <p:nvSpPr>
          <p:cNvPr id="5" name="Content Placeholder 1"/>
          <p:cNvSpPr txBox="1">
            <a:spLocks/>
          </p:cNvSpPr>
          <p:nvPr/>
        </p:nvSpPr>
        <p:spPr>
          <a:xfrm>
            <a:off x="650874" y="1152340"/>
            <a:ext cx="7556313" cy="526914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It does not look like there is a significant difference in ratings between the boroughs. </a:t>
            </a:r>
          </a:p>
          <a:p>
            <a:r>
              <a:rPr lang="en-US" dirty="0" smtClean="0"/>
              <a:t>Since Manhattan has more people, it makes sense that most of the reviews are from the city. </a:t>
            </a:r>
          </a:p>
        </p:txBody>
      </p:sp>
    </p:spTree>
    <p:extLst>
      <p:ext uri="{BB962C8B-B14F-4D97-AF65-F5344CB8AC3E}">
        <p14:creationId xmlns:p14="http://schemas.microsoft.com/office/powerpoint/2010/main" val="90556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dirty="0" smtClean="0"/>
              <a:t>Are there significant difference noticed between the boroughs of New York?</a:t>
            </a:r>
          </a:p>
          <a:p>
            <a:r>
              <a:rPr lang="en-US" b="1" dirty="0" smtClean="0"/>
              <a:t>Which specialties have the most number of </a:t>
            </a:r>
            <a:r>
              <a:rPr lang="en-US" b="1" dirty="0" err="1" smtClean="0"/>
              <a:t>Zocdoc</a:t>
            </a:r>
            <a:r>
              <a:rPr lang="en-US" b="1"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408032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Recognition Awards </a:t>
            </a:r>
            <a:endParaRPr lang="en-US" sz="2400" dirty="0"/>
          </a:p>
        </p:txBody>
      </p:sp>
      <p:pic>
        <p:nvPicPr>
          <p:cNvPr id="2" name="Picture 1" descr="Screen Shot 2019-05-06 at 1.27.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319" y="3448910"/>
            <a:ext cx="5541599" cy="2966386"/>
          </a:xfrm>
          <a:prstGeom prst="rect">
            <a:avLst/>
          </a:prstGeom>
        </p:spPr>
      </p:pic>
      <p:sp>
        <p:nvSpPr>
          <p:cNvPr id="6" name="Content Placeholder 1"/>
          <p:cNvSpPr>
            <a:spLocks noGrp="1"/>
          </p:cNvSpPr>
          <p:nvPr>
            <p:ph idx="1"/>
          </p:nvPr>
        </p:nvSpPr>
        <p:spPr>
          <a:xfrm>
            <a:off x="498475" y="1111120"/>
            <a:ext cx="4956538" cy="2795229"/>
          </a:xfrm>
        </p:spPr>
        <p:txBody>
          <a:bodyPr>
            <a:normAutofit/>
          </a:bodyPr>
          <a:lstStyle/>
          <a:p>
            <a:r>
              <a:rPr lang="en-US" dirty="0" err="1" smtClean="0"/>
              <a:t>Zocdoc</a:t>
            </a:r>
            <a:r>
              <a:rPr lang="en-US" dirty="0" smtClean="0"/>
              <a:t> gives awards to its doctors in the 4 categories: </a:t>
            </a:r>
          </a:p>
          <a:p>
            <a:pPr lvl="1"/>
            <a:r>
              <a:rPr lang="en-US" dirty="0" smtClean="0"/>
              <a:t>Rapid Registration</a:t>
            </a:r>
          </a:p>
          <a:p>
            <a:pPr lvl="1"/>
            <a:r>
              <a:rPr lang="en-US" dirty="0" smtClean="0"/>
              <a:t>Speedy Response</a:t>
            </a:r>
          </a:p>
          <a:p>
            <a:pPr lvl="1"/>
            <a:r>
              <a:rPr lang="en-US" dirty="0" smtClean="0"/>
              <a:t>“See You Again” (Return patients)</a:t>
            </a:r>
          </a:p>
          <a:p>
            <a:pPr lvl="1"/>
            <a:r>
              <a:rPr lang="en-US" dirty="0" smtClean="0"/>
              <a:t>Scheduling Hero</a:t>
            </a:r>
          </a:p>
          <a:p>
            <a:endParaRPr lang="en-US" dirty="0" smtClean="0"/>
          </a:p>
          <a:p>
            <a:endParaRPr lang="en-US" dirty="0"/>
          </a:p>
        </p:txBody>
      </p:sp>
    </p:spTree>
    <p:extLst>
      <p:ext uri="{BB962C8B-B14F-4D97-AF65-F5344CB8AC3E}">
        <p14:creationId xmlns:p14="http://schemas.microsoft.com/office/powerpoint/2010/main" val="279862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More Awards</a:t>
            </a:r>
            <a:endParaRPr lang="en-US" sz="2400" dirty="0"/>
          </a:p>
        </p:txBody>
      </p:sp>
      <p:pic>
        <p:nvPicPr>
          <p:cNvPr id="5" name="Picture 4" descr="Screen Shot 2019-05-06 at 1.34.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139995"/>
            <a:ext cx="4930184" cy="2611884"/>
          </a:xfrm>
          <a:prstGeom prst="rect">
            <a:avLst/>
          </a:prstGeom>
        </p:spPr>
      </p:pic>
      <p:pic>
        <p:nvPicPr>
          <p:cNvPr id="7" name="Picture 6" descr="Screen Shot 2019-05-06 at 1.3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403" y="3751879"/>
            <a:ext cx="5049308" cy="2688859"/>
          </a:xfrm>
          <a:prstGeom prst="rect">
            <a:avLst/>
          </a:prstGeom>
        </p:spPr>
      </p:pic>
    </p:spTree>
    <p:extLst>
      <p:ext uri="{BB962C8B-B14F-4D97-AF65-F5344CB8AC3E}">
        <p14:creationId xmlns:p14="http://schemas.microsoft.com/office/powerpoint/2010/main" val="1630123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Percent of Doctors with Awards by Gender</a:t>
            </a:r>
            <a:endParaRPr lang="en-US" sz="2400" dirty="0"/>
          </a:p>
        </p:txBody>
      </p:sp>
      <p:sp>
        <p:nvSpPr>
          <p:cNvPr id="5" name="Content Placeholder 1"/>
          <p:cNvSpPr txBox="1">
            <a:spLocks/>
          </p:cNvSpPr>
          <p:nvPr/>
        </p:nvSpPr>
        <p:spPr>
          <a:xfrm>
            <a:off x="650874" y="1630624"/>
            <a:ext cx="7556313" cy="4790859"/>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endParaRPr lang="en-US" dirty="0"/>
          </a:p>
        </p:txBody>
      </p:sp>
      <p:pic>
        <p:nvPicPr>
          <p:cNvPr id="2" name="Picture 1" descr="Screen Shot 2019-05-06 at 11.02.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80" y="1240999"/>
            <a:ext cx="5529066" cy="4401247"/>
          </a:xfrm>
          <a:prstGeom prst="rect">
            <a:avLst/>
          </a:prstGeom>
        </p:spPr>
      </p:pic>
    </p:spTree>
    <p:extLst>
      <p:ext uri="{BB962C8B-B14F-4D97-AF65-F5344CB8AC3E}">
        <p14:creationId xmlns:p14="http://schemas.microsoft.com/office/powerpoint/2010/main" val="1470106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Conclusions</a:t>
            </a:r>
            <a:endParaRPr lang="en-US" sz="2400" dirty="0"/>
          </a:p>
        </p:txBody>
      </p:sp>
      <p:sp>
        <p:nvSpPr>
          <p:cNvPr id="7" name="Content Placeholder 1"/>
          <p:cNvSpPr txBox="1">
            <a:spLocks/>
          </p:cNvSpPr>
          <p:nvPr/>
        </p:nvSpPr>
        <p:spPr>
          <a:xfrm>
            <a:off x="498474" y="1053412"/>
            <a:ext cx="7805837" cy="558452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Ratings for doctors on </a:t>
            </a:r>
            <a:r>
              <a:rPr lang="en-US" dirty="0" err="1" smtClean="0"/>
              <a:t>Zocdoc</a:t>
            </a:r>
            <a:r>
              <a:rPr lang="en-US" dirty="0" smtClean="0"/>
              <a:t> are heavily skewed to the </a:t>
            </a:r>
            <a:r>
              <a:rPr lang="en-US" dirty="0" smtClean="0"/>
              <a:t>right</a:t>
            </a:r>
            <a:r>
              <a:rPr lang="en-US" dirty="0" smtClean="0"/>
              <a:t> </a:t>
            </a:r>
            <a:r>
              <a:rPr lang="en-US" dirty="0" smtClean="0"/>
              <a:t>because of the model of </a:t>
            </a:r>
            <a:r>
              <a:rPr lang="en-US" dirty="0" err="1" smtClean="0"/>
              <a:t>Zocdoc</a:t>
            </a:r>
            <a:r>
              <a:rPr lang="en-US" dirty="0" smtClean="0"/>
              <a:t> itself. </a:t>
            </a:r>
          </a:p>
          <a:p>
            <a:r>
              <a:rPr lang="en-US" dirty="0" smtClean="0"/>
              <a:t>Specialties that have the lowest rating are the ones that have deal with intensive procedures and illnesses that currently have no cure. There are also very few doctors in these particular fields with profiles on </a:t>
            </a:r>
            <a:r>
              <a:rPr lang="en-US" dirty="0" err="1" smtClean="0"/>
              <a:t>Zocdoc</a:t>
            </a:r>
            <a:r>
              <a:rPr lang="en-US" dirty="0" smtClean="0"/>
              <a:t>. </a:t>
            </a:r>
          </a:p>
          <a:p>
            <a:r>
              <a:rPr lang="en-US" dirty="0" smtClean="0"/>
              <a:t>Specifically, </a:t>
            </a:r>
            <a:r>
              <a:rPr lang="en-US" dirty="0" err="1" smtClean="0"/>
              <a:t>Zocdoc</a:t>
            </a:r>
            <a:r>
              <a:rPr lang="en-US" dirty="0" smtClean="0"/>
              <a:t> is good for the specialties that focus on the occasional “check-up”, not for more risky practices like surgeries. </a:t>
            </a:r>
          </a:p>
          <a:p>
            <a:r>
              <a:rPr lang="en-US" dirty="0" smtClean="0"/>
              <a:t>Users should note that </a:t>
            </a:r>
            <a:r>
              <a:rPr lang="en-US" dirty="0" err="1" smtClean="0"/>
              <a:t>Zocdoc</a:t>
            </a:r>
            <a:r>
              <a:rPr lang="en-US" dirty="0" smtClean="0"/>
              <a:t> is skewed to have only doctors with high rating on the website and therefore, will inform the user who are high rated doctors, but will not provide comparisons to low rating doctors. The sample pool of those on </a:t>
            </a:r>
            <a:r>
              <a:rPr lang="en-US" dirty="0" err="1" smtClean="0"/>
              <a:t>Zocdoc</a:t>
            </a:r>
            <a:r>
              <a:rPr lang="en-US" dirty="0" smtClean="0"/>
              <a:t> is specific. </a:t>
            </a:r>
          </a:p>
          <a:p>
            <a:endParaRPr lang="en-US" dirty="0"/>
          </a:p>
        </p:txBody>
      </p:sp>
    </p:spTree>
    <p:extLst>
      <p:ext uri="{BB962C8B-B14F-4D97-AF65-F5344CB8AC3E}">
        <p14:creationId xmlns:p14="http://schemas.microsoft.com/office/powerpoint/2010/main" val="279862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Business Model</a:t>
            </a:r>
            <a:endParaRPr lang="en-US" dirty="0"/>
          </a:p>
        </p:txBody>
      </p:sp>
      <p:sp>
        <p:nvSpPr>
          <p:cNvPr id="2" name="Content Placeholder 1"/>
          <p:cNvSpPr>
            <a:spLocks noGrp="1"/>
          </p:cNvSpPr>
          <p:nvPr>
            <p:ph idx="1"/>
          </p:nvPr>
        </p:nvSpPr>
        <p:spPr>
          <a:xfrm>
            <a:off x="498474" y="1533861"/>
            <a:ext cx="7556313" cy="1510933"/>
          </a:xfrm>
        </p:spPr>
        <p:txBody>
          <a:bodyPr>
            <a:normAutofit/>
          </a:bodyPr>
          <a:lstStyle/>
          <a:p>
            <a:r>
              <a:rPr lang="en-US" dirty="0" smtClean="0"/>
              <a:t>Doctors subscribe to have a profile on </a:t>
            </a:r>
            <a:r>
              <a:rPr lang="en-US" dirty="0" err="1" smtClean="0"/>
              <a:t>Zocdoc</a:t>
            </a:r>
            <a:r>
              <a:rPr lang="en-US" dirty="0" smtClean="0"/>
              <a:t>. </a:t>
            </a:r>
          </a:p>
          <a:p>
            <a:r>
              <a:rPr lang="en-US" dirty="0" smtClean="0"/>
              <a:t>Patients are able to review and rate doctors after they have an appointment with them. </a:t>
            </a:r>
          </a:p>
          <a:p>
            <a:endParaRPr lang="en-US" dirty="0"/>
          </a:p>
        </p:txBody>
      </p:sp>
      <p:sp>
        <p:nvSpPr>
          <p:cNvPr id="4" name="Title 2"/>
          <p:cNvSpPr txBox="1">
            <a:spLocks/>
          </p:cNvSpPr>
          <p:nvPr/>
        </p:nvSpPr>
        <p:spPr>
          <a:xfrm>
            <a:off x="498475" y="3196312"/>
            <a:ext cx="4494738" cy="591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z="2400" dirty="0" smtClean="0"/>
              <a:t>Why is it successful?</a:t>
            </a:r>
            <a:endParaRPr lang="en-US" sz="2400" dirty="0"/>
          </a:p>
        </p:txBody>
      </p:sp>
      <p:sp>
        <p:nvSpPr>
          <p:cNvPr id="5" name="Content Placeholder 1"/>
          <p:cNvSpPr txBox="1">
            <a:spLocks/>
          </p:cNvSpPr>
          <p:nvPr/>
        </p:nvSpPr>
        <p:spPr>
          <a:xfrm>
            <a:off x="650874" y="3908527"/>
            <a:ext cx="7556313" cy="151093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Convenience. Patients can quickly see which doctors are available and avoid the need to call doctors offices within working hours.  </a:t>
            </a:r>
            <a:endParaRPr lang="en-US" dirty="0"/>
          </a:p>
        </p:txBody>
      </p:sp>
    </p:spTree>
    <p:extLst>
      <p:ext uri="{BB962C8B-B14F-4D97-AF65-F5344CB8AC3E}">
        <p14:creationId xmlns:p14="http://schemas.microsoft.com/office/powerpoint/2010/main" val="287876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Data</a:t>
            </a:r>
            <a:endParaRPr lang="en-US" dirty="0"/>
          </a:p>
        </p:txBody>
      </p:sp>
      <p:sp>
        <p:nvSpPr>
          <p:cNvPr id="2" name="Content Placeholder 1"/>
          <p:cNvSpPr>
            <a:spLocks noGrp="1"/>
          </p:cNvSpPr>
          <p:nvPr>
            <p:ph idx="1"/>
          </p:nvPr>
        </p:nvSpPr>
        <p:spPr>
          <a:xfrm>
            <a:off x="498474" y="1533861"/>
            <a:ext cx="7556313" cy="1510933"/>
          </a:xfrm>
        </p:spPr>
        <p:txBody>
          <a:bodyPr>
            <a:normAutofit/>
          </a:bodyPr>
          <a:lstStyle/>
          <a:p>
            <a:r>
              <a:rPr lang="en-US" dirty="0" smtClean="0"/>
              <a:t>Data on the profile of doctors in NYC area, with location by the 5 boroughs.</a:t>
            </a:r>
          </a:p>
          <a:p>
            <a:r>
              <a:rPr lang="en-US" dirty="0" smtClean="0"/>
              <a:t>Total of 5,666 observations obtained using </a:t>
            </a:r>
            <a:r>
              <a:rPr lang="en-US" dirty="0" err="1" smtClean="0"/>
              <a:t>Scrapy</a:t>
            </a:r>
            <a:endParaRPr lang="en-US" dirty="0" smtClean="0"/>
          </a:p>
          <a:p>
            <a:endParaRPr lang="en-US" dirty="0"/>
          </a:p>
        </p:txBody>
      </p:sp>
      <p:pic>
        <p:nvPicPr>
          <p:cNvPr id="6" name="Picture 5" descr="Screen Shot 2019-05-05 at 10.53.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93" y="3044794"/>
            <a:ext cx="8350281" cy="3204893"/>
          </a:xfrm>
          <a:prstGeom prst="rect">
            <a:avLst/>
          </a:prstGeom>
        </p:spPr>
      </p:pic>
    </p:spTree>
    <p:extLst>
      <p:ext uri="{BB962C8B-B14F-4D97-AF65-F5344CB8AC3E}">
        <p14:creationId xmlns:p14="http://schemas.microsoft.com/office/powerpoint/2010/main" val="217633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dirty="0" smtClean="0"/>
              <a:t>Are there significant difference noticed between the boroughs of New York?</a:t>
            </a:r>
          </a:p>
          <a:p>
            <a:r>
              <a:rPr lang="en-US" dirty="0" smtClean="0"/>
              <a:t>Which specialties have the most number of </a:t>
            </a:r>
            <a:r>
              <a:rPr lang="en-US" dirty="0" err="1" smtClean="0"/>
              <a:t>Zocdoc</a:t>
            </a:r>
            <a:r>
              <a:rPr lang="en-US"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140610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b="1" dirty="0" smtClean="0"/>
              <a:t>What does the distribution of rating look like for doctors and why? Do they match distributions from other user sites?</a:t>
            </a:r>
          </a:p>
          <a:p>
            <a:r>
              <a:rPr lang="en-US" b="1" dirty="0" smtClean="0"/>
              <a:t>Which specialties have the lowest average ratings?</a:t>
            </a:r>
          </a:p>
          <a:p>
            <a:r>
              <a:rPr lang="en-US" dirty="0" smtClean="0"/>
              <a:t>Are there significant difference noticed between the boroughs of New York?</a:t>
            </a:r>
          </a:p>
          <a:p>
            <a:r>
              <a:rPr lang="en-US" dirty="0" smtClean="0"/>
              <a:t>Which specialties have the most number of </a:t>
            </a:r>
            <a:r>
              <a:rPr lang="en-US" dirty="0" err="1" smtClean="0"/>
              <a:t>Zocdoc</a:t>
            </a:r>
            <a:r>
              <a:rPr lang="en-US"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268055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Ratings Distribution</a:t>
            </a:r>
            <a:endParaRPr lang="en-US" dirty="0"/>
          </a:p>
        </p:txBody>
      </p:sp>
      <p:sp>
        <p:nvSpPr>
          <p:cNvPr id="5" name="Content Placeholder 1"/>
          <p:cNvSpPr txBox="1">
            <a:spLocks/>
          </p:cNvSpPr>
          <p:nvPr/>
        </p:nvSpPr>
        <p:spPr>
          <a:xfrm>
            <a:off x="650874" y="1414169"/>
            <a:ext cx="7556313" cy="127017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Mean: 4.76</a:t>
            </a:r>
          </a:p>
          <a:p>
            <a:r>
              <a:rPr lang="en-US" dirty="0" smtClean="0"/>
              <a:t>Skewed very right distribution. </a:t>
            </a:r>
          </a:p>
          <a:p>
            <a:pPr marL="0" indent="0">
              <a:buNone/>
            </a:pPr>
            <a:endParaRPr lang="en-US" dirty="0"/>
          </a:p>
        </p:txBody>
      </p:sp>
      <p:pic>
        <p:nvPicPr>
          <p:cNvPr id="9" name="Picture 8" descr="Screen Shot 2019-05-05 at 11.42.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2491604"/>
            <a:ext cx="8026400" cy="4165600"/>
          </a:xfrm>
          <a:prstGeom prst="rect">
            <a:avLst/>
          </a:prstGeom>
        </p:spPr>
      </p:pic>
    </p:spTree>
    <p:extLst>
      <p:ext uri="{BB962C8B-B14F-4D97-AF65-F5344CB8AC3E}">
        <p14:creationId xmlns:p14="http://schemas.microsoft.com/office/powerpoint/2010/main" val="140610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Lowest Average Ratings by Specialty</a:t>
            </a:r>
            <a:endParaRPr lang="en-US" sz="2400" dirty="0"/>
          </a:p>
        </p:txBody>
      </p:sp>
      <p:pic>
        <p:nvPicPr>
          <p:cNvPr id="7" name="Picture 6" descr="Screen Shot 2019-05-05 at 11.42.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12" y="707084"/>
            <a:ext cx="8196950" cy="6023655"/>
          </a:xfrm>
          <a:prstGeom prst="rect">
            <a:avLst/>
          </a:prstGeom>
        </p:spPr>
      </p:pic>
    </p:spTree>
    <p:extLst>
      <p:ext uri="{BB962C8B-B14F-4D97-AF65-F5344CB8AC3E}">
        <p14:creationId xmlns:p14="http://schemas.microsoft.com/office/powerpoint/2010/main" val="71722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Why do these specialties suck?</a:t>
            </a:r>
            <a:endParaRPr lang="en-US" sz="2400" dirty="0"/>
          </a:p>
        </p:txBody>
      </p:sp>
      <p:sp>
        <p:nvSpPr>
          <p:cNvPr id="5" name="Content Placeholder 1"/>
          <p:cNvSpPr txBox="1">
            <a:spLocks/>
          </p:cNvSpPr>
          <p:nvPr/>
        </p:nvSpPr>
        <p:spPr>
          <a:xfrm>
            <a:off x="650874" y="1152340"/>
            <a:ext cx="7556313" cy="526914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Hormone therapy deals with a chronic disorder with no cure, often resulting with patients not getting significantly better but simply dealing with irritating medication.</a:t>
            </a:r>
          </a:p>
          <a:p>
            <a:r>
              <a:rPr lang="en-US" dirty="0" smtClean="0"/>
              <a:t>Bariatric doctors surgically remove the parts of the stomach to lower food consumption </a:t>
            </a:r>
          </a:p>
          <a:p>
            <a:pPr lvl="1"/>
            <a:r>
              <a:rPr lang="en-US" dirty="0" smtClean="0"/>
              <a:t>Most patients take an extremely long time to adjust to the change and frequently, the operation results in a lot of vomiting and IBM first. </a:t>
            </a:r>
          </a:p>
          <a:p>
            <a:endParaRPr lang="en-US" dirty="0"/>
          </a:p>
        </p:txBody>
      </p:sp>
    </p:spTree>
    <p:extLst>
      <p:ext uri="{BB962C8B-B14F-4D97-AF65-F5344CB8AC3E}">
        <p14:creationId xmlns:p14="http://schemas.microsoft.com/office/powerpoint/2010/main" val="21588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Number of Doctors in Each Specialty</a:t>
            </a:r>
            <a:endParaRPr lang="en-US" sz="2400" dirty="0"/>
          </a:p>
        </p:txBody>
      </p:sp>
      <p:sp>
        <p:nvSpPr>
          <p:cNvPr id="7" name="Content Placeholder 1"/>
          <p:cNvSpPr txBox="1">
            <a:spLocks/>
          </p:cNvSpPr>
          <p:nvPr/>
        </p:nvSpPr>
        <p:spPr>
          <a:xfrm>
            <a:off x="5310700" y="2005812"/>
            <a:ext cx="3492362" cy="2756187"/>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There are very few doctor for each of the low category, supposing the idea that most of doctors practicing more difficult specialties (for patients) will not be on </a:t>
            </a:r>
            <a:r>
              <a:rPr lang="en-US" dirty="0" err="1" smtClean="0"/>
              <a:t>Zocdoc</a:t>
            </a:r>
            <a:r>
              <a:rPr lang="en-US" dirty="0" smtClean="0"/>
              <a:t>. </a:t>
            </a:r>
          </a:p>
        </p:txBody>
      </p:sp>
      <p:pic>
        <p:nvPicPr>
          <p:cNvPr id="8" name="Picture 7" descr="Screen Shot 2019-05-05 at 11.4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87" y="764806"/>
            <a:ext cx="4859713" cy="6035473"/>
          </a:xfrm>
          <a:prstGeom prst="rect">
            <a:avLst/>
          </a:prstGeom>
        </p:spPr>
      </p:pic>
    </p:spTree>
    <p:extLst>
      <p:ext uri="{BB962C8B-B14F-4D97-AF65-F5344CB8AC3E}">
        <p14:creationId xmlns:p14="http://schemas.microsoft.com/office/powerpoint/2010/main" val="761337511"/>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1925</TotalTime>
  <Words>699</Words>
  <Application>Microsoft Macintosh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Perception</vt:lpstr>
      <vt:lpstr>What We Can Learn About the World of Doctors from Zocdoc</vt:lpstr>
      <vt:lpstr>Business Model</vt:lpstr>
      <vt:lpstr>Data</vt:lpstr>
      <vt:lpstr>Objectives</vt:lpstr>
      <vt:lpstr>Objectives</vt:lpstr>
      <vt:lpstr>Ratings Distribution</vt:lpstr>
      <vt:lpstr>Lowest Average Ratings by Specialty</vt:lpstr>
      <vt:lpstr>Why do these specialties suck?</vt:lpstr>
      <vt:lpstr>Number of Doctors in Each Specialty</vt:lpstr>
      <vt:lpstr>Ratings by Number of Reviews</vt:lpstr>
      <vt:lpstr>Objectives</vt:lpstr>
      <vt:lpstr>Average Rating by Borough</vt:lpstr>
      <vt:lpstr>Number of Reviews in Each Borough</vt:lpstr>
      <vt:lpstr>Between Boroughs</vt:lpstr>
      <vt:lpstr>Objectives</vt:lpstr>
      <vt:lpstr>Recognition Awards </vt:lpstr>
      <vt:lpstr>More Awards</vt:lpstr>
      <vt:lpstr>Percent of Doctors with Awards by Gender</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Lin</dc:creator>
  <cp:lastModifiedBy>Angie Lin</cp:lastModifiedBy>
  <cp:revision>31</cp:revision>
  <dcterms:created xsi:type="dcterms:W3CDTF">2019-05-05T15:17:15Z</dcterms:created>
  <dcterms:modified xsi:type="dcterms:W3CDTF">2019-05-07T01:07:16Z</dcterms:modified>
</cp:coreProperties>
</file>