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0" r:id="rId6"/>
    <p:sldId id="259"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2C0D4FE-4B4C-4B7C-9D2E-3F1903413041}" type="datetimeFigureOut">
              <a:rPr lang="es-ES" smtClean="0"/>
              <a:t>18/04/2020</a:t>
            </a:fld>
            <a:endParaRPr lang="es-ES"/>
          </a:p>
        </p:txBody>
      </p:sp>
      <p:sp>
        <p:nvSpPr>
          <p:cNvPr id="5" name="Footer Placeholder 4"/>
          <p:cNvSpPr>
            <a:spLocks noGrp="1"/>
          </p:cNvSpPr>
          <p:nvPr>
            <p:ph type="ftr" sz="quarter" idx="11"/>
          </p:nvPr>
        </p:nvSpPr>
        <p:spPr/>
        <p:txBody>
          <a:bodyPr/>
          <a:lstStyle/>
          <a:p>
            <a:endParaRPr lang="es-E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2323B7B-F695-480B-AEDB-66CAEEF2BA5D}" type="slidenum">
              <a:rPr lang="es-ES" smtClean="0"/>
              <a:t>‹Nº›</a:t>
            </a:fld>
            <a:endParaRPr lang="es-ES"/>
          </a:p>
        </p:txBody>
      </p:sp>
    </p:spTree>
    <p:extLst>
      <p:ext uri="{BB962C8B-B14F-4D97-AF65-F5344CB8AC3E}">
        <p14:creationId xmlns:p14="http://schemas.microsoft.com/office/powerpoint/2010/main" val="348711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2C0D4FE-4B4C-4B7C-9D2E-3F1903413041}" type="datetimeFigureOut">
              <a:rPr lang="es-ES" smtClean="0"/>
              <a:t>18/04/2020</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323B7B-F695-480B-AEDB-66CAEEF2BA5D}" type="slidenum">
              <a:rPr lang="es-ES" smtClean="0"/>
              <a:t>‹Nº›</a:t>
            </a:fld>
            <a:endParaRPr lang="es-ES"/>
          </a:p>
        </p:txBody>
      </p:sp>
    </p:spTree>
    <p:extLst>
      <p:ext uri="{BB962C8B-B14F-4D97-AF65-F5344CB8AC3E}">
        <p14:creationId xmlns:p14="http://schemas.microsoft.com/office/powerpoint/2010/main" val="48230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2C0D4FE-4B4C-4B7C-9D2E-3F1903413041}" type="datetimeFigureOut">
              <a:rPr lang="es-ES" smtClean="0"/>
              <a:t>18/04/2020</a:t>
            </a:fld>
            <a:endParaRPr lang="es-ES"/>
          </a:p>
        </p:txBody>
      </p:sp>
      <p:sp>
        <p:nvSpPr>
          <p:cNvPr id="5" name="Footer Placeholder 4"/>
          <p:cNvSpPr>
            <a:spLocks noGrp="1"/>
          </p:cNvSpPr>
          <p:nvPr>
            <p:ph type="ftr" sz="quarter" idx="11"/>
          </p:nvPr>
        </p:nvSpPr>
        <p:spPr/>
        <p:txBody>
          <a:bodyPr/>
          <a:lstStyle/>
          <a:p>
            <a:endParaRPr lang="es-E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323B7B-F695-480B-AEDB-66CAEEF2BA5D}" type="slidenum">
              <a:rPr lang="es-ES" smtClean="0"/>
              <a:t>‹Nº›</a:t>
            </a:fld>
            <a:endParaRPr lang="es-E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52858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E2C0D4FE-4B4C-4B7C-9D2E-3F1903413041}" type="datetimeFigureOut">
              <a:rPr lang="es-ES" smtClean="0"/>
              <a:t>18/04/2020</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323B7B-F695-480B-AEDB-66CAEEF2BA5D}" type="slidenum">
              <a:rPr lang="es-ES" smtClean="0"/>
              <a:t>‹Nº›</a:t>
            </a:fld>
            <a:endParaRPr lang="es-ES"/>
          </a:p>
        </p:txBody>
      </p:sp>
    </p:spTree>
    <p:extLst>
      <p:ext uri="{BB962C8B-B14F-4D97-AF65-F5344CB8AC3E}">
        <p14:creationId xmlns:p14="http://schemas.microsoft.com/office/powerpoint/2010/main" val="850642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E2C0D4FE-4B4C-4B7C-9D2E-3F1903413041}" type="datetimeFigureOut">
              <a:rPr lang="es-ES" smtClean="0"/>
              <a:t>18/04/2020</a:t>
            </a:fld>
            <a:endParaRPr lang="es-ES"/>
          </a:p>
        </p:txBody>
      </p:sp>
      <p:sp>
        <p:nvSpPr>
          <p:cNvPr id="6" name="Footer Placeholder 5"/>
          <p:cNvSpPr>
            <a:spLocks noGrp="1"/>
          </p:cNvSpPr>
          <p:nvPr>
            <p:ph type="ftr" sz="quarter" idx="11"/>
          </p:nvPr>
        </p:nvSpPr>
        <p:spPr/>
        <p:txBody>
          <a:bodyPr/>
          <a:lstStyle/>
          <a:p>
            <a:endParaRPr lang="es-E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323B7B-F695-480B-AEDB-66CAEEF2BA5D}" type="slidenum">
              <a:rPr lang="es-ES" smtClean="0"/>
              <a:t>‹Nº›</a:t>
            </a:fld>
            <a:endParaRPr lang="es-E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2656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E2C0D4FE-4B4C-4B7C-9D2E-3F1903413041}" type="datetimeFigureOut">
              <a:rPr lang="es-ES" smtClean="0"/>
              <a:t>18/04/2020</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323B7B-F695-480B-AEDB-66CAEEF2BA5D}" type="slidenum">
              <a:rPr lang="es-ES" smtClean="0"/>
              <a:t>‹Nº›</a:t>
            </a:fld>
            <a:endParaRPr lang="es-ES"/>
          </a:p>
        </p:txBody>
      </p:sp>
    </p:spTree>
    <p:extLst>
      <p:ext uri="{BB962C8B-B14F-4D97-AF65-F5344CB8AC3E}">
        <p14:creationId xmlns:p14="http://schemas.microsoft.com/office/powerpoint/2010/main" val="3064044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C0D4FE-4B4C-4B7C-9D2E-3F1903413041}" type="datetimeFigureOut">
              <a:rPr lang="es-ES" smtClean="0"/>
              <a:t>18/04/2020</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323B7B-F695-480B-AEDB-66CAEEF2BA5D}" type="slidenum">
              <a:rPr lang="es-ES" smtClean="0"/>
              <a:t>‹Nº›</a:t>
            </a:fld>
            <a:endParaRPr lang="es-ES"/>
          </a:p>
        </p:txBody>
      </p:sp>
    </p:spTree>
    <p:extLst>
      <p:ext uri="{BB962C8B-B14F-4D97-AF65-F5344CB8AC3E}">
        <p14:creationId xmlns:p14="http://schemas.microsoft.com/office/powerpoint/2010/main" val="4021090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C0D4FE-4B4C-4B7C-9D2E-3F1903413041}" type="datetimeFigureOut">
              <a:rPr lang="es-ES" smtClean="0"/>
              <a:t>18/04/2020</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323B7B-F695-480B-AEDB-66CAEEF2BA5D}" type="slidenum">
              <a:rPr lang="es-ES" smtClean="0"/>
              <a:t>‹Nº›</a:t>
            </a:fld>
            <a:endParaRPr lang="es-ES"/>
          </a:p>
        </p:txBody>
      </p:sp>
    </p:spTree>
    <p:extLst>
      <p:ext uri="{BB962C8B-B14F-4D97-AF65-F5344CB8AC3E}">
        <p14:creationId xmlns:p14="http://schemas.microsoft.com/office/powerpoint/2010/main" val="417817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C0D4FE-4B4C-4B7C-9D2E-3F1903413041}" type="datetimeFigureOut">
              <a:rPr lang="es-ES" smtClean="0"/>
              <a:t>18/04/2020</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323B7B-F695-480B-AEDB-66CAEEF2BA5D}" type="slidenum">
              <a:rPr lang="es-ES" smtClean="0"/>
              <a:t>‹Nº›</a:t>
            </a:fld>
            <a:endParaRPr lang="es-ES"/>
          </a:p>
        </p:txBody>
      </p:sp>
    </p:spTree>
    <p:extLst>
      <p:ext uri="{BB962C8B-B14F-4D97-AF65-F5344CB8AC3E}">
        <p14:creationId xmlns:p14="http://schemas.microsoft.com/office/powerpoint/2010/main" val="161547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2C0D4FE-4B4C-4B7C-9D2E-3F1903413041}" type="datetimeFigureOut">
              <a:rPr lang="es-ES" smtClean="0"/>
              <a:t>18/04/2020</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323B7B-F695-480B-AEDB-66CAEEF2BA5D}" type="slidenum">
              <a:rPr lang="es-ES" smtClean="0"/>
              <a:t>‹Nº›</a:t>
            </a:fld>
            <a:endParaRPr lang="es-ES"/>
          </a:p>
        </p:txBody>
      </p:sp>
    </p:spTree>
    <p:extLst>
      <p:ext uri="{BB962C8B-B14F-4D97-AF65-F5344CB8AC3E}">
        <p14:creationId xmlns:p14="http://schemas.microsoft.com/office/powerpoint/2010/main" val="251203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2C0D4FE-4B4C-4B7C-9D2E-3F1903413041}" type="datetimeFigureOut">
              <a:rPr lang="es-ES" smtClean="0"/>
              <a:t>18/04/2020</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2323B7B-F695-480B-AEDB-66CAEEF2BA5D}" type="slidenum">
              <a:rPr lang="es-ES" smtClean="0"/>
              <a:t>‹Nº›</a:t>
            </a:fld>
            <a:endParaRPr lang="es-ES"/>
          </a:p>
        </p:txBody>
      </p:sp>
    </p:spTree>
    <p:extLst>
      <p:ext uri="{BB962C8B-B14F-4D97-AF65-F5344CB8AC3E}">
        <p14:creationId xmlns:p14="http://schemas.microsoft.com/office/powerpoint/2010/main" val="257223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2C0D4FE-4B4C-4B7C-9D2E-3F1903413041}" type="datetimeFigureOut">
              <a:rPr lang="es-ES" smtClean="0"/>
              <a:t>18/04/2020</a:t>
            </a:fld>
            <a:endParaRPr lang="es-ES"/>
          </a:p>
        </p:txBody>
      </p:sp>
      <p:sp>
        <p:nvSpPr>
          <p:cNvPr id="8" name="Footer Placeholder 7"/>
          <p:cNvSpPr>
            <a:spLocks noGrp="1"/>
          </p:cNvSpPr>
          <p:nvPr>
            <p:ph type="ftr" sz="quarter" idx="11"/>
          </p:nvPr>
        </p:nvSpPr>
        <p:spPr/>
        <p:txBody>
          <a:bodyPr/>
          <a:lstStyle/>
          <a:p>
            <a:endParaRPr lang="es-E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2323B7B-F695-480B-AEDB-66CAEEF2BA5D}" type="slidenum">
              <a:rPr lang="es-ES" smtClean="0"/>
              <a:t>‹Nº›</a:t>
            </a:fld>
            <a:endParaRPr lang="es-ES"/>
          </a:p>
        </p:txBody>
      </p:sp>
    </p:spTree>
    <p:extLst>
      <p:ext uri="{BB962C8B-B14F-4D97-AF65-F5344CB8AC3E}">
        <p14:creationId xmlns:p14="http://schemas.microsoft.com/office/powerpoint/2010/main" val="2827049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2C0D4FE-4B4C-4B7C-9D2E-3F1903413041}" type="datetimeFigureOut">
              <a:rPr lang="es-ES" smtClean="0"/>
              <a:t>18/04/2020</a:t>
            </a:fld>
            <a:endParaRPr lang="es-ES"/>
          </a:p>
        </p:txBody>
      </p:sp>
      <p:sp>
        <p:nvSpPr>
          <p:cNvPr id="4" name="Footer Placeholder 3"/>
          <p:cNvSpPr>
            <a:spLocks noGrp="1"/>
          </p:cNvSpPr>
          <p:nvPr>
            <p:ph type="ftr" sz="quarter" idx="11"/>
          </p:nvPr>
        </p:nvSpPr>
        <p:spPr/>
        <p:txBody>
          <a:bodyPr/>
          <a:lstStyle/>
          <a:p>
            <a:endParaRPr lang="es-E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2323B7B-F695-480B-AEDB-66CAEEF2BA5D}" type="slidenum">
              <a:rPr lang="es-ES" smtClean="0"/>
              <a:t>‹Nº›</a:t>
            </a:fld>
            <a:endParaRPr lang="es-ES"/>
          </a:p>
        </p:txBody>
      </p:sp>
    </p:spTree>
    <p:extLst>
      <p:ext uri="{BB962C8B-B14F-4D97-AF65-F5344CB8AC3E}">
        <p14:creationId xmlns:p14="http://schemas.microsoft.com/office/powerpoint/2010/main" val="3400807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0D4FE-4B4C-4B7C-9D2E-3F1903413041}" type="datetimeFigureOut">
              <a:rPr lang="es-ES" smtClean="0"/>
              <a:t>18/04/2020</a:t>
            </a:fld>
            <a:endParaRPr lang="es-ES"/>
          </a:p>
        </p:txBody>
      </p:sp>
      <p:sp>
        <p:nvSpPr>
          <p:cNvPr id="3" name="Footer Placeholder 2"/>
          <p:cNvSpPr>
            <a:spLocks noGrp="1"/>
          </p:cNvSpPr>
          <p:nvPr>
            <p:ph type="ftr" sz="quarter" idx="11"/>
          </p:nvPr>
        </p:nvSpPr>
        <p:spPr/>
        <p:txBody>
          <a:bodyPr/>
          <a:lstStyle/>
          <a:p>
            <a:endParaRPr lang="es-E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2323B7B-F695-480B-AEDB-66CAEEF2BA5D}" type="slidenum">
              <a:rPr lang="es-ES" smtClean="0"/>
              <a:t>‹Nº›</a:t>
            </a:fld>
            <a:endParaRPr lang="es-ES"/>
          </a:p>
        </p:txBody>
      </p:sp>
    </p:spTree>
    <p:extLst>
      <p:ext uri="{BB962C8B-B14F-4D97-AF65-F5344CB8AC3E}">
        <p14:creationId xmlns:p14="http://schemas.microsoft.com/office/powerpoint/2010/main" val="2707534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2C0D4FE-4B4C-4B7C-9D2E-3F1903413041}" type="datetimeFigureOut">
              <a:rPr lang="es-ES" smtClean="0"/>
              <a:t>18/04/2020</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2323B7B-F695-480B-AEDB-66CAEEF2BA5D}" type="slidenum">
              <a:rPr lang="es-ES" smtClean="0"/>
              <a:t>‹Nº›</a:t>
            </a:fld>
            <a:endParaRPr lang="es-ES"/>
          </a:p>
        </p:txBody>
      </p:sp>
    </p:spTree>
    <p:extLst>
      <p:ext uri="{BB962C8B-B14F-4D97-AF65-F5344CB8AC3E}">
        <p14:creationId xmlns:p14="http://schemas.microsoft.com/office/powerpoint/2010/main" val="10177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2C0D4FE-4B4C-4B7C-9D2E-3F1903413041}" type="datetimeFigureOut">
              <a:rPr lang="es-ES" smtClean="0"/>
              <a:t>18/04/2020</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323B7B-F695-480B-AEDB-66CAEEF2BA5D}" type="slidenum">
              <a:rPr lang="es-ES" smtClean="0"/>
              <a:t>‹Nº›</a:t>
            </a:fld>
            <a:endParaRPr lang="es-ES"/>
          </a:p>
        </p:txBody>
      </p:sp>
    </p:spTree>
    <p:extLst>
      <p:ext uri="{BB962C8B-B14F-4D97-AF65-F5344CB8AC3E}">
        <p14:creationId xmlns:p14="http://schemas.microsoft.com/office/powerpoint/2010/main" val="2047797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2C0D4FE-4B4C-4B7C-9D2E-3F1903413041}" type="datetimeFigureOut">
              <a:rPr lang="es-ES" smtClean="0"/>
              <a:t>18/04/2020</a:t>
            </a:fld>
            <a:endParaRPr lang="es-E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2323B7B-F695-480B-AEDB-66CAEEF2BA5D}" type="slidenum">
              <a:rPr lang="es-ES" smtClean="0"/>
              <a:t>‹Nº›</a:t>
            </a:fld>
            <a:endParaRPr lang="es-ES"/>
          </a:p>
        </p:txBody>
      </p:sp>
    </p:spTree>
    <p:extLst>
      <p:ext uri="{BB962C8B-B14F-4D97-AF65-F5344CB8AC3E}">
        <p14:creationId xmlns:p14="http://schemas.microsoft.com/office/powerpoint/2010/main" val="144730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46962A-FA39-46EB-9DE8-3F3337314CA4}"/>
              </a:ext>
            </a:extLst>
          </p:cNvPr>
          <p:cNvSpPr>
            <a:spLocks noGrp="1"/>
          </p:cNvSpPr>
          <p:nvPr>
            <p:ph type="ctrTitle"/>
          </p:nvPr>
        </p:nvSpPr>
        <p:spPr/>
        <p:txBody>
          <a:bodyPr/>
          <a:lstStyle/>
          <a:p>
            <a:r>
              <a:rPr lang="es-ES" dirty="0" err="1"/>
              <a:t>Analyzing</a:t>
            </a:r>
            <a:r>
              <a:rPr lang="es-ES" dirty="0"/>
              <a:t> Performance</a:t>
            </a:r>
          </a:p>
        </p:txBody>
      </p:sp>
      <p:sp>
        <p:nvSpPr>
          <p:cNvPr id="3" name="Subtítulo 2">
            <a:extLst>
              <a:ext uri="{FF2B5EF4-FFF2-40B4-BE49-F238E27FC236}">
                <a16:creationId xmlns:a16="http://schemas.microsoft.com/office/drawing/2014/main" id="{89C94518-2DC0-47A0-B58E-4B224A6D12CB}"/>
              </a:ext>
            </a:extLst>
          </p:cNvPr>
          <p:cNvSpPr>
            <a:spLocks noGrp="1"/>
          </p:cNvSpPr>
          <p:nvPr>
            <p:ph type="subTitle" idx="1"/>
          </p:nvPr>
        </p:nvSpPr>
        <p:spPr/>
        <p:txBody>
          <a:bodyPr/>
          <a:lstStyle/>
          <a:p>
            <a:r>
              <a:rPr lang="es-ES" dirty="0"/>
              <a:t>Angie Marcela Vargas Pardo</a:t>
            </a:r>
          </a:p>
        </p:txBody>
      </p:sp>
    </p:spTree>
    <p:extLst>
      <p:ext uri="{BB962C8B-B14F-4D97-AF65-F5344CB8AC3E}">
        <p14:creationId xmlns:p14="http://schemas.microsoft.com/office/powerpoint/2010/main" val="377443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33DC446-06B4-40CA-B028-4F1B74894244}"/>
              </a:ext>
            </a:extLst>
          </p:cNvPr>
          <p:cNvSpPr>
            <a:spLocks noGrp="1"/>
          </p:cNvSpPr>
          <p:nvPr>
            <p:ph type="title"/>
          </p:nvPr>
        </p:nvSpPr>
        <p:spPr>
          <a:xfrm>
            <a:off x="649224" y="645106"/>
            <a:ext cx="3650279" cy="1259894"/>
          </a:xfrm>
        </p:spPr>
        <p:txBody>
          <a:bodyPr>
            <a:normAutofit/>
          </a:bodyPr>
          <a:lstStyle/>
          <a:p>
            <a:r>
              <a:rPr lang="es-ES" dirty="0"/>
              <a:t>¿Qué es?</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501673C-325D-4104-9B3A-1308B113602F}"/>
              </a:ext>
            </a:extLst>
          </p:cNvPr>
          <p:cNvSpPr>
            <a:spLocks noGrp="1"/>
          </p:cNvSpPr>
          <p:nvPr>
            <p:ph idx="1"/>
          </p:nvPr>
        </p:nvSpPr>
        <p:spPr>
          <a:xfrm>
            <a:off x="649225" y="2133600"/>
            <a:ext cx="3650278" cy="3759253"/>
          </a:xfrm>
        </p:spPr>
        <p:txBody>
          <a:bodyPr>
            <a:normAutofit/>
          </a:bodyPr>
          <a:lstStyle/>
          <a:p>
            <a:r>
              <a:rPr lang="es-ES" dirty="0"/>
              <a:t>Son pruebas que someten a un sistema a una carga de trabajo con el fin de medir su velocidad, fiabilidad y estabilidad en esas condiciones de trabajo.</a:t>
            </a:r>
          </a:p>
          <a:p>
            <a:endParaRPr lang="es-ES" dirty="0"/>
          </a:p>
        </p:txBody>
      </p:sp>
      <p:pic>
        <p:nvPicPr>
          <p:cNvPr id="5" name="Imagen 4">
            <a:extLst>
              <a:ext uri="{FF2B5EF4-FFF2-40B4-BE49-F238E27FC236}">
                <a16:creationId xmlns:a16="http://schemas.microsoft.com/office/drawing/2014/main" id="{6AA6AFA4-689E-4C9D-852D-203B4038BAD5}"/>
              </a:ext>
            </a:extLst>
          </p:cNvPr>
          <p:cNvPicPr>
            <a:picLocks noChangeAspect="1"/>
          </p:cNvPicPr>
          <p:nvPr/>
        </p:nvPicPr>
        <p:blipFill>
          <a:blip r:embed="rId2"/>
          <a:stretch>
            <a:fillRect/>
          </a:stretch>
        </p:blipFill>
        <p:spPr>
          <a:xfrm>
            <a:off x="4619543" y="658875"/>
            <a:ext cx="6953577" cy="5215182"/>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7023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BB17A0-E3D3-489D-8A01-6DCE9006E9C3}"/>
              </a:ext>
            </a:extLst>
          </p:cNvPr>
          <p:cNvSpPr>
            <a:spLocks noGrp="1"/>
          </p:cNvSpPr>
          <p:nvPr>
            <p:ph type="title"/>
          </p:nvPr>
        </p:nvSpPr>
        <p:spPr/>
        <p:txBody>
          <a:bodyPr/>
          <a:lstStyle/>
          <a:p>
            <a:r>
              <a:rPr lang="es-ES" dirty="0"/>
              <a:t>Objetivos</a:t>
            </a:r>
          </a:p>
        </p:txBody>
      </p:sp>
      <p:sp>
        <p:nvSpPr>
          <p:cNvPr id="3" name="Marcador de contenido 2">
            <a:extLst>
              <a:ext uri="{FF2B5EF4-FFF2-40B4-BE49-F238E27FC236}">
                <a16:creationId xmlns:a16="http://schemas.microsoft.com/office/drawing/2014/main" id="{7560967D-08AE-4503-82D6-FABDA50DA42D}"/>
              </a:ext>
            </a:extLst>
          </p:cNvPr>
          <p:cNvSpPr>
            <a:spLocks noGrp="1"/>
          </p:cNvSpPr>
          <p:nvPr>
            <p:ph idx="1"/>
          </p:nvPr>
        </p:nvSpPr>
        <p:spPr/>
        <p:txBody>
          <a:bodyPr>
            <a:normAutofit fontScale="92500" lnSpcReduction="20000"/>
          </a:bodyPr>
          <a:lstStyle/>
          <a:p>
            <a:r>
              <a:rPr lang="es-ES" b="1" dirty="0"/>
              <a:t>Localizar cuellos de botella </a:t>
            </a:r>
            <a:r>
              <a:rPr lang="es-ES" dirty="0"/>
              <a:t>. Por ejemplo, si hay mucha carga de usuarios y el sistema colapsa o los tiempos de respuesta son muy altos, estas pruebas nos sirven para detectar dónde está el problema, si es debido a que el sistema se queda sin CPU, si se queda sin memoria, o si el ancho de banda es insuficiente.</a:t>
            </a:r>
          </a:p>
          <a:p>
            <a:r>
              <a:rPr lang="es-ES" dirty="0"/>
              <a:t> </a:t>
            </a:r>
            <a:r>
              <a:rPr lang="es-ES" b="1" dirty="0"/>
              <a:t>Identificar y localizar problemas de rendimiento en la aplicación </a:t>
            </a:r>
            <a:r>
              <a:rPr lang="es-ES" dirty="0"/>
              <a:t>. Por ejemplo, si observamos que cierta funcionalidad de la aplicación tiene un tiempo de respuesta muy alto, a partir de ahí tenemos que ver por qué ocurre y cómo optimizarlo. Es decir, no sólo nos permite encontrar el problema rendimiento, sino que también ayuda a localizar dónde está ese problema de rendimiento para poder subsanarlo.</a:t>
            </a:r>
          </a:p>
          <a:p>
            <a:r>
              <a:rPr lang="es-ES" dirty="0"/>
              <a:t> </a:t>
            </a:r>
            <a:r>
              <a:rPr lang="es-ES" b="1" dirty="0"/>
              <a:t>Verificar el cumplimiento de los SLA (Acuerdos de Nivel de Servicio) </a:t>
            </a:r>
            <a:r>
              <a:rPr lang="es-ES" dirty="0"/>
              <a:t>. Por ejemplo, si tenemos una aplicación que prevé tener unos mil usuarios de forma concurrente y necesitamos que los tiempos de respuesta sean inferiores a 3 segundos. Podemos ejecutar una prueba con esas condiciones y ver esos tiempos de respuesta.</a:t>
            </a:r>
          </a:p>
          <a:p>
            <a:endParaRPr lang="es-ES" dirty="0"/>
          </a:p>
        </p:txBody>
      </p:sp>
    </p:spTree>
    <p:extLst>
      <p:ext uri="{BB962C8B-B14F-4D97-AF65-F5344CB8AC3E}">
        <p14:creationId xmlns:p14="http://schemas.microsoft.com/office/powerpoint/2010/main" val="3138952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F6A14A-BFCB-49F3-AD56-2742509DAEB1}"/>
              </a:ext>
            </a:extLst>
          </p:cNvPr>
          <p:cNvSpPr>
            <a:spLocks noGrp="1"/>
          </p:cNvSpPr>
          <p:nvPr>
            <p:ph type="title"/>
          </p:nvPr>
        </p:nvSpPr>
        <p:spPr/>
        <p:txBody>
          <a:bodyPr/>
          <a:lstStyle/>
          <a:p>
            <a:r>
              <a:rPr lang="es-ES" dirty="0"/>
              <a:t>Tipos de pruebas</a:t>
            </a:r>
          </a:p>
        </p:txBody>
      </p:sp>
      <p:sp>
        <p:nvSpPr>
          <p:cNvPr id="3" name="Marcador de contenido 2">
            <a:extLst>
              <a:ext uri="{FF2B5EF4-FFF2-40B4-BE49-F238E27FC236}">
                <a16:creationId xmlns:a16="http://schemas.microsoft.com/office/drawing/2014/main" id="{16D3786F-009D-49B7-A245-830F4C42A2F5}"/>
              </a:ext>
            </a:extLst>
          </p:cNvPr>
          <p:cNvSpPr>
            <a:spLocks noGrp="1"/>
          </p:cNvSpPr>
          <p:nvPr>
            <p:ph idx="1"/>
          </p:nvPr>
        </p:nvSpPr>
        <p:spPr/>
        <p:txBody>
          <a:bodyPr>
            <a:normAutofit lnSpcReduction="10000"/>
          </a:bodyPr>
          <a:lstStyle/>
          <a:p>
            <a:r>
              <a:rPr lang="es-ES" dirty="0"/>
              <a:t> </a:t>
            </a:r>
            <a:r>
              <a:rPr lang="es-ES" b="1" dirty="0"/>
              <a:t>De carga </a:t>
            </a:r>
            <a:r>
              <a:rPr lang="es-ES" dirty="0"/>
              <a:t>: aquellas en las que se establecen unos objetivos determinados. Por ejemplo, para 50 usuarios concurrentes la aplicación tiene que dar unos tiempos de respuesta determinados, pues se realizará una prueba de esas características y se mide el resultado.</a:t>
            </a:r>
          </a:p>
          <a:p>
            <a:r>
              <a:rPr lang="es-ES" dirty="0"/>
              <a:t> </a:t>
            </a:r>
            <a:r>
              <a:rPr lang="es-ES" b="1" dirty="0"/>
              <a:t>De estrés </a:t>
            </a:r>
            <a:r>
              <a:rPr lang="es-ES" dirty="0"/>
              <a:t>: son pruebas en las que se aplica mucha carga, bastante más de la esperada, para ver cómo se comportaría la aplicación ante un pico de afluencia de usuarios.</a:t>
            </a:r>
          </a:p>
          <a:p>
            <a:r>
              <a:rPr lang="es-ES" dirty="0"/>
              <a:t> </a:t>
            </a:r>
            <a:r>
              <a:rPr lang="es-ES" b="1" dirty="0"/>
              <a:t>De estabilidad </a:t>
            </a:r>
            <a:r>
              <a:rPr lang="es-ES" dirty="0"/>
              <a:t>: permiten probar cómo se comporta la aplicación en una prueba de una duración larga con una carga moderada, para ver si el sistema se degrada o sigue funcionando correctamente. Puede ser que con el paso del tiempo se vaya consumiendo cada vez más memoria porque no esté optimizada y haya recursos sin cerrar y el rendimiento vaya cayendo.</a:t>
            </a:r>
          </a:p>
          <a:p>
            <a:endParaRPr lang="es-ES" dirty="0"/>
          </a:p>
        </p:txBody>
      </p:sp>
    </p:spTree>
    <p:extLst>
      <p:ext uri="{BB962C8B-B14F-4D97-AF65-F5344CB8AC3E}">
        <p14:creationId xmlns:p14="http://schemas.microsoft.com/office/powerpoint/2010/main" val="90668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0CF2F28-A4D2-4F45-B895-808EC9EAF7C4}"/>
              </a:ext>
            </a:extLst>
          </p:cNvPr>
          <p:cNvSpPr>
            <a:spLocks noGrp="1"/>
          </p:cNvSpPr>
          <p:nvPr>
            <p:ph type="title"/>
          </p:nvPr>
        </p:nvSpPr>
        <p:spPr>
          <a:xfrm>
            <a:off x="649224" y="645106"/>
            <a:ext cx="3650279" cy="1259894"/>
          </a:xfrm>
        </p:spPr>
        <p:txBody>
          <a:bodyPr>
            <a:normAutofit/>
          </a:bodyPr>
          <a:lstStyle/>
          <a:p>
            <a:r>
              <a:rPr lang="es-ES" sz="3300"/>
              <a:t>Análisis de caso arquitectónico</a:t>
            </a:r>
          </a:p>
        </p:txBody>
      </p:sp>
      <p:sp>
        <p:nvSpPr>
          <p:cNvPr id="75" name="Rectangle 74">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30" name="Content Placeholder 1029">
            <a:extLst>
              <a:ext uri="{FF2B5EF4-FFF2-40B4-BE49-F238E27FC236}">
                <a16:creationId xmlns:a16="http://schemas.microsoft.com/office/drawing/2014/main" id="{7B021DBE-3B54-42F9-9D95-FF863FACF840}"/>
              </a:ext>
            </a:extLst>
          </p:cNvPr>
          <p:cNvSpPr>
            <a:spLocks noGrp="1"/>
          </p:cNvSpPr>
          <p:nvPr>
            <p:ph idx="1"/>
          </p:nvPr>
        </p:nvSpPr>
        <p:spPr>
          <a:xfrm>
            <a:off x="649225" y="2133600"/>
            <a:ext cx="3650278" cy="3759253"/>
          </a:xfrm>
        </p:spPr>
        <p:txBody>
          <a:bodyPr>
            <a:normAutofit fontScale="92500"/>
          </a:bodyPr>
          <a:lstStyle/>
          <a:p>
            <a:pPr marL="0" indent="0">
              <a:buNone/>
            </a:pPr>
            <a:r>
              <a:rPr lang="es-ES" dirty="0"/>
              <a:t>La tasa de llegada de eventos depende de:</a:t>
            </a:r>
          </a:p>
          <a:p>
            <a:r>
              <a:rPr lang="es-ES" dirty="0"/>
              <a:t>La disciplina de colas elegida</a:t>
            </a:r>
          </a:p>
          <a:p>
            <a:r>
              <a:rPr lang="es-ES" dirty="0"/>
              <a:t>El algoritmo de programación elegido</a:t>
            </a:r>
          </a:p>
          <a:p>
            <a:r>
              <a:rPr lang="es-ES" dirty="0"/>
              <a:t>El tiempo de servicio para eventos</a:t>
            </a:r>
          </a:p>
          <a:p>
            <a:r>
              <a:rPr lang="es-ES" dirty="0"/>
              <a:t>La topología de la red</a:t>
            </a:r>
          </a:p>
          <a:p>
            <a:r>
              <a:rPr lang="es-ES" dirty="0"/>
              <a:t>El ancho de banda de la red</a:t>
            </a:r>
          </a:p>
          <a:p>
            <a:r>
              <a:rPr lang="es-ES" dirty="0"/>
              <a:t>El algoritmo de enrutamiento elegido</a:t>
            </a:r>
          </a:p>
        </p:txBody>
      </p:sp>
      <p:pic>
        <p:nvPicPr>
          <p:cNvPr id="1026" name="Picture 2">
            <a:extLst>
              <a:ext uri="{FF2B5EF4-FFF2-40B4-BE49-F238E27FC236}">
                <a16:creationId xmlns:a16="http://schemas.microsoft.com/office/drawing/2014/main" id="{3686F2F9-3F49-4486-A24F-A248D4237E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355"/>
          <a:stretch/>
        </p:blipFill>
        <p:spPr bwMode="auto">
          <a:xfrm>
            <a:off x="5066567" y="1139483"/>
            <a:ext cx="6476208" cy="4359475"/>
          </a:xfrm>
          <a:prstGeom prst="rect">
            <a:avLst/>
          </a:prstGeom>
          <a:noFill/>
          <a:extLst>
            <a:ext uri="{909E8E84-426E-40DD-AFC4-6F175D3DCCD1}">
              <a14:hiddenFill xmlns:a14="http://schemas.microsoft.com/office/drawing/2010/main">
                <a:solidFill>
                  <a:srgbClr val="FFFFFF"/>
                </a:solidFill>
              </a14:hiddenFill>
            </a:ext>
          </a:extLst>
        </p:spPr>
      </p:pic>
      <p:sp>
        <p:nvSpPr>
          <p:cNvPr id="77"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76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756FC21-7F6B-4E2A-B153-AF43B5F61C01}"/>
              </a:ext>
            </a:extLst>
          </p:cNvPr>
          <p:cNvSpPr>
            <a:spLocks noGrp="1"/>
          </p:cNvSpPr>
          <p:nvPr>
            <p:ph type="title"/>
          </p:nvPr>
        </p:nvSpPr>
        <p:spPr>
          <a:xfrm>
            <a:off x="1046019" y="942108"/>
            <a:ext cx="3256550" cy="4969113"/>
          </a:xfrm>
        </p:spPr>
        <p:txBody>
          <a:bodyPr anchor="ctr">
            <a:normAutofit/>
          </a:bodyPr>
          <a:lstStyle/>
          <a:p>
            <a:r>
              <a:rPr lang="es-ES">
                <a:solidFill>
                  <a:schemeClr val="tx2">
                    <a:lumMod val="75000"/>
                  </a:schemeClr>
                </a:solidFill>
              </a:rPr>
              <a:t>Necesitamos conocer </a:t>
            </a:r>
          </a:p>
        </p:txBody>
      </p:sp>
      <p:sp>
        <p:nvSpPr>
          <p:cNvPr id="33" name="Rectangle 15">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34" name="Straight Connector 17">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35" name="Group 19">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21"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2"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3"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4"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5"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6"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7"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8"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9"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0"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1"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2"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6" name="Marcador de contenido 8">
            <a:extLst>
              <a:ext uri="{FF2B5EF4-FFF2-40B4-BE49-F238E27FC236}">
                <a16:creationId xmlns:a16="http://schemas.microsoft.com/office/drawing/2014/main" id="{ACE0CD2E-A98A-4BEC-81C8-2F3A3297B9CB}"/>
              </a:ext>
            </a:extLst>
          </p:cNvPr>
          <p:cNvSpPr>
            <a:spLocks noGrp="1"/>
          </p:cNvSpPr>
          <p:nvPr>
            <p:ph idx="1"/>
          </p:nvPr>
        </p:nvSpPr>
        <p:spPr>
          <a:xfrm>
            <a:off x="5049062" y="942108"/>
            <a:ext cx="6455549" cy="4969114"/>
          </a:xfrm>
        </p:spPr>
        <p:txBody>
          <a:bodyPr anchor="ctr">
            <a:normAutofit/>
          </a:bodyPr>
          <a:lstStyle/>
          <a:p>
            <a:pPr lvl="0">
              <a:lnSpc>
                <a:spcPct val="90000"/>
              </a:lnSpc>
            </a:pPr>
            <a:r>
              <a:rPr lang="es-ES" sz="1300">
                <a:solidFill>
                  <a:schemeClr val="tx2">
                    <a:lumMod val="75000"/>
                  </a:schemeClr>
                </a:solidFill>
              </a:rPr>
              <a:t>La disciplina de colas utilizada en la cola de visualización</a:t>
            </a:r>
            <a:endParaRPr lang="en-US" sz="1300">
              <a:solidFill>
                <a:schemeClr val="tx2">
                  <a:lumMod val="75000"/>
                </a:schemeClr>
              </a:solidFill>
            </a:endParaRPr>
          </a:p>
          <a:p>
            <a:pPr lvl="0">
              <a:lnSpc>
                <a:spcPct val="90000"/>
              </a:lnSpc>
            </a:pPr>
            <a:r>
              <a:rPr lang="es-ES" sz="1300">
                <a:solidFill>
                  <a:schemeClr val="tx2">
                    <a:lumMod val="75000"/>
                  </a:schemeClr>
                </a:solidFill>
              </a:rPr>
              <a:t>El tiempo para procesar un mensaje dentro de la vista</a:t>
            </a:r>
            <a:endParaRPr lang="en-US" sz="1300">
              <a:solidFill>
                <a:schemeClr val="tx2">
                  <a:lumMod val="75000"/>
                </a:schemeClr>
              </a:solidFill>
            </a:endParaRPr>
          </a:p>
          <a:p>
            <a:pPr lvl="0">
              <a:lnSpc>
                <a:spcPct val="90000"/>
              </a:lnSpc>
            </a:pPr>
            <a:r>
              <a:rPr lang="es-ES" sz="1300">
                <a:solidFill>
                  <a:schemeClr val="tx2">
                    <a:lumMod val="75000"/>
                  </a:schemeClr>
                </a:solidFill>
              </a:rPr>
              <a:t>El número y el tamaño de los mensajes que la vista envía al controlador.</a:t>
            </a:r>
            <a:endParaRPr lang="en-US" sz="1300">
              <a:solidFill>
                <a:schemeClr val="tx2">
                  <a:lumMod val="75000"/>
                </a:schemeClr>
              </a:solidFill>
            </a:endParaRPr>
          </a:p>
          <a:p>
            <a:pPr lvl="0">
              <a:lnSpc>
                <a:spcPct val="90000"/>
              </a:lnSpc>
            </a:pPr>
            <a:r>
              <a:rPr lang="es-ES" sz="1300">
                <a:solidFill>
                  <a:schemeClr val="tx2">
                    <a:lumMod val="75000"/>
                  </a:schemeClr>
                </a:solidFill>
              </a:rPr>
              <a:t>El ancho de banda de la red que conecta la vista y el controlador</a:t>
            </a:r>
            <a:endParaRPr lang="en-US" sz="1300">
              <a:solidFill>
                <a:schemeClr val="tx2">
                  <a:lumMod val="75000"/>
                </a:schemeClr>
              </a:solidFill>
            </a:endParaRPr>
          </a:p>
          <a:p>
            <a:pPr lvl="0">
              <a:lnSpc>
                <a:spcPct val="90000"/>
              </a:lnSpc>
            </a:pPr>
            <a:r>
              <a:rPr lang="es-ES" sz="1300">
                <a:solidFill>
                  <a:schemeClr val="tx2">
                    <a:lumMod val="75000"/>
                  </a:schemeClr>
                </a:solidFill>
              </a:rPr>
              <a:t>La disciplina de colas utilizada por el controlador</a:t>
            </a:r>
            <a:endParaRPr lang="en-US" sz="1300">
              <a:solidFill>
                <a:schemeClr val="tx2">
                  <a:lumMod val="75000"/>
                </a:schemeClr>
              </a:solidFill>
            </a:endParaRPr>
          </a:p>
          <a:p>
            <a:pPr lvl="0">
              <a:lnSpc>
                <a:spcPct val="90000"/>
              </a:lnSpc>
            </a:pPr>
            <a:r>
              <a:rPr lang="es-ES" sz="1300">
                <a:solidFill>
                  <a:schemeClr val="tx2">
                    <a:lumMod val="75000"/>
                  </a:schemeClr>
                </a:solidFill>
              </a:rPr>
              <a:t>El tiempo para procesar un mensaje dentro del controlador</a:t>
            </a:r>
            <a:endParaRPr lang="en-US" sz="1300">
              <a:solidFill>
                <a:schemeClr val="tx2">
                  <a:lumMod val="75000"/>
                </a:schemeClr>
              </a:solidFill>
            </a:endParaRPr>
          </a:p>
          <a:p>
            <a:pPr lvl="0">
              <a:lnSpc>
                <a:spcPct val="90000"/>
              </a:lnSpc>
            </a:pPr>
            <a:r>
              <a:rPr lang="es-ES" sz="1300">
                <a:solidFill>
                  <a:schemeClr val="tx2">
                    <a:lumMod val="75000"/>
                  </a:schemeClr>
                </a:solidFill>
              </a:rPr>
              <a:t>El número y el tamaño de los mensajes que el controlador devuelve a la vista.</a:t>
            </a:r>
            <a:endParaRPr lang="en-US" sz="1300">
              <a:solidFill>
                <a:schemeClr val="tx2">
                  <a:lumMod val="75000"/>
                </a:schemeClr>
              </a:solidFill>
            </a:endParaRPr>
          </a:p>
          <a:p>
            <a:pPr lvl="0">
              <a:lnSpc>
                <a:spcPct val="90000"/>
              </a:lnSpc>
            </a:pPr>
            <a:r>
              <a:rPr lang="es-ES" sz="1300">
                <a:solidFill>
                  <a:schemeClr val="tx2">
                    <a:lumMod val="75000"/>
                  </a:schemeClr>
                </a:solidFill>
              </a:rPr>
              <a:t>El ancho de banda de la red utilizada para los mensajes del controlador a la vista</a:t>
            </a:r>
            <a:endParaRPr lang="en-US" sz="1300">
              <a:solidFill>
                <a:schemeClr val="tx2">
                  <a:lumMod val="75000"/>
                </a:schemeClr>
              </a:solidFill>
            </a:endParaRPr>
          </a:p>
          <a:p>
            <a:pPr lvl="0">
              <a:lnSpc>
                <a:spcPct val="90000"/>
              </a:lnSpc>
            </a:pPr>
            <a:r>
              <a:rPr lang="es-ES" sz="1300">
                <a:solidFill>
                  <a:schemeClr val="tx2">
                    <a:lumMod val="75000"/>
                  </a:schemeClr>
                </a:solidFill>
              </a:rPr>
              <a:t>El número y el tamaño de los mensajes que el controlador envía al modelo.</a:t>
            </a:r>
            <a:endParaRPr lang="en-US" sz="1300">
              <a:solidFill>
                <a:schemeClr val="tx2">
                  <a:lumMod val="75000"/>
                </a:schemeClr>
              </a:solidFill>
            </a:endParaRPr>
          </a:p>
          <a:p>
            <a:pPr lvl="0">
              <a:lnSpc>
                <a:spcPct val="90000"/>
              </a:lnSpc>
            </a:pPr>
            <a:r>
              <a:rPr lang="es-ES" sz="1300">
                <a:solidFill>
                  <a:schemeClr val="tx2">
                    <a:lumMod val="75000"/>
                  </a:schemeClr>
                </a:solidFill>
              </a:rPr>
              <a:t>La disciplina de colas utilizada por el modelo.</a:t>
            </a:r>
            <a:endParaRPr lang="en-US" sz="1300">
              <a:solidFill>
                <a:schemeClr val="tx2">
                  <a:lumMod val="75000"/>
                </a:schemeClr>
              </a:solidFill>
            </a:endParaRPr>
          </a:p>
          <a:p>
            <a:pPr lvl="0">
              <a:lnSpc>
                <a:spcPct val="90000"/>
              </a:lnSpc>
            </a:pPr>
            <a:r>
              <a:rPr lang="es-ES" sz="1300">
                <a:solidFill>
                  <a:schemeClr val="tx2">
                    <a:lumMod val="75000"/>
                  </a:schemeClr>
                </a:solidFill>
              </a:rPr>
              <a:t>El tiempo para procesar un mensaje dentro del modelo.</a:t>
            </a:r>
            <a:endParaRPr lang="en-US" sz="1300">
              <a:solidFill>
                <a:schemeClr val="tx2">
                  <a:lumMod val="75000"/>
                </a:schemeClr>
              </a:solidFill>
            </a:endParaRPr>
          </a:p>
          <a:p>
            <a:pPr lvl="0">
              <a:lnSpc>
                <a:spcPct val="90000"/>
              </a:lnSpc>
            </a:pPr>
            <a:r>
              <a:rPr lang="es-ES" sz="1300">
                <a:solidFill>
                  <a:schemeClr val="tx2">
                    <a:lumMod val="75000"/>
                  </a:schemeClr>
                </a:solidFill>
              </a:rPr>
              <a:t>El número y el tamaño de los mensajes que el modelo envía a la vista.</a:t>
            </a:r>
            <a:endParaRPr lang="en-US" sz="1300">
              <a:solidFill>
                <a:schemeClr val="tx2">
                  <a:lumMod val="75000"/>
                </a:schemeClr>
              </a:solidFill>
            </a:endParaRPr>
          </a:p>
          <a:p>
            <a:pPr lvl="0">
              <a:lnSpc>
                <a:spcPct val="90000"/>
              </a:lnSpc>
            </a:pPr>
            <a:r>
              <a:rPr lang="es-ES" sz="1300">
                <a:solidFill>
                  <a:schemeClr val="tx2">
                    <a:lumMod val="75000"/>
                  </a:schemeClr>
                </a:solidFill>
              </a:rPr>
              <a:t>El ancho de banda de la red que conecta el modelo y la vista.</a:t>
            </a:r>
          </a:p>
          <a:p>
            <a:pPr>
              <a:lnSpc>
                <a:spcPct val="90000"/>
              </a:lnSpc>
            </a:pPr>
            <a:endParaRPr lang="es-ES" sz="1300">
              <a:solidFill>
                <a:schemeClr val="tx2">
                  <a:lumMod val="75000"/>
                </a:schemeClr>
              </a:solidFill>
            </a:endParaRPr>
          </a:p>
        </p:txBody>
      </p:sp>
    </p:spTree>
    <p:extLst>
      <p:ext uri="{BB962C8B-B14F-4D97-AF65-F5344CB8AC3E}">
        <p14:creationId xmlns:p14="http://schemas.microsoft.com/office/powerpoint/2010/main" val="1609900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E6E909-61F5-4741-9330-0DE876A9349B}"/>
              </a:ext>
            </a:extLst>
          </p:cNvPr>
          <p:cNvSpPr>
            <a:spLocks noGrp="1"/>
          </p:cNvSpPr>
          <p:nvPr>
            <p:ph type="title"/>
          </p:nvPr>
        </p:nvSpPr>
        <p:spPr/>
        <p:txBody>
          <a:bodyPr/>
          <a:lstStyle/>
          <a:p>
            <a:r>
              <a:rPr lang="es-ES" dirty="0"/>
              <a:t>Asignaciones</a:t>
            </a:r>
          </a:p>
        </p:txBody>
      </p:sp>
      <p:pic>
        <p:nvPicPr>
          <p:cNvPr id="2050" name="Picture 2">
            <a:extLst>
              <a:ext uri="{FF2B5EF4-FFF2-40B4-BE49-F238E27FC236}">
                <a16:creationId xmlns:a16="http://schemas.microsoft.com/office/drawing/2014/main" id="{3D3CD7C2-2453-438C-A30D-A5A41B7A39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1528932"/>
            <a:ext cx="6846497" cy="470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116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6F7C5E-0C4D-4CDE-AACA-143D89E098A2}"/>
              </a:ext>
            </a:extLst>
          </p:cNvPr>
          <p:cNvSpPr>
            <a:spLocks noGrp="1"/>
          </p:cNvSpPr>
          <p:nvPr>
            <p:ph type="title"/>
          </p:nvPr>
        </p:nvSpPr>
        <p:spPr/>
        <p:txBody>
          <a:bodyPr/>
          <a:lstStyle/>
          <a:p>
            <a:r>
              <a:rPr lang="es-ES" dirty="0"/>
              <a:t>¿Qué pasaría si?</a:t>
            </a:r>
          </a:p>
        </p:txBody>
      </p:sp>
      <p:sp>
        <p:nvSpPr>
          <p:cNvPr id="3" name="Marcador de contenido 2">
            <a:extLst>
              <a:ext uri="{FF2B5EF4-FFF2-40B4-BE49-F238E27FC236}">
                <a16:creationId xmlns:a16="http://schemas.microsoft.com/office/drawing/2014/main" id="{38FC7642-850B-419B-93C3-B2B8D61E8682}"/>
              </a:ext>
            </a:extLst>
          </p:cNvPr>
          <p:cNvSpPr>
            <a:spLocks noGrp="1"/>
          </p:cNvSpPr>
          <p:nvPr>
            <p:ph idx="1"/>
          </p:nvPr>
        </p:nvSpPr>
        <p:spPr/>
        <p:txBody>
          <a:bodyPr/>
          <a:lstStyle/>
          <a:p>
            <a:r>
              <a:rPr lang="es-ES" dirty="0"/>
              <a:t>Dado los supuestos, se debe realizar una estimación de latencia que generalmente esta basada en una simulación </a:t>
            </a:r>
          </a:p>
          <a:p>
            <a:r>
              <a:rPr lang="es-ES" dirty="0"/>
              <a:t>El rendimiento es un atributo de calidad que se aplica más allá de la industria informática. La teoría de colas se ha aplicado a las fábricas, a las colas bancarias y a muchos otros dominios. También existen modelos para el rendimiento en tiempo real, como el análisis monotónico de frecuencia, y tienen técnicas de análisis sofisticadas.</a:t>
            </a:r>
          </a:p>
        </p:txBody>
      </p:sp>
    </p:spTree>
    <p:extLst>
      <p:ext uri="{BB962C8B-B14F-4D97-AF65-F5344CB8AC3E}">
        <p14:creationId xmlns:p14="http://schemas.microsoft.com/office/powerpoint/2010/main" val="810165511"/>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TotalTime>
  <Words>681</Words>
  <Application>Microsoft Office PowerPoint</Application>
  <PresentationFormat>Panorámica</PresentationFormat>
  <Paragraphs>38</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Century Gothic</vt:lpstr>
      <vt:lpstr>Wingdings 3</vt:lpstr>
      <vt:lpstr>Espiral</vt:lpstr>
      <vt:lpstr>Analyzing Performance</vt:lpstr>
      <vt:lpstr>¿Qué es?</vt:lpstr>
      <vt:lpstr>Objetivos</vt:lpstr>
      <vt:lpstr>Tipos de pruebas</vt:lpstr>
      <vt:lpstr>Análisis de caso arquitectónico</vt:lpstr>
      <vt:lpstr>Necesitamos conocer </vt:lpstr>
      <vt:lpstr>Asignaciones</vt:lpstr>
      <vt:lpstr>¿Qué pasaría 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Performance</dc:title>
  <dc:creator>Angie Vargas Pardo</dc:creator>
  <cp:lastModifiedBy>Angie Vargas Pardo</cp:lastModifiedBy>
  <cp:revision>1</cp:revision>
  <dcterms:created xsi:type="dcterms:W3CDTF">2020-04-18T01:25:31Z</dcterms:created>
  <dcterms:modified xsi:type="dcterms:W3CDTF">2020-04-18T17:39:06Z</dcterms:modified>
</cp:coreProperties>
</file>