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33"/>
  </p:notesMasterIdLst>
  <p:sldIdLst>
    <p:sldId id="256" r:id="rId2"/>
    <p:sldId id="258" r:id="rId3"/>
    <p:sldId id="287" r:id="rId4"/>
    <p:sldId id="288" r:id="rId5"/>
    <p:sldId id="257" r:id="rId6"/>
    <p:sldId id="285" r:id="rId7"/>
    <p:sldId id="263" r:id="rId8"/>
    <p:sldId id="284" r:id="rId9"/>
    <p:sldId id="274" r:id="rId10"/>
    <p:sldId id="259" r:id="rId11"/>
    <p:sldId id="260" r:id="rId12"/>
    <p:sldId id="265" r:id="rId13"/>
    <p:sldId id="266" r:id="rId14"/>
    <p:sldId id="267" r:id="rId15"/>
    <p:sldId id="286" r:id="rId16"/>
    <p:sldId id="280" r:id="rId17"/>
    <p:sldId id="269" r:id="rId18"/>
    <p:sldId id="283" r:id="rId19"/>
    <p:sldId id="281" r:id="rId20"/>
    <p:sldId id="273" r:id="rId21"/>
    <p:sldId id="282" r:id="rId22"/>
    <p:sldId id="275" r:id="rId23"/>
    <p:sldId id="276" r:id="rId24"/>
    <p:sldId id="279" r:id="rId25"/>
    <p:sldId id="278" r:id="rId26"/>
    <p:sldId id="277" r:id="rId27"/>
    <p:sldId id="261" r:id="rId28"/>
    <p:sldId id="262" r:id="rId29"/>
    <p:sldId id="289" r:id="rId30"/>
    <p:sldId id="270" r:id="rId31"/>
    <p:sldId id="26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18ADC4-1459-4C09-B9A9-2FBD30264EF2}">
          <p14:sldIdLst>
            <p14:sldId id="256"/>
            <p14:sldId id="258"/>
            <p14:sldId id="287"/>
            <p14:sldId id="288"/>
            <p14:sldId id="257"/>
            <p14:sldId id="285"/>
            <p14:sldId id="263"/>
            <p14:sldId id="284"/>
            <p14:sldId id="274"/>
            <p14:sldId id="259"/>
            <p14:sldId id="260"/>
            <p14:sldId id="265"/>
            <p14:sldId id="266"/>
            <p14:sldId id="267"/>
            <p14:sldId id="286"/>
            <p14:sldId id="280"/>
            <p14:sldId id="269"/>
            <p14:sldId id="283"/>
            <p14:sldId id="281"/>
            <p14:sldId id="273"/>
            <p14:sldId id="282"/>
            <p14:sldId id="275"/>
            <p14:sldId id="276"/>
            <p14:sldId id="279"/>
            <p14:sldId id="278"/>
            <p14:sldId id="277"/>
            <p14:sldId id="261"/>
            <p14:sldId id="262"/>
            <p14:sldId id="289"/>
            <p14:sldId id="270"/>
            <p14:sldId id="26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17CDE0D-40E1-F372-0284-51B6032FC45B}" name="Angie Rivera" initials="AR" userId="S::angie.rivera81@bcmail.cuny.edu::7b63c32d-ab3f-4533-8c96-107c34a09e9e"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89C430"/>
    <a:srgbClr val="FFDC05"/>
    <a:srgbClr val="BEE8E0"/>
    <a:srgbClr val="F9F9F9"/>
    <a:srgbClr val="FFDD03"/>
    <a:srgbClr val="FFAF00"/>
    <a:srgbClr val="D90000"/>
    <a:srgbClr val="FFBBBC"/>
    <a:srgbClr val="E1DCD0"/>
    <a:srgbClr val="F0EE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526DB8-0F09-7403-2688-1492EF4EA723}" v="3854" dt="2025-05-14T07:33:34.5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6ACF4F-38F0-4D57-B9D2-86EC3FFE9615}" type="datetimeFigureOut">
              <a:t>5/13/2025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6FB72-7994-415B-87AC-9E0FB294B297}" type="slidenum">
              <a:t>‹#›</a:t>
            </a:fld>
            <a:endParaRPr lang="en-US"/>
          </a:p>
        </p:txBody>
      </p:sp>
    </p:spTree>
    <p:extLst>
      <p:ext uri="{BB962C8B-B14F-4D97-AF65-F5344CB8AC3E}">
        <p14:creationId xmlns:p14="http://schemas.microsoft.com/office/powerpoint/2010/main" val="1014436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github.com/angiervr81/MaryNoodleDoodles.git"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github.com/users/angiervr81/projects/6"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Abstract Overview:</a:t>
            </a:r>
          </a:p>
          <a:p>
            <a:r>
              <a:rPr lang="en-US"/>
              <a:t>The </a:t>
            </a:r>
            <a:r>
              <a:rPr lang="en-US" b="1"/>
              <a:t>Abstract</a:t>
            </a:r>
            <a:r>
              <a:rPr lang="en-US"/>
              <a:t> slide provides a comprehensive high-level overview of the project, focusing on its main goals and objectives. Key elements of the website are outlined, ensuring clarity and purpose:</a:t>
            </a:r>
          </a:p>
          <a:p>
            <a:pPr marL="171450" indent="-171450">
              <a:buFont typeface="Arial"/>
              <a:buChar char="•"/>
            </a:pPr>
            <a:r>
              <a:rPr lang="en-US" b="1"/>
              <a:t>Purpose and Target Audience:</a:t>
            </a:r>
            <a:br>
              <a:rPr lang="en-US" b="1">
                <a:cs typeface="+mn-lt"/>
              </a:rPr>
            </a:br>
            <a:r>
              <a:rPr lang="en-US" b="1"/>
              <a:t> </a:t>
            </a:r>
            <a:r>
              <a:rPr lang="en-US"/>
              <a:t>The website is designed to serve as a</a:t>
            </a:r>
            <a:r>
              <a:rPr lang="en-US" b="1"/>
              <a:t> professional, user-friendly portfolio</a:t>
            </a:r>
            <a:r>
              <a:rPr lang="en-US"/>
              <a:t> for </a:t>
            </a:r>
            <a:r>
              <a:rPr lang="en-US" b="1"/>
              <a:t>MaryBeth Butler Rivera</a:t>
            </a:r>
            <a:r>
              <a:rPr lang="en-US"/>
              <a:t>, a talented child content designer and illustrator. Its primary goal is to showcase her work in a way that is easily accessible to scouts and potential clients within the children's content design industry.</a:t>
            </a:r>
            <a:endParaRPr lang="en-US">
              <a:ea typeface="Calibri"/>
              <a:cs typeface="Calibri"/>
            </a:endParaRPr>
          </a:p>
          <a:p>
            <a:pPr marL="171450" indent="-171450">
              <a:buFont typeface="Arial"/>
              <a:buChar char="•"/>
            </a:pPr>
            <a:r>
              <a:rPr lang="en-US" b="1"/>
              <a:t>Core Features:</a:t>
            </a:r>
            <a:br>
              <a:rPr lang="en-US" b="1">
                <a:cs typeface="+mn-lt"/>
              </a:rPr>
            </a:br>
            <a:r>
              <a:rPr lang="en-US" b="1"/>
              <a:t> </a:t>
            </a:r>
            <a:r>
              <a:rPr lang="en-US"/>
              <a:t>The website will be crafted to be visually</a:t>
            </a:r>
            <a:r>
              <a:rPr lang="en-US" b="1"/>
              <a:t> appealing</a:t>
            </a:r>
            <a:r>
              <a:rPr lang="en-US"/>
              <a:t> and </a:t>
            </a:r>
            <a:r>
              <a:rPr lang="en-US" b="1"/>
              <a:t>responsive</a:t>
            </a:r>
            <a:r>
              <a:rPr lang="en-US"/>
              <a:t>, ensuring an engaging and seamless experience across all devices. It will also be </a:t>
            </a:r>
            <a:r>
              <a:rPr lang="en-US" b="1"/>
              <a:t>optimized for SEO</a:t>
            </a:r>
            <a:r>
              <a:rPr lang="en-US"/>
              <a:t> to enhance its visibility and ensure that it ranks well on search engines, helping potential clients discover MaryBeth's work easily.</a:t>
            </a:r>
            <a:endParaRPr lang="en-US">
              <a:ea typeface="Calibri"/>
              <a:cs typeface="Calibri"/>
            </a:endParaRPr>
          </a:p>
          <a:p>
            <a:pPr marL="171450" indent="-171450">
              <a:buFont typeface="Arial"/>
              <a:buChar char="•"/>
            </a:pPr>
            <a:r>
              <a:rPr lang="en-US" b="1"/>
              <a:t>Technical Aspects:</a:t>
            </a:r>
            <a:br>
              <a:rPr lang="en-US" b="1">
                <a:cs typeface="+mn-lt"/>
              </a:rPr>
            </a:br>
            <a:r>
              <a:rPr lang="en-US" b="1"/>
              <a:t> </a:t>
            </a:r>
            <a:r>
              <a:rPr lang="en-US"/>
              <a:t>The website will feature robust web development practices, integrating essential elements like </a:t>
            </a:r>
            <a:r>
              <a:rPr lang="en-US" b="1"/>
              <a:t>form handling</a:t>
            </a:r>
            <a:r>
              <a:rPr lang="en-US"/>
              <a:t> for communication and inquiries. Additionally, </a:t>
            </a:r>
            <a:r>
              <a:rPr lang="en-US" b="1"/>
              <a:t>c</a:t>
            </a:r>
            <a:r>
              <a:rPr lang="en-US"/>
              <a:t>ross-device compatibility will be prioritized to ensure smooth functionality across desktop, tablet, and mobile devices, providing a consistent user experience.</a:t>
            </a:r>
            <a:endParaRPr lang="en-US">
              <a:ea typeface="Calibri"/>
              <a:cs typeface="Calibri"/>
            </a:endParaRPr>
          </a:p>
          <a:p>
            <a:endParaRPr lang="en-US">
              <a:ea typeface="Calibri"/>
              <a:cs typeface="Calibri"/>
            </a:endParaRPr>
          </a:p>
          <a:p>
            <a:r>
              <a:rPr lang="en-US"/>
              <a:t>In summary, the </a:t>
            </a:r>
            <a:r>
              <a:rPr lang="en-US" b="1"/>
              <a:t>Abstract</a:t>
            </a:r>
            <a:r>
              <a:rPr lang="en-US"/>
              <a:t> slide offers the audience a clear and concise overview of the project's key objectives, its target audience, and the essential features that will make the website both functional and effective for its intended purpose.</a:t>
            </a:r>
            <a:endParaRPr lang="en-US">
              <a:ea typeface="Calibri"/>
              <a:cs typeface="Calibri"/>
            </a:endParaRPr>
          </a:p>
          <a:p>
            <a:endParaRPr lang="en-US" b="1">
              <a:ea typeface="Calibri"/>
              <a:cs typeface="Calibri"/>
            </a:endParaRPr>
          </a:p>
        </p:txBody>
      </p:sp>
      <p:sp>
        <p:nvSpPr>
          <p:cNvPr id="4" name="Slide Number Placeholder 3"/>
          <p:cNvSpPr>
            <a:spLocks noGrp="1"/>
          </p:cNvSpPr>
          <p:nvPr>
            <p:ph type="sldNum" sz="quarter" idx="5"/>
          </p:nvPr>
        </p:nvSpPr>
        <p:spPr/>
        <p:txBody>
          <a:bodyPr/>
          <a:lstStyle/>
          <a:p>
            <a:fld id="{FC86FB72-7994-415B-87AC-9E0FB294B297}" type="slidenum">
              <a:t>2</a:t>
            </a:fld>
            <a:endParaRPr lang="en-US"/>
          </a:p>
        </p:txBody>
      </p:sp>
    </p:spTree>
    <p:extLst>
      <p:ext uri="{BB962C8B-B14F-4D97-AF65-F5344CB8AC3E}">
        <p14:creationId xmlns:p14="http://schemas.microsoft.com/office/powerpoint/2010/main" val="2632677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Category Layout Overview: (DRAFT 2) </a:t>
            </a:r>
          </a:p>
          <a:p>
            <a:r>
              <a:rPr lang="en-US"/>
              <a:t>Each category on the website will follow a consistent layout to maintain a cohesive and user-friendly experience. The key features of this layout include:</a:t>
            </a:r>
            <a:endParaRPr lang="en-US">
              <a:ea typeface="Calibri"/>
              <a:cs typeface="Calibri"/>
            </a:endParaRPr>
          </a:p>
          <a:p>
            <a:pPr marL="171450" indent="-171450">
              <a:buFont typeface="Arial"/>
              <a:buChar char="•"/>
            </a:pPr>
            <a:r>
              <a:rPr lang="en-US" b="1"/>
              <a:t>Visual Consistency:</a:t>
            </a:r>
            <a:br>
              <a:rPr lang="en-US" b="1">
                <a:cs typeface="+mn-lt"/>
              </a:rPr>
            </a:br>
            <a:r>
              <a:rPr lang="en-US"/>
              <a:t> Every category will be visually structured in a similar format, ensuring a unified design throughout the site.</a:t>
            </a:r>
          </a:p>
          <a:p>
            <a:pPr marL="171450" indent="-171450">
              <a:buFont typeface="Arial"/>
              <a:buChar char="•"/>
            </a:pPr>
            <a:r>
              <a:rPr lang="en-US" b="1"/>
              <a:t>Relevant Imagery:</a:t>
            </a:r>
            <a:br>
              <a:rPr lang="en-US" b="1">
                <a:cs typeface="+mn-lt"/>
              </a:rPr>
            </a:br>
            <a:r>
              <a:rPr lang="en-US" b="1"/>
              <a:t> </a:t>
            </a:r>
            <a:r>
              <a:rPr lang="en-US"/>
              <a:t>Each category will feature images that directly correspond to the content or theme of that particular category. These images will enhance the visual appeal and help users quickly identify and engage with the content that interests them.</a:t>
            </a:r>
          </a:p>
          <a:p>
            <a:pPr marL="171450" indent="-171450">
              <a:buFont typeface="Arial"/>
              <a:buChar char="•"/>
            </a:pPr>
            <a:r>
              <a:rPr lang="en-US" b="1"/>
              <a:t>Interactive Image Experience:</a:t>
            </a:r>
            <a:br>
              <a:rPr lang="en-US" b="1">
                <a:cs typeface="+mn-lt"/>
              </a:rPr>
            </a:br>
            <a:r>
              <a:rPr lang="en-US" b="1"/>
              <a:t> </a:t>
            </a:r>
            <a:r>
              <a:rPr lang="en-US"/>
              <a:t>When a user clicks on any image within a category, the image will enlarge, allowing for a closer view. Along with an enlarged image, a brief description will appear, providing users with additional context or details about the image. This feature enhances the interactivity and informational value of the website.</a:t>
            </a:r>
            <a:endParaRPr lang="en-US">
              <a:ea typeface="Calibri"/>
              <a:cs typeface="Calibri"/>
            </a:endParaRPr>
          </a:p>
          <a:p>
            <a:endParaRPr lang="en-US">
              <a:ea typeface="Calibri"/>
              <a:cs typeface="Calibri"/>
            </a:endParaRPr>
          </a:p>
          <a:p>
            <a:r>
              <a:rPr lang="en-US"/>
              <a:t>This standardized and interactive approach ensures a seamless and engaging user experience while maintaining a visually appealing and informative design.</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FC86FB72-7994-415B-87AC-9E0FB294B297}" type="slidenum">
              <a:t>12</a:t>
            </a:fld>
            <a:endParaRPr lang="en-US"/>
          </a:p>
        </p:txBody>
      </p:sp>
    </p:spTree>
    <p:extLst>
      <p:ext uri="{BB962C8B-B14F-4D97-AF65-F5344CB8AC3E}">
        <p14:creationId xmlns:p14="http://schemas.microsoft.com/office/powerpoint/2010/main" val="1648519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About Me Layout Overview: (DRAFT 2) </a:t>
            </a:r>
          </a:p>
          <a:p>
            <a:endParaRPr lang="en-US" b="1">
              <a:ea typeface="Calibri"/>
              <a:cs typeface="Calibri"/>
            </a:endParaRPr>
          </a:p>
          <a:p>
            <a:r>
              <a:rPr lang="en-US"/>
              <a:t>The </a:t>
            </a:r>
            <a:r>
              <a:rPr lang="en-US" b="1"/>
              <a:t>About Me</a:t>
            </a:r>
            <a:r>
              <a:rPr lang="en-US"/>
              <a:t> page will provide visitors with an engaging and concise introduction to the artist. Key features of this page include:</a:t>
            </a:r>
            <a:endParaRPr lang="en-US">
              <a:ea typeface="Calibri"/>
              <a:cs typeface="Calibri"/>
            </a:endParaRPr>
          </a:p>
          <a:p>
            <a:endParaRPr lang="en-US"/>
          </a:p>
          <a:p>
            <a:pPr marL="171450" indent="-171450">
              <a:buFont typeface="Arial"/>
              <a:buChar char="•"/>
            </a:pPr>
            <a:r>
              <a:rPr lang="en-US" b="1"/>
              <a:t>Artist's Description:</a:t>
            </a:r>
            <a:br>
              <a:rPr lang="en-US" b="1">
                <a:cs typeface="+mn-lt"/>
              </a:rPr>
            </a:br>
            <a:r>
              <a:rPr lang="en-US"/>
              <a:t> The page will feature a brief yet informative description of the artist, highlighting their background, artistic journey, and creative process. This section will give visitors a deeper understanding of the artist's work and motivations.</a:t>
            </a:r>
          </a:p>
          <a:p>
            <a:pPr marL="171450" indent="-171450">
              <a:buFont typeface="Arial"/>
              <a:buChar char="•"/>
            </a:pPr>
            <a:r>
              <a:rPr lang="en-US" b="1"/>
              <a:t>Personalized Design:</a:t>
            </a:r>
            <a:br>
              <a:rPr lang="en-US" b="1">
                <a:cs typeface="+mn-lt"/>
              </a:rPr>
            </a:br>
            <a:r>
              <a:rPr lang="en-US"/>
              <a:t> The layout will be designed to reflect the artist’s style and personality, creating a visual connection between the content and the artist's unique creative vision by showcasing one of their images they designed.</a:t>
            </a:r>
            <a:endParaRPr lang="en-US">
              <a:ea typeface="Calibri"/>
              <a:cs typeface="Calibri"/>
            </a:endParaRPr>
          </a:p>
          <a:p>
            <a:pPr marL="171450" indent="-171450">
              <a:buFont typeface="Arial"/>
              <a:buChar char="•"/>
            </a:pPr>
            <a:r>
              <a:rPr lang="en-US" b="1"/>
              <a:t>"Get in Touch" Button:</a:t>
            </a:r>
            <a:br>
              <a:rPr lang="en-US" b="1">
                <a:cs typeface="+mn-lt"/>
              </a:rPr>
            </a:br>
            <a:r>
              <a:rPr lang="en-US" b="1"/>
              <a:t> </a:t>
            </a:r>
            <a:r>
              <a:rPr lang="en-US"/>
              <a:t>At the end of the page, users will have the opportunity to engage further by clicking on a</a:t>
            </a:r>
            <a:r>
              <a:rPr lang="en-US" b="1"/>
              <a:t> "Get in Touch"</a:t>
            </a:r>
            <a:r>
              <a:rPr lang="en-US"/>
              <a:t> button. This button will guide users to the </a:t>
            </a:r>
            <a:r>
              <a:rPr lang="en-US" b="1"/>
              <a:t>Contact</a:t>
            </a:r>
            <a:r>
              <a:rPr lang="en-US"/>
              <a:t> page, where they can fill out an information form to initiate communication with the artist.</a:t>
            </a:r>
            <a:endParaRPr lang="en-US">
              <a:ea typeface="Calibri"/>
              <a:cs typeface="Calibri"/>
            </a:endParaRPr>
          </a:p>
          <a:p>
            <a:endParaRPr lang="en-US">
              <a:ea typeface="Calibri"/>
              <a:cs typeface="Calibri"/>
            </a:endParaRPr>
          </a:p>
          <a:p>
            <a:r>
              <a:rPr lang="en-US"/>
              <a:t>This </a:t>
            </a:r>
            <a:r>
              <a:rPr lang="en-US" b="1"/>
              <a:t>About Me</a:t>
            </a:r>
            <a:r>
              <a:rPr lang="en-US"/>
              <a:t> page will offer visitors an opportunity to connect with the artist on a more personal level while maintaining a clear, professional, and visually appealing presentation.</a:t>
            </a:r>
            <a:endParaRPr lang="en-US">
              <a:ea typeface="Calibri"/>
              <a:cs typeface="Calibri"/>
            </a:endParaRPr>
          </a:p>
          <a:p>
            <a:endParaRPr lang="en-US" b="1">
              <a:ea typeface="Calibri"/>
              <a:cs typeface="Calibri"/>
            </a:endParaRPr>
          </a:p>
        </p:txBody>
      </p:sp>
      <p:sp>
        <p:nvSpPr>
          <p:cNvPr id="4" name="Slide Number Placeholder 3"/>
          <p:cNvSpPr>
            <a:spLocks noGrp="1"/>
          </p:cNvSpPr>
          <p:nvPr>
            <p:ph type="sldNum" sz="quarter" idx="5"/>
          </p:nvPr>
        </p:nvSpPr>
        <p:spPr/>
        <p:txBody>
          <a:bodyPr/>
          <a:lstStyle/>
          <a:p>
            <a:fld id="{FC86FB72-7994-415B-87AC-9E0FB294B297}" type="slidenum">
              <a:t>13</a:t>
            </a:fld>
            <a:endParaRPr lang="en-US"/>
          </a:p>
        </p:txBody>
      </p:sp>
    </p:spTree>
    <p:extLst>
      <p:ext uri="{BB962C8B-B14F-4D97-AF65-F5344CB8AC3E}">
        <p14:creationId xmlns:p14="http://schemas.microsoft.com/office/powerpoint/2010/main" val="477962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Contact Page Overview: (DRAFT 2)</a:t>
            </a:r>
          </a:p>
          <a:p>
            <a:r>
              <a:rPr lang="en-US"/>
              <a:t>The </a:t>
            </a:r>
            <a:r>
              <a:rPr lang="en-US" b="1"/>
              <a:t>Contact</a:t>
            </a:r>
            <a:r>
              <a:rPr lang="en-US"/>
              <a:t> page offers users a straightforward way to reach out and collaborate with the artist. Key features of this page include:</a:t>
            </a:r>
            <a:endParaRPr lang="en-US">
              <a:ea typeface="Calibri"/>
              <a:cs typeface="Calibri"/>
            </a:endParaRPr>
          </a:p>
          <a:p>
            <a:pPr marL="285750" indent="-285750">
              <a:buFont typeface="Arial"/>
              <a:buChar char="•"/>
            </a:pPr>
            <a:r>
              <a:rPr lang="en-US" b="1"/>
              <a:t>Contact Form:</a:t>
            </a:r>
            <a:br>
              <a:rPr lang="en-US" b="1">
                <a:cs typeface="+mn-lt"/>
              </a:rPr>
            </a:br>
            <a:r>
              <a:rPr lang="en-US" b="1"/>
              <a:t> </a:t>
            </a:r>
            <a:r>
              <a:rPr lang="en-US"/>
              <a:t>Users can easily fill out a contact form with the following fields:</a:t>
            </a:r>
            <a:r>
              <a:rPr lang="en-US" b="1"/>
              <a:t> name, email address, subject, and a description</a:t>
            </a:r>
            <a:r>
              <a:rPr lang="en-US"/>
              <a:t> of their inquiry. This form is designed to facilitate communication, especially for users interested in collaborating with the artist on projects.</a:t>
            </a:r>
            <a:endParaRPr lang="en-US">
              <a:ea typeface="Calibri"/>
              <a:cs typeface="Calibri"/>
            </a:endParaRPr>
          </a:p>
          <a:p>
            <a:pPr marL="285750" indent="-285750">
              <a:buFont typeface="Arial"/>
              <a:buChar char="•"/>
            </a:pPr>
            <a:r>
              <a:rPr lang="en-US" b="1"/>
              <a:t>Collaborative Intent:</a:t>
            </a:r>
            <a:br>
              <a:rPr lang="en-US" b="1">
                <a:cs typeface="+mn-lt"/>
              </a:rPr>
            </a:br>
            <a:r>
              <a:rPr lang="en-US"/>
              <a:t> The form is tailored for users looking to initiate discussions about potential artistic collaborations, commissions, or inquiries, ensuring a focused and efficient means of communication.</a:t>
            </a:r>
          </a:p>
          <a:p>
            <a:pPr marL="285750" indent="-285750">
              <a:buFont typeface="Arial"/>
              <a:buChar char="•"/>
            </a:pPr>
            <a:r>
              <a:rPr lang="en-US" b="1"/>
              <a:t>Showcasing the Artist's Work:</a:t>
            </a:r>
            <a:br>
              <a:rPr lang="en-US" b="1">
                <a:cs typeface="+mn-lt"/>
              </a:rPr>
            </a:br>
            <a:r>
              <a:rPr lang="en-US">
                <a:ea typeface="Calibri"/>
                <a:cs typeface="Calibri"/>
              </a:rPr>
              <a:t> To make the page visually engaging, one of the artist's works will be displayed, giving users a glimpse into the artist’s style and creative output. This helps to create a deeper connection and reinforces the artist’s visual identity.</a:t>
            </a:r>
          </a:p>
          <a:p>
            <a:pPr marL="285750" indent="-285750">
              <a:buFont typeface="Arial"/>
              <a:buChar char="•"/>
            </a:pPr>
            <a:r>
              <a:rPr lang="en-US" b="1"/>
              <a:t>Backend Form Handling:</a:t>
            </a:r>
            <a:br>
              <a:rPr lang="en-US" b="1">
                <a:cs typeface="+mn-lt"/>
              </a:rPr>
            </a:br>
            <a:r>
              <a:rPr lang="en-US"/>
              <a:t> Once the user submits the contact form, the information will be sent securely to the backend. The backend will process the form data by storing it in a database or sending it to the artist's email address for easy review.</a:t>
            </a:r>
          </a:p>
          <a:p>
            <a:pPr lvl="2" indent="-285750">
              <a:buFont typeface="Wingdings"/>
              <a:buChar char="§"/>
            </a:pPr>
            <a:r>
              <a:rPr lang="en-US" b="1" err="1"/>
              <a:t>EmailJS</a:t>
            </a:r>
            <a:r>
              <a:rPr lang="en-US"/>
              <a:t>  will be used to handle the email submission, ensuring that all inquiries are promptly delivered.</a:t>
            </a:r>
            <a:endParaRPr lang="en-US">
              <a:ea typeface="Calibri"/>
              <a:cs typeface="Calibri"/>
            </a:endParaRPr>
          </a:p>
          <a:p>
            <a:pPr lvl="2" indent="-285750">
              <a:buFont typeface="Wingdings"/>
              <a:buChar char="§"/>
            </a:pPr>
            <a:r>
              <a:rPr lang="en-US"/>
              <a:t>The backend will also include validation to ensure all required fields are filled out correctly before the form is submitted, reducing errors and improving the user experience.</a:t>
            </a:r>
          </a:p>
          <a:p>
            <a:pPr lvl="2" indent="-285750">
              <a:buFont typeface="Wingdings"/>
              <a:buChar char="§"/>
            </a:pPr>
            <a:r>
              <a:rPr lang="en-US"/>
              <a:t>All form submissions will be logged and tracked, allowing the artist to follow up on requests and manage ongoing collaborations efficiently.</a:t>
            </a:r>
            <a:endParaRPr lang="en-US">
              <a:ea typeface="Calibri"/>
              <a:cs typeface="Calibri"/>
            </a:endParaRPr>
          </a:p>
          <a:p>
            <a:pPr lvl="2"/>
            <a:r>
              <a:rPr lang="en-US"/>
              <a:t>Contact Page Overview:</a:t>
            </a:r>
          </a:p>
          <a:p>
            <a:pPr lvl="2"/>
            <a:r>
              <a:rPr lang="en-US"/>
              <a:t>The </a:t>
            </a:r>
            <a:r>
              <a:rPr lang="en-US" b="1"/>
              <a:t>Contact</a:t>
            </a:r>
            <a:r>
              <a:rPr lang="en-US"/>
              <a:t> page offers users a straightforward way to reach out and collaborate with the artist. Key features of this page include:</a:t>
            </a:r>
          </a:p>
          <a:p>
            <a:pPr marL="171450" indent="-171450">
              <a:buFont typeface="Arial"/>
              <a:buChar char="•"/>
            </a:pPr>
            <a:r>
              <a:rPr lang="en-US" b="1"/>
              <a:t>Contact Form:</a:t>
            </a:r>
            <a:br>
              <a:rPr lang="en-US" b="1">
                <a:cs typeface="+mn-lt"/>
              </a:rPr>
            </a:br>
            <a:r>
              <a:rPr lang="en-US" b="1"/>
              <a:t> Users can easily fill out a contact form with the following fields: name</a:t>
            </a:r>
            <a:r>
              <a:rPr lang="en-US"/>
              <a:t>, </a:t>
            </a:r>
            <a:r>
              <a:rPr lang="en-US" b="1"/>
              <a:t>email address</a:t>
            </a:r>
            <a:r>
              <a:rPr lang="en-US"/>
              <a:t>, </a:t>
            </a:r>
            <a:r>
              <a:rPr lang="en-US" b="1"/>
              <a:t>subject</a:t>
            </a:r>
            <a:r>
              <a:rPr lang="en-US"/>
              <a:t>, and a </a:t>
            </a:r>
            <a:r>
              <a:rPr lang="en-US" b="1"/>
              <a:t>description</a:t>
            </a:r>
            <a:r>
              <a:rPr lang="en-US"/>
              <a:t> of their inquiry. This form is designed to facilitate communication, especially for users interested in collaborating with the artist on projects or commissions.</a:t>
            </a:r>
            <a:endParaRPr lang="en-US">
              <a:ea typeface="Calibri"/>
              <a:cs typeface="Calibri"/>
            </a:endParaRPr>
          </a:p>
          <a:p>
            <a:pPr marL="171450" indent="-171450">
              <a:buFont typeface="Arial"/>
              <a:buChar char="•"/>
            </a:pPr>
            <a:r>
              <a:rPr lang="en-US" b="1"/>
              <a:t>Collaborative Intent:</a:t>
            </a:r>
            <a:br>
              <a:rPr lang="en-US" b="1">
                <a:cs typeface="+mn-lt"/>
              </a:rPr>
            </a:br>
            <a:r>
              <a:rPr lang="en-US" b="1"/>
              <a:t> The form is tailored for users looking to initiate discussions about potential artistic collaborations, commissions, or inquiries, ensuring a focused and efficient means of communication.</a:t>
            </a:r>
            <a:endParaRPr lang="en-US"/>
          </a:p>
          <a:p>
            <a:pPr marL="171450" indent="-171450">
              <a:buFont typeface="Arial"/>
              <a:buChar char="•"/>
            </a:pPr>
            <a:r>
              <a:rPr lang="en-US" b="1"/>
              <a:t>Showcasing the Artist's Work:</a:t>
            </a:r>
            <a:br>
              <a:rPr lang="en-US" b="1">
                <a:cs typeface="+mn-lt"/>
              </a:rPr>
            </a:br>
            <a:r>
              <a:rPr lang="en-US" b="1"/>
              <a:t> To make the page visually engaging, one of the artist's works will be displayed, giving users a glimpse into the artist’s style and creative output. This helps to create a deeper connection and reinforces the artist’s visual identity.</a:t>
            </a:r>
            <a:endParaRPr lang="en-US"/>
          </a:p>
          <a:p>
            <a:pPr marL="171450" indent="-171450">
              <a:buFont typeface="Arial"/>
              <a:buChar char="•"/>
            </a:pPr>
            <a:r>
              <a:rPr lang="en-US" b="1"/>
              <a:t>Backend Form Handling:</a:t>
            </a:r>
            <a:br>
              <a:rPr lang="en-US" b="1">
                <a:cs typeface="+mn-lt"/>
              </a:rPr>
            </a:br>
            <a:r>
              <a:rPr lang="en-US" b="1"/>
              <a:t> Once the user submits the contact form, the information will be sent securely to the backend. The backend will process the form data by storing it in a database</a:t>
            </a:r>
            <a:r>
              <a:rPr lang="en-US"/>
              <a:t> or sending it to the artist's email address for easy review.</a:t>
            </a:r>
            <a:endParaRPr lang="en-US">
              <a:ea typeface="Calibri"/>
              <a:cs typeface="Calibri"/>
            </a:endParaRPr>
          </a:p>
          <a:p>
            <a:pPr marL="628650" lvl="1" indent="-171450">
              <a:buFont typeface="Arial"/>
              <a:buChar char="•"/>
            </a:pPr>
            <a:r>
              <a:rPr lang="en-US" b="1" err="1"/>
              <a:t>EmailJS</a:t>
            </a:r>
            <a:r>
              <a:rPr lang="en-US"/>
              <a:t> or a similar service will be used to handle the email submission, ensuring that all inquiries are promptly delivered.</a:t>
            </a:r>
            <a:endParaRPr lang="en-US">
              <a:ea typeface="Calibri"/>
              <a:cs typeface="Calibri"/>
            </a:endParaRPr>
          </a:p>
          <a:p>
            <a:pPr marL="628650" lvl="1" indent="-171450">
              <a:buFont typeface="Arial"/>
              <a:buChar char="•"/>
            </a:pPr>
            <a:r>
              <a:rPr lang="en-US"/>
              <a:t>The backend will also include validation to ensure all required fields are filled out correctly before the form is submitted, reducing errors and improving the user experience.</a:t>
            </a:r>
            <a:endParaRPr lang="en-US">
              <a:ea typeface="Calibri"/>
              <a:cs typeface="Calibri"/>
            </a:endParaRPr>
          </a:p>
          <a:p>
            <a:pPr marL="628650" lvl="1" indent="-171450">
              <a:buFont typeface="Arial"/>
              <a:buChar char="•"/>
            </a:pPr>
            <a:r>
              <a:rPr lang="en-US"/>
              <a:t>All form submissions will be logged and tracked, allowing the artist to follow up on requests and manage ongoing collaborations efficiently.</a:t>
            </a:r>
          </a:p>
          <a:p>
            <a:pPr marL="628650" lvl="1" indent="-171450">
              <a:buFont typeface="Arial"/>
              <a:buChar char="•"/>
            </a:pPr>
            <a:endParaRPr lang="en-US">
              <a:ea typeface="Calibri"/>
              <a:cs typeface="Calibri"/>
            </a:endParaRPr>
          </a:p>
          <a:p>
            <a:pPr lvl="1"/>
            <a:r>
              <a:rPr lang="en-US"/>
              <a:t>This </a:t>
            </a:r>
            <a:r>
              <a:rPr lang="en-US" b="1"/>
              <a:t>Contact Page</a:t>
            </a:r>
            <a:r>
              <a:rPr lang="en-US"/>
              <a:t> serves as a central point for initiating collaboration with the artist, ensuring smooth communication and providing visitors with a direct way to engage professionally.</a:t>
            </a:r>
            <a:endParaRPr lang="en-US">
              <a:ea typeface="Calibri" panose="020F0502020204030204"/>
              <a:cs typeface="Calibri" panose="020F0502020204030204"/>
            </a:endParaRPr>
          </a:p>
          <a:p>
            <a:pPr marL="628650" lvl="2"/>
            <a:endParaRPr lang="en-US">
              <a:ea typeface="Calibri" panose="020F0502020204030204"/>
              <a:cs typeface="Calibri" panose="020F0502020204030204"/>
            </a:endParaRPr>
          </a:p>
          <a:p>
            <a:endParaRPr lang="en-US">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FC86FB72-7994-415B-87AC-9E0FB294B297}" type="slidenum">
              <a:t>14</a:t>
            </a:fld>
            <a:endParaRPr lang="en-US"/>
          </a:p>
        </p:txBody>
      </p:sp>
    </p:spTree>
    <p:extLst>
      <p:ext uri="{BB962C8B-B14F-4D97-AF65-F5344CB8AC3E}">
        <p14:creationId xmlns:p14="http://schemas.microsoft.com/office/powerpoint/2010/main" val="3665854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4BCE6-C7B0-4C27-1520-FCB186F309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A07981-315B-8157-5B6E-DD16DDD758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A460BB-7051-12AB-75FC-83D2569D79F5}"/>
              </a:ext>
            </a:extLst>
          </p:cNvPr>
          <p:cNvSpPr>
            <a:spLocks noGrp="1"/>
          </p:cNvSpPr>
          <p:nvPr>
            <p:ph type="body" idx="1"/>
          </p:nvPr>
        </p:nvSpPr>
        <p:spPr/>
        <p:txBody>
          <a:bodyPr/>
          <a:lstStyle/>
          <a:p>
            <a:r>
              <a:rPr lang="en-US"/>
              <a:t>Portfolio Layout Overview :(DRAFT 1) (DISCONTUINED)</a:t>
            </a:r>
            <a:endParaRPr lang="en-US">
              <a:ea typeface="Calibri"/>
              <a:cs typeface="Calibri"/>
            </a:endParaRPr>
          </a:p>
          <a:p>
            <a:r>
              <a:rPr lang="en-US"/>
              <a:t>The </a:t>
            </a:r>
            <a:r>
              <a:rPr lang="en-US" b="1"/>
              <a:t>Portfolio Layout</a:t>
            </a:r>
            <a:r>
              <a:rPr lang="en-US"/>
              <a:t> is designed to provide users with an engaging overview of the artist's work while offering multiple ways to explore and connect. Key features of this layout include:</a:t>
            </a:r>
            <a:endParaRPr lang="en-US">
              <a:ea typeface="Calibri" panose="020F0502020204030204"/>
              <a:cs typeface="Calibri" panose="020F0502020204030204"/>
            </a:endParaRPr>
          </a:p>
          <a:p>
            <a:pPr>
              <a:buFont typeface="Arial"/>
              <a:buChar char="•"/>
            </a:pPr>
            <a:endParaRPr lang="en-US"/>
          </a:p>
          <a:p>
            <a:pPr>
              <a:buFont typeface="Arial"/>
              <a:buChar char="•"/>
            </a:pPr>
            <a:r>
              <a:rPr lang="en-US" b="1"/>
              <a:t> Artwork Overview:</a:t>
            </a:r>
            <a:br>
              <a:rPr lang="en-US" b="1">
                <a:cs typeface="+mn-lt"/>
              </a:rPr>
            </a:br>
            <a:r>
              <a:rPr lang="en-US"/>
              <a:t> The page will feature a brief overview of the artist's body of work, providing visitors with an introduction to the style and themes used in the artwork. This section will give users a snapshot of the artist's creative journey and artistic identity.</a:t>
            </a:r>
            <a:endParaRPr lang="en-US">
              <a:ea typeface="Calibri"/>
              <a:cs typeface="Calibri"/>
            </a:endParaRPr>
          </a:p>
          <a:p>
            <a:pPr>
              <a:buFont typeface="Arial"/>
              <a:buChar char="•"/>
            </a:pPr>
            <a:endParaRPr lang="en-US"/>
          </a:p>
          <a:p>
            <a:pPr>
              <a:buFont typeface="Arial"/>
              <a:buChar char="•"/>
            </a:pPr>
            <a:r>
              <a:rPr lang="en-US" b="1"/>
              <a:t>"About Me" Section:</a:t>
            </a:r>
            <a:br>
              <a:rPr lang="en-US" b="1">
                <a:cs typeface="+mn-lt"/>
              </a:rPr>
            </a:br>
            <a:r>
              <a:rPr lang="en-US"/>
              <a:t> Alongside the artwork overview, there will be a dedicated About Me section, where users can learn more about the artist’s background, influences, and creative process. This personal touch helps build a connection between the artist and the audience.</a:t>
            </a:r>
            <a:endParaRPr lang="en-US">
              <a:ea typeface="Calibri"/>
              <a:cs typeface="Calibri"/>
            </a:endParaRPr>
          </a:p>
          <a:p>
            <a:endParaRPr lang="en-US">
              <a:ea typeface="Calibri"/>
              <a:cs typeface="Calibri"/>
            </a:endParaRPr>
          </a:p>
          <a:p>
            <a:pPr>
              <a:buFont typeface="Arial"/>
              <a:buChar char="•"/>
            </a:pPr>
            <a:r>
              <a:rPr lang="en-US" b="1"/>
              <a:t>Multiple Categories:</a:t>
            </a:r>
            <a:br>
              <a:rPr lang="en-US" b="1">
                <a:cs typeface="+mn-lt"/>
              </a:rPr>
            </a:br>
            <a:r>
              <a:rPr lang="en-US"/>
              <a:t> The portfolio will be organized into multiple categories, allowing users to easily navigate through different types of artwork. These categories will be accessible through a menu button, enabling visitors to quickly find the specific work they are most interested in.</a:t>
            </a:r>
            <a:endParaRPr lang="en-US">
              <a:ea typeface="Calibri"/>
              <a:cs typeface="Calibri"/>
            </a:endParaRPr>
          </a:p>
          <a:p>
            <a:endParaRPr lang="en-US">
              <a:ea typeface="Calibri"/>
              <a:cs typeface="Calibri"/>
            </a:endParaRPr>
          </a:p>
          <a:p>
            <a:pPr>
              <a:buFont typeface="Arial"/>
              <a:buChar char="•"/>
            </a:pPr>
            <a:r>
              <a:rPr lang="en-US" b="1"/>
              <a:t>Contact Information:</a:t>
            </a:r>
            <a:br>
              <a:rPr lang="en-US" b="1">
                <a:cs typeface="+mn-lt"/>
              </a:rPr>
            </a:br>
            <a:r>
              <a:rPr lang="en-US"/>
              <a:t> The layout will also include an easy-to-find method for users to contact the artist for inquiries or work-related requests. This will ensure a seamless path for potential clients or collaborators to get in touch.</a:t>
            </a:r>
            <a:endParaRPr lang="en-US">
              <a:ea typeface="Calibri" panose="020F0502020204030204"/>
              <a:cs typeface="Calibri" panose="020F0502020204030204"/>
            </a:endParaRPr>
          </a:p>
          <a:p>
            <a:endParaRPr lang="en-US">
              <a:ea typeface="Calibri" panose="020F0502020204030204"/>
              <a:cs typeface="Calibri" panose="020F0502020204030204"/>
            </a:endParaRPr>
          </a:p>
          <a:p>
            <a:r>
              <a:rPr lang="en-US"/>
              <a:t>While this </a:t>
            </a:r>
            <a:r>
              <a:rPr lang="en-US" b="1"/>
              <a:t>Portfolio Layout</a:t>
            </a:r>
            <a:r>
              <a:rPr lang="en-US"/>
              <a:t> has been discontinued, the core elements would have provided users with a comprehensive and user-friendly way to engage with the artist’s portfolio.</a:t>
            </a:r>
            <a:endParaRPr lang="en-US">
              <a:ea typeface="Calibri" panose="020F0502020204030204"/>
              <a:cs typeface="Calibri" panose="020F0502020204030204"/>
            </a:endParaRPr>
          </a:p>
          <a:p>
            <a:pPr marL="171450" indent="-171450">
              <a:buFont typeface="Arial"/>
              <a:buChar char="•"/>
            </a:pPr>
            <a:endParaRPr lang="en-US" b="1">
              <a:ea typeface="Calibri"/>
              <a:cs typeface="Calibri"/>
            </a:endParaRPr>
          </a:p>
        </p:txBody>
      </p:sp>
      <p:sp>
        <p:nvSpPr>
          <p:cNvPr id="4" name="Slide Number Placeholder 3">
            <a:extLst>
              <a:ext uri="{FF2B5EF4-FFF2-40B4-BE49-F238E27FC236}">
                <a16:creationId xmlns:a16="http://schemas.microsoft.com/office/drawing/2014/main" id="{EC1BA32F-6619-47F9-870C-09ADF6D166E0}"/>
              </a:ext>
            </a:extLst>
          </p:cNvPr>
          <p:cNvSpPr>
            <a:spLocks noGrp="1"/>
          </p:cNvSpPr>
          <p:nvPr>
            <p:ph type="sldNum" sz="quarter" idx="5"/>
          </p:nvPr>
        </p:nvSpPr>
        <p:spPr/>
        <p:txBody>
          <a:bodyPr/>
          <a:lstStyle/>
          <a:p>
            <a:fld id="{FC86FB72-7994-415B-87AC-9E0FB294B297}" type="slidenum">
              <a:rPr lang="en-US"/>
              <a:t>15</a:t>
            </a:fld>
            <a:endParaRPr lang="en-US"/>
          </a:p>
        </p:txBody>
      </p:sp>
    </p:spTree>
    <p:extLst>
      <p:ext uri="{BB962C8B-B14F-4D97-AF65-F5344CB8AC3E}">
        <p14:creationId xmlns:p14="http://schemas.microsoft.com/office/powerpoint/2010/main" val="879681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45485-52F6-7734-D705-CCB8E19C54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213A86-BECF-0D8A-C06D-498AF3F8A5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0E4867-366E-E7CB-22A0-61CD43809C76}"/>
              </a:ext>
            </a:extLst>
          </p:cNvPr>
          <p:cNvSpPr>
            <a:spLocks noGrp="1"/>
          </p:cNvSpPr>
          <p:nvPr>
            <p:ph type="body" idx="1"/>
          </p:nvPr>
        </p:nvSpPr>
        <p:spPr/>
        <p:txBody>
          <a:bodyPr/>
          <a:lstStyle/>
          <a:p>
            <a:r>
              <a:rPr lang="en-US" b="1" dirty="0"/>
              <a:t>About Me Layout Overview: (DRAFT 2) </a:t>
            </a:r>
          </a:p>
          <a:p>
            <a:endParaRPr lang="en-US" b="1">
              <a:ea typeface="Calibri"/>
              <a:cs typeface="Calibri"/>
            </a:endParaRPr>
          </a:p>
          <a:p>
            <a:r>
              <a:rPr lang="en-US" dirty="0"/>
              <a:t>The </a:t>
            </a:r>
            <a:r>
              <a:rPr lang="en-US" b="1" dirty="0"/>
              <a:t>About Me</a:t>
            </a:r>
            <a:r>
              <a:rPr lang="en-US" dirty="0"/>
              <a:t> page will provide visitors with an engaging and concise introduction to the artist. Key features of this page include:</a:t>
            </a:r>
            <a:endParaRPr lang="en-US">
              <a:ea typeface="Calibri"/>
              <a:cs typeface="Calibri"/>
            </a:endParaRPr>
          </a:p>
          <a:p>
            <a:endParaRPr lang="en-US"/>
          </a:p>
          <a:p>
            <a:pPr marL="171450" indent="-171450">
              <a:buFont typeface="Arial"/>
              <a:buChar char="•"/>
            </a:pPr>
            <a:r>
              <a:rPr lang="en-US" b="1" dirty="0"/>
              <a:t>Artist's Description:</a:t>
            </a:r>
            <a:br>
              <a:rPr lang="en-US" b="1">
                <a:cs typeface="+mn-lt"/>
              </a:rPr>
            </a:br>
            <a:r>
              <a:rPr lang="en-US" dirty="0"/>
              <a:t> The page will feature a brief yet informative description of the artist, highlighting their background, artistic journey, and creative process. This section will give visitors a deeper understanding of the artist's work and motivations.</a:t>
            </a:r>
          </a:p>
          <a:p>
            <a:pPr marL="171450" indent="-171450">
              <a:buFont typeface="Arial"/>
              <a:buChar char="•"/>
            </a:pPr>
            <a:r>
              <a:rPr lang="en-US" b="1" dirty="0"/>
              <a:t>Personalized Design:</a:t>
            </a:r>
            <a:br>
              <a:rPr lang="en-US" b="1">
                <a:cs typeface="+mn-lt"/>
              </a:rPr>
            </a:br>
            <a:r>
              <a:rPr lang="en-US" dirty="0"/>
              <a:t> The layout will be designed to reflect the artist’s style and personality, creating a visual connection between the content and the artist's unique creative vision by showcasing one of their images they designed.</a:t>
            </a:r>
            <a:endParaRPr lang="en-US" dirty="0">
              <a:ea typeface="Calibri"/>
              <a:cs typeface="Calibri"/>
            </a:endParaRPr>
          </a:p>
          <a:p>
            <a:pPr marL="171450" indent="-171450">
              <a:buFont typeface="Arial"/>
              <a:buChar char="•"/>
            </a:pPr>
            <a:r>
              <a:rPr lang="en-US" b="1" dirty="0"/>
              <a:t>"Get in Touch" Button:</a:t>
            </a:r>
            <a:br>
              <a:rPr lang="en-US" b="1">
                <a:cs typeface="+mn-lt"/>
              </a:rPr>
            </a:br>
            <a:r>
              <a:rPr lang="en-US" b="1" dirty="0"/>
              <a:t> </a:t>
            </a:r>
            <a:r>
              <a:rPr lang="en-US" dirty="0"/>
              <a:t>At the end of the page, users will have the opportunity to engage further by clicking on a</a:t>
            </a:r>
            <a:r>
              <a:rPr lang="en-US" b="1" dirty="0"/>
              <a:t> "Get in Touch"</a:t>
            </a:r>
            <a:r>
              <a:rPr lang="en-US" dirty="0"/>
              <a:t> button. This button will guide users to the </a:t>
            </a:r>
            <a:r>
              <a:rPr lang="en-US" b="1" dirty="0"/>
              <a:t>Contact</a:t>
            </a:r>
            <a:r>
              <a:rPr lang="en-US" dirty="0"/>
              <a:t> page, where they can fill out an information form to initiate communication with the artist.</a:t>
            </a:r>
            <a:endParaRPr lang="en-US">
              <a:ea typeface="Calibri"/>
              <a:cs typeface="Calibri"/>
            </a:endParaRPr>
          </a:p>
          <a:p>
            <a:endParaRPr lang="en-US">
              <a:ea typeface="Calibri"/>
              <a:cs typeface="Calibri"/>
            </a:endParaRPr>
          </a:p>
          <a:p>
            <a:r>
              <a:rPr lang="en-US" dirty="0"/>
              <a:t>This </a:t>
            </a:r>
            <a:r>
              <a:rPr lang="en-US" b="1" dirty="0"/>
              <a:t>About Me</a:t>
            </a:r>
            <a:r>
              <a:rPr lang="en-US" dirty="0"/>
              <a:t> page will offer visitors an opportunity to connect with the artist on a more personal level while maintaining a clear, professional, and visually appealing presentation.</a:t>
            </a:r>
            <a:endParaRPr lang="en-US" dirty="0">
              <a:ea typeface="Calibri"/>
              <a:cs typeface="Calibri"/>
            </a:endParaRPr>
          </a:p>
          <a:p>
            <a:endParaRPr lang="en-US" b="1">
              <a:ea typeface="Calibri"/>
              <a:cs typeface="Calibri"/>
            </a:endParaRPr>
          </a:p>
        </p:txBody>
      </p:sp>
      <p:sp>
        <p:nvSpPr>
          <p:cNvPr id="4" name="Slide Number Placeholder 3">
            <a:extLst>
              <a:ext uri="{FF2B5EF4-FFF2-40B4-BE49-F238E27FC236}">
                <a16:creationId xmlns:a16="http://schemas.microsoft.com/office/drawing/2014/main" id="{8E2F4143-D1E9-D3AC-1E3A-914A14A881A6}"/>
              </a:ext>
            </a:extLst>
          </p:cNvPr>
          <p:cNvSpPr>
            <a:spLocks noGrp="1"/>
          </p:cNvSpPr>
          <p:nvPr>
            <p:ph type="sldNum" sz="quarter" idx="5"/>
          </p:nvPr>
        </p:nvSpPr>
        <p:spPr/>
        <p:txBody>
          <a:bodyPr/>
          <a:lstStyle/>
          <a:p>
            <a:fld id="{FC86FB72-7994-415B-87AC-9E0FB294B297}" type="slidenum">
              <a:t>16</a:t>
            </a:fld>
            <a:endParaRPr lang="en-US"/>
          </a:p>
        </p:txBody>
      </p:sp>
    </p:spTree>
    <p:extLst>
      <p:ext uri="{BB962C8B-B14F-4D97-AF65-F5344CB8AC3E}">
        <p14:creationId xmlns:p14="http://schemas.microsoft.com/office/powerpoint/2010/main" val="1325361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4A3622-DD6D-25FF-A396-8745FF4525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11ED2C-D167-EBF0-C982-E47588C7E2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B0CC86-3C79-1F1C-AB19-4EEA809A5005}"/>
              </a:ext>
            </a:extLst>
          </p:cNvPr>
          <p:cNvSpPr>
            <a:spLocks noGrp="1"/>
          </p:cNvSpPr>
          <p:nvPr>
            <p:ph type="body" idx="1"/>
          </p:nvPr>
        </p:nvSpPr>
        <p:spPr/>
        <p:txBody>
          <a:bodyPr/>
          <a:lstStyle/>
          <a:p>
            <a:r>
              <a:rPr lang="en-US" b="1" cap="all" dirty="0"/>
              <a:t>Frontend (User Interface):</a:t>
            </a:r>
            <a:endParaRPr lang="en-US" b="1" dirty="0">
              <a:ea typeface="Calibri" panose="020F0502020204030204"/>
              <a:cs typeface="Calibri" panose="020F0502020204030204"/>
            </a:endParaRPr>
          </a:p>
          <a:p>
            <a:endParaRPr lang="en-US" b="1" cap="all" dirty="0">
              <a:ea typeface="Calibri" panose="020F0502020204030204"/>
              <a:cs typeface="Calibri" panose="020F0502020204030204"/>
            </a:endParaRPr>
          </a:p>
          <a:p>
            <a:r>
              <a:rPr lang="en-US" cap="all"/>
              <a:t>The </a:t>
            </a:r>
            <a:r>
              <a:rPr lang="en-US" b="1" cap="all"/>
              <a:t>Frontend (User Interface)</a:t>
            </a:r>
            <a:r>
              <a:rPr lang="en-US" cap="all"/>
              <a:t> of the Contact page is designed to offer users a seamless and interactive experience. With easy navigation and visually engaging elements, this page makes it simple for users to connect with the artist. Key features of the page include:</a:t>
            </a:r>
            <a:endParaRPr lang="en-US"/>
          </a:p>
          <a:p>
            <a:r>
              <a:rPr lang="en-US" b="1" cap="all"/>
              <a:t>User-Friendly Navigation:</a:t>
            </a:r>
            <a:r>
              <a:rPr lang="en-US" cap="all"/>
              <a:t> Users can effortlessly navigate through the website by utilizing the </a:t>
            </a:r>
            <a:r>
              <a:rPr lang="en-US" b="1" cap="all"/>
              <a:t>navbar</a:t>
            </a:r>
            <a:r>
              <a:rPr lang="en-US" cap="all"/>
              <a:t>, which allows them to access different categories and sections. This intuitive navigation ensures that users can find their desired content with ease, enhancing the overall experience.</a:t>
            </a:r>
            <a:endParaRPr lang="en-US"/>
          </a:p>
          <a:p>
            <a:r>
              <a:rPr lang="en-US" b="1" cap="all"/>
              <a:t>Interactive Image Gallery:</a:t>
            </a:r>
            <a:r>
              <a:rPr lang="en-US" cap="all"/>
              <a:t> One of the key features of the Contact page is the interactive </a:t>
            </a:r>
            <a:r>
              <a:rPr lang="en-US" b="1" cap="all"/>
              <a:t>image gallery</a:t>
            </a:r>
            <a:r>
              <a:rPr lang="en-US" cap="all"/>
              <a:t>. Users can click on the displayed images to access detailed information about each piece of artwork. This functionality adds a dynamic element to the page, inviting visitors to explore the artist's portfolio while maintaining a focus on the communication aspect of the site.</a:t>
            </a:r>
            <a:endParaRPr lang="en-US"/>
          </a:p>
          <a:p>
            <a:r>
              <a:rPr lang="en-US" b="1" cap="all"/>
              <a:t>HTML, CSS, and JavaScript Integration:</a:t>
            </a:r>
            <a:r>
              <a:rPr lang="en-US" cap="all"/>
              <a:t> The Contact page is built with the following technologies to ensure a smooth and visually appealing user experience:</a:t>
            </a:r>
            <a:endParaRPr lang="en-US"/>
          </a:p>
          <a:p>
            <a:pPr marL="171450" indent="-171450">
              <a:buFont typeface="Arial"/>
              <a:buChar char="•"/>
            </a:pPr>
            <a:r>
              <a:rPr lang="en-US" b="1" cap="all"/>
              <a:t>HTML</a:t>
            </a:r>
            <a:r>
              <a:rPr lang="en-US" cap="all"/>
              <a:t> provides the structure for the page, including the layout of the contact form, navigation elements, and the image gallery.</a:t>
            </a:r>
            <a:endParaRPr lang="en-US"/>
          </a:p>
          <a:p>
            <a:pPr marL="171450" indent="-171450">
              <a:buFont typeface="Arial"/>
              <a:buChar char="•"/>
            </a:pPr>
            <a:r>
              <a:rPr lang="en-US" b="1" cap="all"/>
              <a:t>CSS</a:t>
            </a:r>
            <a:r>
              <a:rPr lang="en-US" cap="all"/>
              <a:t> enhances the visual design, ensuring that the page is both aesthetically pleasing and responsive. The styling reflects the artist’s unique brand identity, ensuring consistency across the site.</a:t>
            </a:r>
            <a:endParaRPr lang="en-US"/>
          </a:p>
          <a:p>
            <a:pPr marL="171450" indent="-171450">
              <a:buFont typeface="Arial"/>
              <a:buChar char="•"/>
            </a:pPr>
            <a:r>
              <a:rPr lang="en-US" b="1" cap="all"/>
              <a:t>JavaScript</a:t>
            </a:r>
            <a:r>
              <a:rPr lang="en-US" cap="all"/>
              <a:t> adds interactivity to the page, particularly for the </a:t>
            </a:r>
            <a:r>
              <a:rPr lang="en-US" b="1" cap="all"/>
              <a:t>image gallery</a:t>
            </a:r>
            <a:r>
              <a:rPr lang="en-US" cap="all"/>
              <a:t> where users can click on images to view more details. JavaScript also helps to manage user interactions with the navbar and other dynamic elements of the page.</a:t>
            </a:r>
            <a:endParaRPr lang="en-US"/>
          </a:p>
          <a:p>
            <a:endParaRPr lang="en-US" b="1" cap="all" dirty="0">
              <a:ea typeface="Calibri" panose="020F0502020204030204"/>
              <a:cs typeface="Calibri" panose="020F0502020204030204"/>
            </a:endParaRPr>
          </a:p>
          <a:p>
            <a:pPr marL="628650" lvl="2"/>
            <a:endParaRPr lang="en-US">
              <a:ea typeface="Calibri" panose="020F0502020204030204"/>
              <a:cs typeface="Calibri" panose="020F0502020204030204"/>
            </a:endParaRPr>
          </a:p>
          <a:p>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68E40D6B-079A-08FA-BA63-9319B87BA7BA}"/>
              </a:ext>
            </a:extLst>
          </p:cNvPr>
          <p:cNvSpPr>
            <a:spLocks noGrp="1"/>
          </p:cNvSpPr>
          <p:nvPr>
            <p:ph type="sldNum" sz="quarter" idx="5"/>
          </p:nvPr>
        </p:nvSpPr>
        <p:spPr/>
        <p:txBody>
          <a:bodyPr/>
          <a:lstStyle/>
          <a:p>
            <a:fld id="{FC86FB72-7994-415B-87AC-9E0FB294B297}" type="slidenum">
              <a:t>17</a:t>
            </a:fld>
            <a:endParaRPr lang="en-US"/>
          </a:p>
        </p:txBody>
      </p:sp>
    </p:spTree>
    <p:extLst>
      <p:ext uri="{BB962C8B-B14F-4D97-AF65-F5344CB8AC3E}">
        <p14:creationId xmlns:p14="http://schemas.microsoft.com/office/powerpoint/2010/main" val="2250158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44A2B-0E0E-BDFD-B7F4-9795F5346F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70A77A-6401-3FE4-4305-B9E4D63D32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E36893-AD11-2B43-A820-5168CC73DFA8}"/>
              </a:ext>
            </a:extLst>
          </p:cNvPr>
          <p:cNvSpPr>
            <a:spLocks noGrp="1"/>
          </p:cNvSpPr>
          <p:nvPr>
            <p:ph type="body" idx="1"/>
          </p:nvPr>
        </p:nvSpPr>
        <p:spPr/>
        <p:txBody>
          <a:bodyPr/>
          <a:lstStyle/>
          <a:p>
            <a:r>
              <a:rPr lang="en-US" b="1"/>
              <a:t>Welcome Page Layout Overview :(DRAFT 1) (DISCONTUINED)</a:t>
            </a:r>
          </a:p>
          <a:p>
            <a:endParaRPr lang="en-US" b="1"/>
          </a:p>
          <a:p>
            <a:r>
              <a:rPr lang="en-US"/>
              <a:t>The </a:t>
            </a:r>
            <a:r>
              <a:rPr lang="en-US" b="1"/>
              <a:t>Welcome</a:t>
            </a:r>
            <a:r>
              <a:rPr lang="en-US"/>
              <a:t> </a:t>
            </a:r>
            <a:r>
              <a:rPr lang="en-US" b="1"/>
              <a:t>Page</a:t>
            </a:r>
            <a:r>
              <a:rPr lang="en-US"/>
              <a:t> is designed to provide users with easy access to the artist’s portfolio, offering a clear and structured way to navigate through different categories of work. Key features of this layout include:</a:t>
            </a:r>
            <a:endParaRPr lang="en-US">
              <a:ea typeface="Calibri"/>
              <a:cs typeface="Calibri"/>
            </a:endParaRPr>
          </a:p>
          <a:p>
            <a:pPr marL="171450" indent="-171450">
              <a:buFont typeface="Arial"/>
              <a:buChar char="•"/>
            </a:pPr>
            <a:r>
              <a:rPr lang="en-US" b="1"/>
              <a:t>Portfolio Access:</a:t>
            </a:r>
            <a:br>
              <a:rPr lang="en-US" b="1">
                <a:cs typeface="+mn-lt"/>
              </a:rPr>
            </a:br>
            <a:r>
              <a:rPr lang="en-US" b="1"/>
              <a:t> </a:t>
            </a:r>
            <a:r>
              <a:rPr lang="en-US"/>
              <a:t>Users will be able to click on the Portfolio button, which will lead them to a page showcasing all the artist's work.. This organized structure allows visitors to explore various types of artwork in a way that is intuitive and engaging.</a:t>
            </a:r>
            <a:endParaRPr lang="en-US">
              <a:ea typeface="Calibri"/>
              <a:cs typeface="Calibri"/>
            </a:endParaRPr>
          </a:p>
          <a:p>
            <a:pPr marL="171450" indent="-171450">
              <a:buFont typeface="Arial"/>
              <a:buChar char="•"/>
            </a:pPr>
            <a:r>
              <a:rPr lang="en-US" b="1"/>
              <a:t>Navigation Between Categories:</a:t>
            </a:r>
            <a:br>
              <a:rPr lang="en-US" b="1">
                <a:cs typeface="+mn-lt"/>
              </a:rPr>
            </a:br>
            <a:r>
              <a:rPr lang="en-US"/>
              <a:t> Once on the portfolio page, users can navigate through individual categories, making it simple to explore the full range of the artist’s work. Each category will be clearly labeled and contain relevant pieces, giving users a smooth browsing experience.</a:t>
            </a:r>
          </a:p>
          <a:p>
            <a:pPr marL="171450" indent="-171450">
              <a:buFont typeface="Arial"/>
              <a:buChar char="•"/>
            </a:pPr>
            <a:r>
              <a:rPr lang="en-US" b="1"/>
              <a:t>Social Media Links:</a:t>
            </a:r>
            <a:br>
              <a:rPr lang="en-US" b="1">
                <a:cs typeface="+mn-lt"/>
              </a:rPr>
            </a:br>
            <a:r>
              <a:rPr lang="en-US" b="1"/>
              <a:t> </a:t>
            </a:r>
            <a:r>
              <a:rPr lang="en-US"/>
              <a:t>In addition to viewing the artist's work, users will also have the opportunity to easily navigate to the artist’s social media profiles. Social media links will be prominently displayed, enabling users to connect with the artist on different platforms and stay updated with new projects and releases.</a:t>
            </a:r>
          </a:p>
          <a:p>
            <a:pPr marL="171450" indent="-171450">
              <a:buFont typeface="Arial"/>
              <a:buChar char="•"/>
            </a:pPr>
            <a:endParaRPr lang="en-US"/>
          </a:p>
          <a:p>
            <a:r>
              <a:rPr lang="en-US"/>
              <a:t>This </a:t>
            </a:r>
            <a:r>
              <a:rPr lang="en-US" b="1"/>
              <a:t>Welcome Page </a:t>
            </a:r>
            <a:r>
              <a:rPr lang="en-US"/>
              <a:t>ensures a user-friendly and interactive experience, making it easy for visitors to explore the artist’s portfolio while also connecting with them on social media.</a:t>
            </a:r>
            <a:endParaRPr lang="en-US">
              <a:ea typeface="Calibri"/>
              <a:cs typeface="Calibri"/>
            </a:endParaRPr>
          </a:p>
          <a:p>
            <a:endParaRPr lang="en-US" b="1">
              <a:ea typeface="Calibri" panose="020F0502020204030204"/>
              <a:cs typeface="Calibri" panose="020F0502020204030204"/>
            </a:endParaRPr>
          </a:p>
          <a:p>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89522AF9-CB57-E377-6D17-8EA7FA34692A}"/>
              </a:ext>
            </a:extLst>
          </p:cNvPr>
          <p:cNvSpPr>
            <a:spLocks noGrp="1"/>
          </p:cNvSpPr>
          <p:nvPr>
            <p:ph type="sldNum" sz="quarter" idx="5"/>
          </p:nvPr>
        </p:nvSpPr>
        <p:spPr/>
        <p:txBody>
          <a:bodyPr/>
          <a:lstStyle/>
          <a:p>
            <a:fld id="{FC86FB72-7994-415B-87AC-9E0FB294B297}" type="slidenum">
              <a:rPr lang="en-US"/>
              <a:t>18</a:t>
            </a:fld>
            <a:endParaRPr lang="en-US"/>
          </a:p>
        </p:txBody>
      </p:sp>
    </p:spTree>
    <p:extLst>
      <p:ext uri="{BB962C8B-B14F-4D97-AF65-F5344CB8AC3E}">
        <p14:creationId xmlns:p14="http://schemas.microsoft.com/office/powerpoint/2010/main" val="2103625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E14EC-6967-7419-B20A-211D52195C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BDDCA0-A02B-DBC6-14F8-965063BA59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C08C49-9877-4C14-C578-5784CCD84398}"/>
              </a:ext>
            </a:extLst>
          </p:cNvPr>
          <p:cNvSpPr>
            <a:spLocks noGrp="1"/>
          </p:cNvSpPr>
          <p:nvPr>
            <p:ph type="body" idx="1"/>
          </p:nvPr>
        </p:nvSpPr>
        <p:spPr/>
        <p:txBody>
          <a:bodyPr/>
          <a:lstStyle/>
          <a:p>
            <a:r>
              <a:rPr lang="en-US" b="1"/>
              <a:t>Category Layout Overview: (DRAFT 2) </a:t>
            </a:r>
          </a:p>
          <a:p>
            <a:r>
              <a:rPr lang="en-US"/>
              <a:t>Each category on the website will follow a consistent layout to maintain a cohesive and user-friendly experience. The key features of this layout include:</a:t>
            </a:r>
            <a:endParaRPr lang="en-US">
              <a:ea typeface="Calibri"/>
              <a:cs typeface="Calibri"/>
            </a:endParaRPr>
          </a:p>
          <a:p>
            <a:pPr marL="171450" indent="-171450">
              <a:buFont typeface="Arial"/>
              <a:buChar char="•"/>
            </a:pPr>
            <a:r>
              <a:rPr lang="en-US" b="1"/>
              <a:t>Visual Consistency:</a:t>
            </a:r>
            <a:br>
              <a:rPr lang="en-US" b="1">
                <a:cs typeface="+mn-lt"/>
              </a:rPr>
            </a:br>
            <a:r>
              <a:rPr lang="en-US"/>
              <a:t> Every category will be visually structured in a similar format, ensuring a unified design throughout the site.</a:t>
            </a:r>
          </a:p>
          <a:p>
            <a:pPr marL="171450" indent="-171450">
              <a:buFont typeface="Arial"/>
              <a:buChar char="•"/>
            </a:pPr>
            <a:r>
              <a:rPr lang="en-US" b="1"/>
              <a:t>Relevant Imagery:</a:t>
            </a:r>
            <a:br>
              <a:rPr lang="en-US" b="1">
                <a:cs typeface="+mn-lt"/>
              </a:rPr>
            </a:br>
            <a:r>
              <a:rPr lang="en-US" b="1"/>
              <a:t> </a:t>
            </a:r>
            <a:r>
              <a:rPr lang="en-US"/>
              <a:t>Each category will feature images that directly correspond to the content or theme of that particular category. These images will enhance the visual appeal and help users quickly identify and engage with the content that interests them.</a:t>
            </a:r>
          </a:p>
          <a:p>
            <a:pPr marL="171450" indent="-171450">
              <a:buFont typeface="Arial"/>
              <a:buChar char="•"/>
            </a:pPr>
            <a:r>
              <a:rPr lang="en-US" b="1"/>
              <a:t>Interactive Image Experience:</a:t>
            </a:r>
            <a:br>
              <a:rPr lang="en-US" b="1">
                <a:cs typeface="+mn-lt"/>
              </a:rPr>
            </a:br>
            <a:r>
              <a:rPr lang="en-US" b="1"/>
              <a:t> </a:t>
            </a:r>
            <a:r>
              <a:rPr lang="en-US"/>
              <a:t>When a user clicks on any image within a category, the image will enlarge, allowing for a closer view. Along with an enlarged image, a brief description will appear, providing users with additional context or details about the image. This feature enhances the interactivity and informational value of the website.</a:t>
            </a:r>
            <a:endParaRPr lang="en-US">
              <a:ea typeface="Calibri"/>
              <a:cs typeface="Calibri"/>
            </a:endParaRPr>
          </a:p>
          <a:p>
            <a:endParaRPr lang="en-US">
              <a:ea typeface="Calibri"/>
              <a:cs typeface="Calibri"/>
            </a:endParaRPr>
          </a:p>
          <a:p>
            <a:r>
              <a:rPr lang="en-US"/>
              <a:t>This standardized and interactive approach ensures a seamless and engaging user experience while maintaining a visually appealing and informative design.</a:t>
            </a:r>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1D9732E8-D946-1BAC-AA22-211335110654}"/>
              </a:ext>
            </a:extLst>
          </p:cNvPr>
          <p:cNvSpPr>
            <a:spLocks noGrp="1"/>
          </p:cNvSpPr>
          <p:nvPr>
            <p:ph type="sldNum" sz="quarter" idx="5"/>
          </p:nvPr>
        </p:nvSpPr>
        <p:spPr/>
        <p:txBody>
          <a:bodyPr/>
          <a:lstStyle/>
          <a:p>
            <a:fld id="{FC86FB72-7994-415B-87AC-9E0FB294B297}" type="slidenum">
              <a:t>19</a:t>
            </a:fld>
            <a:endParaRPr lang="en-US"/>
          </a:p>
        </p:txBody>
      </p:sp>
    </p:spTree>
    <p:extLst>
      <p:ext uri="{BB962C8B-B14F-4D97-AF65-F5344CB8AC3E}">
        <p14:creationId xmlns:p14="http://schemas.microsoft.com/office/powerpoint/2010/main" val="20561026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F9B69-0BD3-4D48-66E8-F8E567459F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7016C9-A214-15FD-FD62-190AFB5EE2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7C3F12-3B15-5735-5DE3-884AF6DEDDA3}"/>
              </a:ext>
            </a:extLst>
          </p:cNvPr>
          <p:cNvSpPr>
            <a:spLocks noGrp="1"/>
          </p:cNvSpPr>
          <p:nvPr>
            <p:ph type="body" idx="1"/>
          </p:nvPr>
        </p:nvSpPr>
        <p:spPr/>
        <p:txBody>
          <a:bodyPr/>
          <a:lstStyle/>
          <a:p>
            <a:r>
              <a:rPr lang="en-US" b="1" cap="all" dirty="0"/>
              <a:t>Form Submission</a:t>
            </a:r>
            <a:endParaRPr lang="en-US" b="1" dirty="0"/>
          </a:p>
          <a:p>
            <a:endParaRPr lang="en-US" b="1" dirty="0">
              <a:ea typeface="Calibri"/>
              <a:cs typeface="Calibri"/>
            </a:endParaRPr>
          </a:p>
          <a:p>
            <a:endParaRPr lang="en-US" dirty="0">
              <a:ea typeface="Calibri"/>
              <a:cs typeface="Calibri"/>
            </a:endParaRPr>
          </a:p>
        </p:txBody>
      </p:sp>
      <p:sp>
        <p:nvSpPr>
          <p:cNvPr id="4" name="Slide Number Placeholder 3">
            <a:extLst>
              <a:ext uri="{FF2B5EF4-FFF2-40B4-BE49-F238E27FC236}">
                <a16:creationId xmlns:a16="http://schemas.microsoft.com/office/drawing/2014/main" id="{32AE8C1C-D6F3-C736-2DDF-EC8366C7F537}"/>
              </a:ext>
            </a:extLst>
          </p:cNvPr>
          <p:cNvSpPr>
            <a:spLocks noGrp="1"/>
          </p:cNvSpPr>
          <p:nvPr>
            <p:ph type="sldNum" sz="quarter" idx="5"/>
          </p:nvPr>
        </p:nvSpPr>
        <p:spPr/>
        <p:txBody>
          <a:bodyPr/>
          <a:lstStyle/>
          <a:p>
            <a:fld id="{FC86FB72-7994-415B-87AC-9E0FB294B297}" type="slidenum">
              <a:t>20</a:t>
            </a:fld>
            <a:endParaRPr lang="en-US"/>
          </a:p>
        </p:txBody>
      </p:sp>
    </p:spTree>
    <p:extLst>
      <p:ext uri="{BB962C8B-B14F-4D97-AF65-F5344CB8AC3E}">
        <p14:creationId xmlns:p14="http://schemas.microsoft.com/office/powerpoint/2010/main" val="11961568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1C9A3-5123-5511-EE61-88A6EC4A15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93AF3C-2047-0AF8-9F4E-B9846A3516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653F42-7936-A695-F907-23B033159B79}"/>
              </a:ext>
            </a:extLst>
          </p:cNvPr>
          <p:cNvSpPr>
            <a:spLocks noGrp="1"/>
          </p:cNvSpPr>
          <p:nvPr>
            <p:ph type="body" idx="1"/>
          </p:nvPr>
        </p:nvSpPr>
        <p:spPr/>
        <p:txBody>
          <a:bodyPr/>
          <a:lstStyle/>
          <a:p>
            <a:r>
              <a:rPr lang="en-US"/>
              <a:t>Portfolio Layout Overview :(DRAFT 1) (DISCONTUINED)</a:t>
            </a:r>
            <a:endParaRPr lang="en-US">
              <a:ea typeface="Calibri"/>
              <a:cs typeface="Calibri"/>
            </a:endParaRPr>
          </a:p>
          <a:p>
            <a:r>
              <a:rPr lang="en-US"/>
              <a:t>The </a:t>
            </a:r>
            <a:r>
              <a:rPr lang="en-US" b="1"/>
              <a:t>Portfolio Layout</a:t>
            </a:r>
            <a:r>
              <a:rPr lang="en-US"/>
              <a:t> is designed to provide users with an engaging overview of the artist's work while offering multiple ways to explore and connect. Key features of this layout include:</a:t>
            </a:r>
            <a:endParaRPr lang="en-US">
              <a:ea typeface="Calibri" panose="020F0502020204030204"/>
              <a:cs typeface="Calibri" panose="020F0502020204030204"/>
            </a:endParaRPr>
          </a:p>
          <a:p>
            <a:pPr>
              <a:buFont typeface="Arial"/>
              <a:buChar char="•"/>
            </a:pPr>
            <a:endParaRPr lang="en-US"/>
          </a:p>
          <a:p>
            <a:pPr>
              <a:buFont typeface="Arial"/>
              <a:buChar char="•"/>
            </a:pPr>
            <a:r>
              <a:rPr lang="en-US" b="1"/>
              <a:t> Artwork Overview:</a:t>
            </a:r>
            <a:br>
              <a:rPr lang="en-US" b="1">
                <a:cs typeface="+mn-lt"/>
              </a:rPr>
            </a:br>
            <a:r>
              <a:rPr lang="en-US"/>
              <a:t> The page will feature a brief overview of the artist's body of work, providing visitors with an introduction to the style and themes used in the artwork. This section will give users a snapshot of the artist's creative journey and artistic identity.</a:t>
            </a:r>
            <a:endParaRPr lang="en-US">
              <a:ea typeface="Calibri"/>
              <a:cs typeface="Calibri"/>
            </a:endParaRPr>
          </a:p>
          <a:p>
            <a:pPr>
              <a:buFont typeface="Arial"/>
              <a:buChar char="•"/>
            </a:pPr>
            <a:endParaRPr lang="en-US"/>
          </a:p>
          <a:p>
            <a:pPr>
              <a:buFont typeface="Arial"/>
              <a:buChar char="•"/>
            </a:pPr>
            <a:r>
              <a:rPr lang="en-US" b="1"/>
              <a:t>"About Me" Section:</a:t>
            </a:r>
            <a:br>
              <a:rPr lang="en-US" b="1">
                <a:cs typeface="+mn-lt"/>
              </a:rPr>
            </a:br>
            <a:r>
              <a:rPr lang="en-US"/>
              <a:t> Alongside the artwork overview, there will be a dedicated About Me section, where users can learn more about the artist’s background, influences, and creative process. This personal touch helps build a connection between the artist and the audience.</a:t>
            </a:r>
            <a:endParaRPr lang="en-US">
              <a:ea typeface="Calibri"/>
              <a:cs typeface="Calibri"/>
            </a:endParaRPr>
          </a:p>
          <a:p>
            <a:endParaRPr lang="en-US">
              <a:ea typeface="Calibri"/>
              <a:cs typeface="Calibri"/>
            </a:endParaRPr>
          </a:p>
          <a:p>
            <a:pPr>
              <a:buFont typeface="Arial"/>
              <a:buChar char="•"/>
            </a:pPr>
            <a:r>
              <a:rPr lang="en-US" b="1"/>
              <a:t>Multiple Categories:</a:t>
            </a:r>
            <a:br>
              <a:rPr lang="en-US" b="1">
                <a:cs typeface="+mn-lt"/>
              </a:rPr>
            </a:br>
            <a:r>
              <a:rPr lang="en-US"/>
              <a:t> The portfolio will be organized into multiple categories, allowing users to easily navigate through different types of artwork. These categories will be accessible through a menu button, enabling visitors to quickly find the specific work they are most interested in.</a:t>
            </a:r>
            <a:endParaRPr lang="en-US">
              <a:ea typeface="Calibri"/>
              <a:cs typeface="Calibri"/>
            </a:endParaRPr>
          </a:p>
          <a:p>
            <a:endParaRPr lang="en-US">
              <a:ea typeface="Calibri"/>
              <a:cs typeface="Calibri"/>
            </a:endParaRPr>
          </a:p>
          <a:p>
            <a:pPr>
              <a:buFont typeface="Arial"/>
              <a:buChar char="•"/>
            </a:pPr>
            <a:r>
              <a:rPr lang="en-US" b="1"/>
              <a:t>Contact Information:</a:t>
            </a:r>
            <a:br>
              <a:rPr lang="en-US" b="1">
                <a:cs typeface="+mn-lt"/>
              </a:rPr>
            </a:br>
            <a:r>
              <a:rPr lang="en-US"/>
              <a:t> The layout will also include an easy-to-find method for users to contact the artist for inquiries or work-related requests. This will ensure a seamless path for potential clients or collaborators to get in touch.</a:t>
            </a:r>
            <a:endParaRPr lang="en-US">
              <a:ea typeface="Calibri" panose="020F0502020204030204"/>
              <a:cs typeface="Calibri" panose="020F0502020204030204"/>
            </a:endParaRPr>
          </a:p>
          <a:p>
            <a:endParaRPr lang="en-US">
              <a:ea typeface="Calibri" panose="020F0502020204030204"/>
              <a:cs typeface="Calibri" panose="020F0502020204030204"/>
            </a:endParaRPr>
          </a:p>
          <a:p>
            <a:r>
              <a:rPr lang="en-US"/>
              <a:t>While this </a:t>
            </a:r>
            <a:r>
              <a:rPr lang="en-US" b="1"/>
              <a:t>Portfolio Layout</a:t>
            </a:r>
            <a:r>
              <a:rPr lang="en-US"/>
              <a:t> has been discontinued, the core elements would have provided users with a comprehensive and user-friendly way to engage with the artist’s portfolio.</a:t>
            </a:r>
            <a:endParaRPr lang="en-US">
              <a:ea typeface="Calibri" panose="020F0502020204030204"/>
              <a:cs typeface="Calibri" panose="020F0502020204030204"/>
            </a:endParaRPr>
          </a:p>
          <a:p>
            <a:pPr marL="171450" indent="-171450">
              <a:buFont typeface="Arial"/>
              <a:buChar char="•"/>
            </a:pPr>
            <a:endParaRPr lang="en-US" b="1">
              <a:ea typeface="Calibri"/>
              <a:cs typeface="Calibri"/>
            </a:endParaRPr>
          </a:p>
        </p:txBody>
      </p:sp>
      <p:sp>
        <p:nvSpPr>
          <p:cNvPr id="4" name="Slide Number Placeholder 3">
            <a:extLst>
              <a:ext uri="{FF2B5EF4-FFF2-40B4-BE49-F238E27FC236}">
                <a16:creationId xmlns:a16="http://schemas.microsoft.com/office/drawing/2014/main" id="{7862618D-560B-4F1E-8301-BE7BBB0736F7}"/>
              </a:ext>
            </a:extLst>
          </p:cNvPr>
          <p:cNvSpPr>
            <a:spLocks noGrp="1"/>
          </p:cNvSpPr>
          <p:nvPr>
            <p:ph type="sldNum" sz="quarter" idx="5"/>
          </p:nvPr>
        </p:nvSpPr>
        <p:spPr/>
        <p:txBody>
          <a:bodyPr/>
          <a:lstStyle/>
          <a:p>
            <a:fld id="{FC86FB72-7994-415B-87AC-9E0FB294B297}" type="slidenum">
              <a:rPr lang="en-US"/>
              <a:t>21</a:t>
            </a:fld>
            <a:endParaRPr lang="en-US"/>
          </a:p>
        </p:txBody>
      </p:sp>
    </p:spTree>
    <p:extLst>
      <p:ext uri="{BB962C8B-B14F-4D97-AF65-F5344CB8AC3E}">
        <p14:creationId xmlns:p14="http://schemas.microsoft.com/office/powerpoint/2010/main" val="1204226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E51FA-8FF2-002B-8036-3332DD19DD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982651-608E-76AB-0BC3-6012283D90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AB69B7-D94E-451A-CC31-0EA0948F8B8C}"/>
              </a:ext>
            </a:extLst>
          </p:cNvPr>
          <p:cNvSpPr>
            <a:spLocks noGrp="1"/>
          </p:cNvSpPr>
          <p:nvPr>
            <p:ph type="body" idx="1"/>
          </p:nvPr>
        </p:nvSpPr>
        <p:spPr/>
        <p:txBody>
          <a:bodyPr/>
          <a:lstStyle/>
          <a:p>
            <a:r>
              <a:rPr lang="en-US" b="1" cap="all" dirty="0"/>
              <a:t>Form Submission</a:t>
            </a:r>
            <a:endParaRPr lang="en-US" b="1" dirty="0"/>
          </a:p>
          <a:p>
            <a:endParaRPr lang="en-US" b="1" dirty="0">
              <a:ea typeface="Calibri"/>
              <a:cs typeface="Calibri"/>
            </a:endParaRPr>
          </a:p>
          <a:p>
            <a:endParaRPr lang="en-US" dirty="0">
              <a:ea typeface="Calibri"/>
              <a:cs typeface="Calibri"/>
            </a:endParaRPr>
          </a:p>
        </p:txBody>
      </p:sp>
      <p:sp>
        <p:nvSpPr>
          <p:cNvPr id="4" name="Slide Number Placeholder 3">
            <a:extLst>
              <a:ext uri="{FF2B5EF4-FFF2-40B4-BE49-F238E27FC236}">
                <a16:creationId xmlns:a16="http://schemas.microsoft.com/office/drawing/2014/main" id="{43826975-1572-AD81-6178-267E761EE794}"/>
              </a:ext>
            </a:extLst>
          </p:cNvPr>
          <p:cNvSpPr>
            <a:spLocks noGrp="1"/>
          </p:cNvSpPr>
          <p:nvPr>
            <p:ph type="sldNum" sz="quarter" idx="5"/>
          </p:nvPr>
        </p:nvSpPr>
        <p:spPr/>
        <p:txBody>
          <a:bodyPr/>
          <a:lstStyle/>
          <a:p>
            <a:fld id="{FC86FB72-7994-415B-87AC-9E0FB294B297}" type="slidenum">
              <a:t>3</a:t>
            </a:fld>
            <a:endParaRPr lang="en-US"/>
          </a:p>
        </p:txBody>
      </p:sp>
    </p:spTree>
    <p:extLst>
      <p:ext uri="{BB962C8B-B14F-4D97-AF65-F5344CB8AC3E}">
        <p14:creationId xmlns:p14="http://schemas.microsoft.com/office/powerpoint/2010/main" val="6916122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28472-9E88-543B-E7F3-885C8F8855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536DFD-CF75-75A9-4C9D-383C72A923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F0425C-1347-E97D-5863-69D453E800BE}"/>
              </a:ext>
            </a:extLst>
          </p:cNvPr>
          <p:cNvSpPr>
            <a:spLocks noGrp="1"/>
          </p:cNvSpPr>
          <p:nvPr>
            <p:ph type="body" idx="1"/>
          </p:nvPr>
        </p:nvSpPr>
        <p:spPr/>
        <p:txBody>
          <a:bodyPr/>
          <a:lstStyle/>
          <a:p>
            <a:r>
              <a:rPr lang="en-US" b="1" cap="all" dirty="0"/>
              <a:t>Backend (Server-side functionality)</a:t>
            </a:r>
            <a:endParaRPr lang="en-US" b="1" dirty="0"/>
          </a:p>
        </p:txBody>
      </p:sp>
      <p:sp>
        <p:nvSpPr>
          <p:cNvPr id="4" name="Slide Number Placeholder 3">
            <a:extLst>
              <a:ext uri="{FF2B5EF4-FFF2-40B4-BE49-F238E27FC236}">
                <a16:creationId xmlns:a16="http://schemas.microsoft.com/office/drawing/2014/main" id="{2307F415-D61C-E33D-9B36-2FDAE48340CB}"/>
              </a:ext>
            </a:extLst>
          </p:cNvPr>
          <p:cNvSpPr>
            <a:spLocks noGrp="1"/>
          </p:cNvSpPr>
          <p:nvPr>
            <p:ph type="sldNum" sz="quarter" idx="5"/>
          </p:nvPr>
        </p:nvSpPr>
        <p:spPr/>
        <p:txBody>
          <a:bodyPr/>
          <a:lstStyle/>
          <a:p>
            <a:fld id="{FC86FB72-7994-415B-87AC-9E0FB294B297}" type="slidenum">
              <a:t>22</a:t>
            </a:fld>
            <a:endParaRPr lang="en-US"/>
          </a:p>
        </p:txBody>
      </p:sp>
    </p:spTree>
    <p:extLst>
      <p:ext uri="{BB962C8B-B14F-4D97-AF65-F5344CB8AC3E}">
        <p14:creationId xmlns:p14="http://schemas.microsoft.com/office/powerpoint/2010/main" val="4289054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4AF2F-6DA2-0328-1875-EA2D09CE66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7F375D-1174-1590-E959-0182181CB9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5714EA-B9C3-0769-8804-7B0BE9855383}"/>
              </a:ext>
            </a:extLst>
          </p:cNvPr>
          <p:cNvSpPr>
            <a:spLocks noGrp="1"/>
          </p:cNvSpPr>
          <p:nvPr>
            <p:ph type="body" idx="1"/>
          </p:nvPr>
        </p:nvSpPr>
        <p:spPr/>
        <p:txBody>
          <a:bodyPr/>
          <a:lstStyle/>
          <a:p>
            <a:r>
              <a:rPr lang="en-US" b="1" cap="all" dirty="0"/>
              <a:t>Form Submission</a:t>
            </a:r>
            <a:endParaRPr lang="en-US" b="1" dirty="0"/>
          </a:p>
          <a:p>
            <a:endParaRPr lang="en-US" b="1" dirty="0">
              <a:ea typeface="Calibri"/>
              <a:cs typeface="Calibri"/>
            </a:endParaRPr>
          </a:p>
          <a:p>
            <a:endParaRPr lang="en-US" dirty="0">
              <a:ea typeface="Calibri"/>
              <a:cs typeface="Calibri"/>
            </a:endParaRPr>
          </a:p>
        </p:txBody>
      </p:sp>
      <p:sp>
        <p:nvSpPr>
          <p:cNvPr id="4" name="Slide Number Placeholder 3">
            <a:extLst>
              <a:ext uri="{FF2B5EF4-FFF2-40B4-BE49-F238E27FC236}">
                <a16:creationId xmlns:a16="http://schemas.microsoft.com/office/drawing/2014/main" id="{537892D3-B03F-B61B-0DD3-B8ADC00E7EA2}"/>
              </a:ext>
            </a:extLst>
          </p:cNvPr>
          <p:cNvSpPr>
            <a:spLocks noGrp="1"/>
          </p:cNvSpPr>
          <p:nvPr>
            <p:ph type="sldNum" sz="quarter" idx="5"/>
          </p:nvPr>
        </p:nvSpPr>
        <p:spPr/>
        <p:txBody>
          <a:bodyPr/>
          <a:lstStyle/>
          <a:p>
            <a:fld id="{FC86FB72-7994-415B-87AC-9E0FB294B297}" type="slidenum">
              <a:t>23</a:t>
            </a:fld>
            <a:endParaRPr lang="en-US"/>
          </a:p>
        </p:txBody>
      </p:sp>
    </p:spTree>
    <p:extLst>
      <p:ext uri="{BB962C8B-B14F-4D97-AF65-F5344CB8AC3E}">
        <p14:creationId xmlns:p14="http://schemas.microsoft.com/office/powerpoint/2010/main" val="2127386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8168B8-B901-96C0-5A2A-37DEAB9A75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54CA84-A0F7-A7A4-A6F8-2987CD0CEB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F3ACE6-E718-CEF3-C667-56A921A840FD}"/>
              </a:ext>
            </a:extLst>
          </p:cNvPr>
          <p:cNvSpPr>
            <a:spLocks noGrp="1"/>
          </p:cNvSpPr>
          <p:nvPr>
            <p:ph type="body" idx="1"/>
          </p:nvPr>
        </p:nvSpPr>
        <p:spPr/>
        <p:txBody>
          <a:bodyPr/>
          <a:lstStyle/>
          <a:p>
            <a:r>
              <a:rPr lang="en-US" b="1"/>
              <a:t>Contact Page Overview: (DRAFT 2)</a:t>
            </a:r>
          </a:p>
          <a:p>
            <a:r>
              <a:rPr lang="en-US"/>
              <a:t>The </a:t>
            </a:r>
            <a:r>
              <a:rPr lang="en-US" b="1"/>
              <a:t>Contact</a:t>
            </a:r>
            <a:r>
              <a:rPr lang="en-US"/>
              <a:t> page offers users a straightforward way to reach out and collaborate with the artist. Key features of this page include:</a:t>
            </a:r>
            <a:endParaRPr lang="en-US">
              <a:ea typeface="Calibri"/>
              <a:cs typeface="Calibri"/>
            </a:endParaRPr>
          </a:p>
          <a:p>
            <a:pPr marL="285750" indent="-285750">
              <a:buFont typeface="Arial"/>
              <a:buChar char="•"/>
            </a:pPr>
            <a:r>
              <a:rPr lang="en-US" b="1"/>
              <a:t>Contact Form:</a:t>
            </a:r>
            <a:br>
              <a:rPr lang="en-US" b="1">
                <a:cs typeface="+mn-lt"/>
              </a:rPr>
            </a:br>
            <a:r>
              <a:rPr lang="en-US" b="1"/>
              <a:t> </a:t>
            </a:r>
            <a:r>
              <a:rPr lang="en-US"/>
              <a:t>Users can easily fill out a contact form with the following fields:</a:t>
            </a:r>
            <a:r>
              <a:rPr lang="en-US" b="1"/>
              <a:t> name, email address, subject, and a description</a:t>
            </a:r>
            <a:r>
              <a:rPr lang="en-US"/>
              <a:t> of their inquiry. This form is designed to facilitate communication, especially for users interested in collaborating with the artist on projects.</a:t>
            </a:r>
            <a:endParaRPr lang="en-US">
              <a:ea typeface="Calibri"/>
              <a:cs typeface="Calibri"/>
            </a:endParaRPr>
          </a:p>
          <a:p>
            <a:pPr marL="285750" indent="-285750">
              <a:buFont typeface="Arial"/>
              <a:buChar char="•"/>
            </a:pPr>
            <a:r>
              <a:rPr lang="en-US" b="1"/>
              <a:t>Collaborative Intent:</a:t>
            </a:r>
            <a:br>
              <a:rPr lang="en-US" b="1">
                <a:cs typeface="+mn-lt"/>
              </a:rPr>
            </a:br>
            <a:r>
              <a:rPr lang="en-US"/>
              <a:t> The form is tailored for users looking to initiate discussions about potential artistic collaborations, commissions, or inquiries, ensuring a focused and efficient means of communication.</a:t>
            </a:r>
          </a:p>
          <a:p>
            <a:pPr marL="285750" indent="-285750">
              <a:buFont typeface="Arial"/>
              <a:buChar char="•"/>
            </a:pPr>
            <a:r>
              <a:rPr lang="en-US" b="1"/>
              <a:t>Showcasing the Artist's Work:</a:t>
            </a:r>
            <a:br>
              <a:rPr lang="en-US" b="1">
                <a:cs typeface="+mn-lt"/>
              </a:rPr>
            </a:br>
            <a:r>
              <a:rPr lang="en-US">
                <a:ea typeface="Calibri"/>
                <a:cs typeface="Calibri"/>
              </a:rPr>
              <a:t> To make the page visually engaging, one of the artist's works will be displayed, giving users a glimpse into the artist’s style and creative output. This helps to create a deeper connection and reinforces the artist’s visual identity.</a:t>
            </a:r>
          </a:p>
          <a:p>
            <a:pPr marL="285750" indent="-285750">
              <a:buFont typeface="Arial"/>
              <a:buChar char="•"/>
            </a:pPr>
            <a:r>
              <a:rPr lang="en-US" b="1"/>
              <a:t>Backend Form Handling:</a:t>
            </a:r>
            <a:br>
              <a:rPr lang="en-US" b="1">
                <a:cs typeface="+mn-lt"/>
              </a:rPr>
            </a:br>
            <a:r>
              <a:rPr lang="en-US"/>
              <a:t> Once the user submits the contact form, the information will be sent securely to the backend. The backend will process the form data by storing it in a database or sending it to the artist's email address for easy review.</a:t>
            </a:r>
          </a:p>
          <a:p>
            <a:pPr lvl="2" indent="-285750">
              <a:buFont typeface="Wingdings"/>
              <a:buChar char="§"/>
            </a:pPr>
            <a:r>
              <a:rPr lang="en-US" b="1" err="1"/>
              <a:t>EmailJS</a:t>
            </a:r>
            <a:r>
              <a:rPr lang="en-US"/>
              <a:t>  will be used to handle the email submission, ensuring that all inquiries are promptly delivered.</a:t>
            </a:r>
            <a:endParaRPr lang="en-US">
              <a:ea typeface="Calibri"/>
              <a:cs typeface="Calibri"/>
            </a:endParaRPr>
          </a:p>
          <a:p>
            <a:pPr lvl="2" indent="-285750">
              <a:buFont typeface="Wingdings"/>
              <a:buChar char="§"/>
            </a:pPr>
            <a:r>
              <a:rPr lang="en-US"/>
              <a:t>The backend will also include validation to ensure all required fields are filled out correctly before the form is submitted, reducing errors and improving the user experience.</a:t>
            </a:r>
          </a:p>
          <a:p>
            <a:pPr lvl="2" indent="-285750">
              <a:buFont typeface="Wingdings"/>
              <a:buChar char="§"/>
            </a:pPr>
            <a:r>
              <a:rPr lang="en-US"/>
              <a:t>All form submissions will be logged and tracked, allowing the artist to follow up on requests and manage ongoing collaborations efficiently.</a:t>
            </a:r>
            <a:endParaRPr lang="en-US">
              <a:ea typeface="Calibri"/>
              <a:cs typeface="Calibri"/>
            </a:endParaRPr>
          </a:p>
          <a:p>
            <a:pPr lvl="2"/>
            <a:r>
              <a:rPr lang="en-US"/>
              <a:t>Contact Page Overview:</a:t>
            </a:r>
          </a:p>
          <a:p>
            <a:pPr lvl="2"/>
            <a:r>
              <a:rPr lang="en-US"/>
              <a:t>The </a:t>
            </a:r>
            <a:r>
              <a:rPr lang="en-US" b="1"/>
              <a:t>Contact</a:t>
            </a:r>
            <a:r>
              <a:rPr lang="en-US"/>
              <a:t> page offers users a straightforward way to reach out and collaborate with the artist. Key features of this page include:</a:t>
            </a:r>
          </a:p>
          <a:p>
            <a:pPr marL="171450" indent="-171450">
              <a:buFont typeface="Arial"/>
              <a:buChar char="•"/>
            </a:pPr>
            <a:r>
              <a:rPr lang="en-US" b="1"/>
              <a:t>Contact Form:</a:t>
            </a:r>
            <a:br>
              <a:rPr lang="en-US" b="1">
                <a:cs typeface="+mn-lt"/>
              </a:rPr>
            </a:br>
            <a:r>
              <a:rPr lang="en-US" b="1"/>
              <a:t> Users can easily fill out a contact form with the following fields: name</a:t>
            </a:r>
            <a:r>
              <a:rPr lang="en-US"/>
              <a:t>, </a:t>
            </a:r>
            <a:r>
              <a:rPr lang="en-US" b="1"/>
              <a:t>email address</a:t>
            </a:r>
            <a:r>
              <a:rPr lang="en-US"/>
              <a:t>, </a:t>
            </a:r>
            <a:r>
              <a:rPr lang="en-US" b="1"/>
              <a:t>subject</a:t>
            </a:r>
            <a:r>
              <a:rPr lang="en-US"/>
              <a:t>, and a </a:t>
            </a:r>
            <a:r>
              <a:rPr lang="en-US" b="1"/>
              <a:t>description</a:t>
            </a:r>
            <a:r>
              <a:rPr lang="en-US"/>
              <a:t> of their inquiry. This form is designed to facilitate communication, especially for users interested in collaborating with the artist on projects or commissions.</a:t>
            </a:r>
            <a:endParaRPr lang="en-US">
              <a:ea typeface="Calibri"/>
              <a:cs typeface="Calibri"/>
            </a:endParaRPr>
          </a:p>
          <a:p>
            <a:pPr marL="171450" indent="-171450">
              <a:buFont typeface="Arial"/>
              <a:buChar char="•"/>
            </a:pPr>
            <a:r>
              <a:rPr lang="en-US" b="1"/>
              <a:t>Collaborative Intent:</a:t>
            </a:r>
            <a:br>
              <a:rPr lang="en-US" b="1">
                <a:cs typeface="+mn-lt"/>
              </a:rPr>
            </a:br>
            <a:r>
              <a:rPr lang="en-US" b="1"/>
              <a:t> The form is tailored for users looking to initiate discussions about potential artistic collaborations, commissions, or inquiries, ensuring a focused and efficient means of communication.</a:t>
            </a:r>
            <a:endParaRPr lang="en-US"/>
          </a:p>
          <a:p>
            <a:pPr marL="171450" indent="-171450">
              <a:buFont typeface="Arial"/>
              <a:buChar char="•"/>
            </a:pPr>
            <a:r>
              <a:rPr lang="en-US" b="1"/>
              <a:t>Showcasing the Artist's Work:</a:t>
            </a:r>
            <a:br>
              <a:rPr lang="en-US" b="1">
                <a:cs typeface="+mn-lt"/>
              </a:rPr>
            </a:br>
            <a:r>
              <a:rPr lang="en-US" b="1"/>
              <a:t> To make the page visually engaging, one of the artist's works will be displayed, giving users a glimpse into the artist’s style and creative output. This helps to create a deeper connection and reinforces the artist’s visual identity.</a:t>
            </a:r>
            <a:endParaRPr lang="en-US"/>
          </a:p>
          <a:p>
            <a:pPr marL="171450" indent="-171450">
              <a:buFont typeface="Arial"/>
              <a:buChar char="•"/>
            </a:pPr>
            <a:r>
              <a:rPr lang="en-US" b="1"/>
              <a:t>Backend Form Handling:</a:t>
            </a:r>
            <a:br>
              <a:rPr lang="en-US" b="1">
                <a:cs typeface="+mn-lt"/>
              </a:rPr>
            </a:br>
            <a:r>
              <a:rPr lang="en-US" b="1"/>
              <a:t> Once the user submits the contact form, the information will be sent securely to the backend. The backend will process the form data by storing it in a database</a:t>
            </a:r>
            <a:r>
              <a:rPr lang="en-US"/>
              <a:t> or sending it to the artist's email address for easy review.</a:t>
            </a:r>
            <a:endParaRPr lang="en-US">
              <a:ea typeface="Calibri"/>
              <a:cs typeface="Calibri"/>
            </a:endParaRPr>
          </a:p>
          <a:p>
            <a:pPr marL="628650" lvl="1" indent="-171450">
              <a:buFont typeface="Arial"/>
              <a:buChar char="•"/>
            </a:pPr>
            <a:r>
              <a:rPr lang="en-US" b="1" err="1"/>
              <a:t>EmailJS</a:t>
            </a:r>
            <a:r>
              <a:rPr lang="en-US"/>
              <a:t> or a similar service will be used to handle the email submission, ensuring that all inquiries are promptly delivered.</a:t>
            </a:r>
            <a:endParaRPr lang="en-US">
              <a:ea typeface="Calibri"/>
              <a:cs typeface="Calibri"/>
            </a:endParaRPr>
          </a:p>
          <a:p>
            <a:pPr marL="628650" lvl="1" indent="-171450">
              <a:buFont typeface="Arial"/>
              <a:buChar char="•"/>
            </a:pPr>
            <a:r>
              <a:rPr lang="en-US"/>
              <a:t>The backend will also include validation to ensure all required fields are filled out correctly before the form is submitted, reducing errors and improving the user experience.</a:t>
            </a:r>
            <a:endParaRPr lang="en-US">
              <a:ea typeface="Calibri"/>
              <a:cs typeface="Calibri"/>
            </a:endParaRPr>
          </a:p>
          <a:p>
            <a:pPr marL="628650" lvl="1" indent="-171450">
              <a:buFont typeface="Arial"/>
              <a:buChar char="•"/>
            </a:pPr>
            <a:r>
              <a:rPr lang="en-US"/>
              <a:t>All form submissions will be logged and tracked, allowing the artist to follow up on requests and manage ongoing collaborations efficiently.</a:t>
            </a:r>
          </a:p>
          <a:p>
            <a:pPr marL="628650" lvl="1" indent="-171450">
              <a:buFont typeface="Arial"/>
              <a:buChar char="•"/>
            </a:pPr>
            <a:endParaRPr lang="en-US">
              <a:ea typeface="Calibri"/>
              <a:cs typeface="Calibri"/>
            </a:endParaRPr>
          </a:p>
          <a:p>
            <a:pPr lvl="1"/>
            <a:r>
              <a:rPr lang="en-US"/>
              <a:t>This </a:t>
            </a:r>
            <a:r>
              <a:rPr lang="en-US" b="1"/>
              <a:t>Contact Page</a:t>
            </a:r>
            <a:r>
              <a:rPr lang="en-US"/>
              <a:t> serves as a central point for initiating collaboration with the artist, ensuring smooth communication and providing visitors with a direct way to engage professionally.</a:t>
            </a:r>
            <a:endParaRPr lang="en-US">
              <a:ea typeface="Calibri" panose="020F0502020204030204"/>
              <a:cs typeface="Calibri" panose="020F0502020204030204"/>
            </a:endParaRPr>
          </a:p>
          <a:p>
            <a:pPr marL="628650" lvl="2"/>
            <a:endParaRPr lang="en-US">
              <a:ea typeface="Calibri" panose="020F0502020204030204"/>
              <a:cs typeface="Calibri" panose="020F0502020204030204"/>
            </a:endParaRPr>
          </a:p>
          <a:p>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6405EC72-DFD1-BEF1-7F68-15E7ABB3DA68}"/>
              </a:ext>
            </a:extLst>
          </p:cNvPr>
          <p:cNvSpPr>
            <a:spLocks noGrp="1"/>
          </p:cNvSpPr>
          <p:nvPr>
            <p:ph type="sldNum" sz="quarter" idx="5"/>
          </p:nvPr>
        </p:nvSpPr>
        <p:spPr/>
        <p:txBody>
          <a:bodyPr/>
          <a:lstStyle/>
          <a:p>
            <a:fld id="{FC86FB72-7994-415B-87AC-9E0FB294B297}" type="slidenum">
              <a:t>24</a:t>
            </a:fld>
            <a:endParaRPr lang="en-US"/>
          </a:p>
        </p:txBody>
      </p:sp>
    </p:spTree>
    <p:extLst>
      <p:ext uri="{BB962C8B-B14F-4D97-AF65-F5344CB8AC3E}">
        <p14:creationId xmlns:p14="http://schemas.microsoft.com/office/powerpoint/2010/main" val="1470538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8B4EE-49F4-BB76-4E38-7143FF6303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177DEA-1139-84B2-624F-3AC367AFAE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DB3787-D7FE-B1DC-10BE-F836E481F60C}"/>
              </a:ext>
            </a:extLst>
          </p:cNvPr>
          <p:cNvSpPr>
            <a:spLocks noGrp="1"/>
          </p:cNvSpPr>
          <p:nvPr>
            <p:ph type="body" idx="1"/>
          </p:nvPr>
        </p:nvSpPr>
        <p:spPr/>
        <p:txBody>
          <a:bodyPr/>
          <a:lstStyle/>
          <a:p>
            <a:r>
              <a:rPr lang="en-US" b="1" cap="all" dirty="0"/>
              <a:t>Frontend (User Interface):</a:t>
            </a:r>
            <a:endParaRPr lang="en-US" b="1" dirty="0">
              <a:ea typeface="Calibri" panose="020F0502020204030204"/>
              <a:cs typeface="Calibri" panose="020F0502020204030204"/>
            </a:endParaRPr>
          </a:p>
          <a:p>
            <a:endParaRPr lang="en-US" b="1" cap="all" dirty="0">
              <a:ea typeface="Calibri" panose="020F0502020204030204"/>
              <a:cs typeface="Calibri" panose="020F0502020204030204"/>
            </a:endParaRPr>
          </a:p>
          <a:p>
            <a:r>
              <a:rPr lang="en-US" cap="all"/>
              <a:t>The </a:t>
            </a:r>
            <a:r>
              <a:rPr lang="en-US" b="1" cap="all"/>
              <a:t>Frontend (User Interface)</a:t>
            </a:r>
            <a:r>
              <a:rPr lang="en-US" cap="all"/>
              <a:t> of the Contact page is designed to offer users a seamless and interactive experience. With easy navigation and visually engaging elements, this page makes it simple for users to connect with the artist. Key features of the page include:</a:t>
            </a:r>
            <a:endParaRPr lang="en-US"/>
          </a:p>
          <a:p>
            <a:r>
              <a:rPr lang="en-US" b="1" cap="all"/>
              <a:t>User-Friendly Navigation:</a:t>
            </a:r>
            <a:r>
              <a:rPr lang="en-US" cap="all"/>
              <a:t> Users can effortlessly navigate through the website by utilizing the </a:t>
            </a:r>
            <a:r>
              <a:rPr lang="en-US" b="1" cap="all"/>
              <a:t>navbar</a:t>
            </a:r>
            <a:r>
              <a:rPr lang="en-US" cap="all"/>
              <a:t>, which allows them to access different categories and sections. This intuitive navigation ensures that users can find their desired content with ease, enhancing the overall experience.</a:t>
            </a:r>
            <a:endParaRPr lang="en-US"/>
          </a:p>
          <a:p>
            <a:r>
              <a:rPr lang="en-US" b="1" cap="all"/>
              <a:t>Interactive Image Gallery:</a:t>
            </a:r>
            <a:r>
              <a:rPr lang="en-US" cap="all"/>
              <a:t> One of the key features of the Contact page is the interactive </a:t>
            </a:r>
            <a:r>
              <a:rPr lang="en-US" b="1" cap="all"/>
              <a:t>image gallery</a:t>
            </a:r>
            <a:r>
              <a:rPr lang="en-US" cap="all"/>
              <a:t>. Users can click on the displayed images to access detailed information about each piece of artwork. This functionality adds a dynamic element to the page, inviting visitors to explore the artist's portfolio while maintaining a focus on the communication aspect of the site.</a:t>
            </a:r>
            <a:endParaRPr lang="en-US"/>
          </a:p>
          <a:p>
            <a:r>
              <a:rPr lang="en-US" b="1" cap="all"/>
              <a:t>HTML, CSS, and JavaScript Integration:</a:t>
            </a:r>
            <a:r>
              <a:rPr lang="en-US" cap="all"/>
              <a:t> The Contact page is built with the following technologies to ensure a smooth and visually appealing user experience:</a:t>
            </a:r>
            <a:endParaRPr lang="en-US"/>
          </a:p>
          <a:p>
            <a:pPr marL="171450" indent="-171450">
              <a:buFont typeface="Arial"/>
              <a:buChar char="•"/>
            </a:pPr>
            <a:r>
              <a:rPr lang="en-US" b="1" cap="all"/>
              <a:t>HTML</a:t>
            </a:r>
            <a:r>
              <a:rPr lang="en-US" cap="all"/>
              <a:t> provides the structure for the page, including the layout of the contact form, navigation elements, and the image gallery.</a:t>
            </a:r>
            <a:endParaRPr lang="en-US"/>
          </a:p>
          <a:p>
            <a:pPr marL="171450" indent="-171450">
              <a:buFont typeface="Arial"/>
              <a:buChar char="•"/>
            </a:pPr>
            <a:r>
              <a:rPr lang="en-US" b="1" cap="all"/>
              <a:t>CSS</a:t>
            </a:r>
            <a:r>
              <a:rPr lang="en-US" cap="all"/>
              <a:t> enhances the visual design, ensuring that the page is both aesthetically pleasing and responsive. The styling reflects the artist’s unique brand identity, ensuring consistency across the site.</a:t>
            </a:r>
            <a:endParaRPr lang="en-US"/>
          </a:p>
          <a:p>
            <a:pPr marL="171450" indent="-171450">
              <a:buFont typeface="Arial"/>
              <a:buChar char="•"/>
            </a:pPr>
            <a:r>
              <a:rPr lang="en-US" b="1" cap="all"/>
              <a:t>JavaScript</a:t>
            </a:r>
            <a:r>
              <a:rPr lang="en-US" cap="all"/>
              <a:t> adds interactivity to the page, particularly for the </a:t>
            </a:r>
            <a:r>
              <a:rPr lang="en-US" b="1" cap="all"/>
              <a:t>image gallery</a:t>
            </a:r>
            <a:r>
              <a:rPr lang="en-US" cap="all"/>
              <a:t> where users can click on images to view more details. JavaScript also helps to manage user interactions with the navbar and other dynamic elements of the page.</a:t>
            </a:r>
            <a:endParaRPr lang="en-US"/>
          </a:p>
          <a:p>
            <a:endParaRPr lang="en-US" b="1" cap="all" dirty="0">
              <a:ea typeface="Calibri" panose="020F0502020204030204"/>
              <a:cs typeface="Calibri" panose="020F0502020204030204"/>
            </a:endParaRPr>
          </a:p>
          <a:p>
            <a:pPr marL="628650" lvl="2"/>
            <a:endParaRPr lang="en-US">
              <a:ea typeface="Calibri" panose="020F0502020204030204"/>
              <a:cs typeface="Calibri" panose="020F0502020204030204"/>
            </a:endParaRPr>
          </a:p>
          <a:p>
            <a:endParaRPr lang="en-US">
              <a:ea typeface="Calibri" panose="020F0502020204030204"/>
              <a:cs typeface="Calibri" panose="020F0502020204030204"/>
            </a:endParaRPr>
          </a:p>
        </p:txBody>
      </p:sp>
      <p:sp>
        <p:nvSpPr>
          <p:cNvPr id="4" name="Slide Number Placeholder 3">
            <a:extLst>
              <a:ext uri="{FF2B5EF4-FFF2-40B4-BE49-F238E27FC236}">
                <a16:creationId xmlns:a16="http://schemas.microsoft.com/office/drawing/2014/main" id="{D0F98ECE-ACC6-80FC-CF81-6139C848A8C1}"/>
              </a:ext>
            </a:extLst>
          </p:cNvPr>
          <p:cNvSpPr>
            <a:spLocks noGrp="1"/>
          </p:cNvSpPr>
          <p:nvPr>
            <p:ph type="sldNum" sz="quarter" idx="5"/>
          </p:nvPr>
        </p:nvSpPr>
        <p:spPr/>
        <p:txBody>
          <a:bodyPr/>
          <a:lstStyle/>
          <a:p>
            <a:fld id="{FC86FB72-7994-415B-87AC-9E0FB294B297}" type="slidenum">
              <a:t>26</a:t>
            </a:fld>
            <a:endParaRPr lang="en-US"/>
          </a:p>
        </p:txBody>
      </p:sp>
    </p:spTree>
    <p:extLst>
      <p:ext uri="{BB962C8B-B14F-4D97-AF65-F5344CB8AC3E}">
        <p14:creationId xmlns:p14="http://schemas.microsoft.com/office/powerpoint/2010/main" val="14057270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Project Breakdown Overview:</a:t>
            </a:r>
          </a:p>
          <a:p>
            <a:r>
              <a:rPr lang="en-US"/>
              <a:t>The </a:t>
            </a:r>
            <a:r>
              <a:rPr lang="en-US" b="1"/>
              <a:t>Project Breakdown</a:t>
            </a:r>
            <a:r>
              <a:rPr lang="en-US"/>
              <a:t> is structured into four distinct phases, each designed to ensure effective project management and smooth progress tracking. This breakdown will provide clarity and control over the development process. The key elements of this approach include:</a:t>
            </a:r>
            <a:endParaRPr lang="en-US">
              <a:ea typeface="Calibri"/>
              <a:cs typeface="Calibri"/>
            </a:endParaRPr>
          </a:p>
          <a:p>
            <a:endParaRPr lang="en-US"/>
          </a:p>
          <a:p>
            <a:pPr marL="171450" indent="-171450">
              <a:buFont typeface="Arial"/>
              <a:buChar char="•"/>
            </a:pPr>
            <a:r>
              <a:rPr lang="en-US" b="1"/>
              <a:t>Four Phases:</a:t>
            </a:r>
            <a:br>
              <a:rPr lang="en-US" b="1">
                <a:cs typeface="+mn-lt"/>
              </a:rPr>
            </a:br>
            <a:r>
              <a:rPr lang="en-US">
                <a:ea typeface="Calibri"/>
                <a:cs typeface="Calibri"/>
              </a:rPr>
              <a:t> The project is divided into four phases(Wire Frame , Frontend, Backend, Testing) to help streamline development, allocate time effectively, and track progress at each step. This phased approach ensures that the work is manageable, organized, and completed in a timely manner.</a:t>
            </a:r>
          </a:p>
          <a:p>
            <a:endParaRPr lang="en-US">
              <a:ea typeface="Calibri"/>
              <a:cs typeface="Calibri"/>
            </a:endParaRPr>
          </a:p>
          <a:p>
            <a:pPr marL="171450" indent="-171450">
              <a:buFont typeface="Arial"/>
              <a:buChar char="•"/>
            </a:pPr>
            <a:r>
              <a:rPr lang="en-US" b="1"/>
              <a:t>Clear Task Management:</a:t>
            </a:r>
            <a:br>
              <a:rPr lang="en-US" b="1">
                <a:cs typeface="+mn-lt"/>
              </a:rPr>
            </a:br>
            <a:r>
              <a:rPr lang="en-US"/>
              <a:t> Each phase is carefully planned, outlining specific tasks and milestones to be achieved. This allows for a clear overview of the current state of the project, ensuring that nothing is overlooked and that all aspects are on track.</a:t>
            </a:r>
            <a:endParaRPr lang="en-US">
              <a:ea typeface="Calibri"/>
              <a:cs typeface="Calibri"/>
            </a:endParaRPr>
          </a:p>
          <a:p>
            <a:pPr marL="171450" indent="-171450">
              <a:buFont typeface="Arial"/>
              <a:buChar char="•"/>
            </a:pPr>
            <a:endParaRPr lang="en-US"/>
          </a:p>
          <a:p>
            <a:r>
              <a:rPr lang="en-US"/>
              <a:t>In essence, this </a:t>
            </a:r>
            <a:r>
              <a:rPr lang="en-US" b="1"/>
              <a:t>Project Breakdown</a:t>
            </a:r>
            <a:r>
              <a:rPr lang="en-US"/>
              <a:t> provides a clear roadmap for the successful completion of the project, ensuring a streamlined workflow and efficient management of all tasks.</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FC86FB72-7994-415B-87AC-9E0FB294B297}" type="slidenum">
              <a:rPr lang="en-US"/>
              <a:t>27</a:t>
            </a:fld>
            <a:endParaRPr lang="en-US"/>
          </a:p>
        </p:txBody>
      </p:sp>
    </p:spTree>
    <p:extLst>
      <p:ext uri="{BB962C8B-B14F-4D97-AF65-F5344CB8AC3E}">
        <p14:creationId xmlns:p14="http://schemas.microsoft.com/office/powerpoint/2010/main" val="30350621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Tentative Project Schedule:</a:t>
            </a:r>
          </a:p>
          <a:p>
            <a:endParaRPr lang="en-US" b="1"/>
          </a:p>
          <a:p>
            <a:r>
              <a:rPr lang="en-US"/>
              <a:t>The project is organized into weekly milestones, ensuring a structured and efficient approach to completing all tasks on time. Below is the breakdown of each week’s focus and deliverables:</a:t>
            </a:r>
            <a:endParaRPr lang="en-US">
              <a:ea typeface="Calibri"/>
              <a:cs typeface="Calibri"/>
            </a:endParaRPr>
          </a:p>
          <a:p>
            <a:endParaRPr lang="en-US"/>
          </a:p>
          <a:p>
            <a:r>
              <a:rPr lang="en-US" b="1"/>
              <a:t>Week 1: Finalizing Project Scope &amp; Gathering Requirements</a:t>
            </a:r>
            <a:endParaRPr lang="en-US">
              <a:ea typeface="Calibri" panose="020F0502020204030204"/>
              <a:cs typeface="Calibri" panose="020F0502020204030204"/>
            </a:endParaRPr>
          </a:p>
          <a:p>
            <a:pPr marL="171450" indent="-171450">
              <a:buFont typeface="Arial"/>
              <a:buChar char="•"/>
            </a:pPr>
            <a:r>
              <a:rPr lang="en-US"/>
              <a:t>Meet with MaryBeth to gather all necessary requirements.</a:t>
            </a:r>
            <a:endParaRPr lang="en-US">
              <a:ea typeface="Calibri" panose="020F0502020204030204"/>
              <a:cs typeface="Calibri" panose="020F0502020204030204"/>
            </a:endParaRPr>
          </a:p>
          <a:p>
            <a:pPr marL="171450" indent="-171450">
              <a:buFont typeface="Arial"/>
              <a:buChar char="•"/>
            </a:pPr>
            <a:r>
              <a:rPr lang="en-US"/>
              <a:t>Finalize the overall project scope.</a:t>
            </a:r>
            <a:endParaRPr lang="en-US">
              <a:ea typeface="Calibri" panose="020F0502020204030204"/>
              <a:cs typeface="Calibri" panose="020F0502020204030204"/>
            </a:endParaRPr>
          </a:p>
          <a:p>
            <a:pPr marL="171450" indent="-171450">
              <a:buFont typeface="Arial"/>
              <a:buChar char="•"/>
            </a:pPr>
            <a:r>
              <a:rPr lang="en-US"/>
              <a:t>Begin initial wireframe designs for the website</a:t>
            </a:r>
            <a:endParaRPr lang="en-US">
              <a:ea typeface="Calibri"/>
              <a:cs typeface="Calibri"/>
            </a:endParaRPr>
          </a:p>
          <a:p>
            <a:r>
              <a:rPr lang="en-US" i="1"/>
              <a:t>Duration: 1 week</a:t>
            </a:r>
            <a:endParaRPr lang="en-US">
              <a:ea typeface="Calibri" panose="020F0502020204030204"/>
              <a:cs typeface="Calibri" panose="020F0502020204030204"/>
            </a:endParaRPr>
          </a:p>
          <a:p>
            <a:endParaRPr lang="en-US" i="1"/>
          </a:p>
          <a:p>
            <a:r>
              <a:rPr lang="en-US" b="1"/>
              <a:t>Week 2: Phase 1-2: Frontend Design &amp; Layout Development</a:t>
            </a:r>
            <a:endParaRPr lang="en-US">
              <a:ea typeface="Calibri" panose="020F0502020204030204"/>
              <a:cs typeface="Calibri" panose="020F0502020204030204"/>
            </a:endParaRPr>
          </a:p>
          <a:p>
            <a:pPr marL="171450" lvl="1" indent="-171450">
              <a:buFont typeface="Arial"/>
              <a:buChar char="•"/>
            </a:pPr>
            <a:r>
              <a:rPr lang="en-US"/>
              <a:t>Begin frontend development with </a:t>
            </a:r>
            <a:r>
              <a:rPr lang="en-US" b="1"/>
              <a:t>HTML</a:t>
            </a:r>
            <a:r>
              <a:rPr lang="en-US"/>
              <a:t> and </a:t>
            </a:r>
            <a:r>
              <a:rPr lang="en-US" b="1"/>
              <a:t>CSS</a:t>
            </a:r>
            <a:r>
              <a:rPr lang="en-US"/>
              <a:t> to structure and style the website.</a:t>
            </a:r>
            <a:endParaRPr lang="en-US">
              <a:ea typeface="Calibri" panose="020F0502020204030204"/>
              <a:cs typeface="Calibri" panose="020F0502020204030204"/>
            </a:endParaRPr>
          </a:p>
          <a:p>
            <a:pPr marL="171450" lvl="1" indent="-171450">
              <a:buFont typeface="Arial"/>
              <a:buChar char="•"/>
            </a:pPr>
            <a:r>
              <a:rPr lang="en-US"/>
              <a:t>start </a:t>
            </a:r>
            <a:r>
              <a:rPr lang="en-US" b="1"/>
              <a:t>React</a:t>
            </a:r>
            <a:r>
              <a:rPr lang="en-US"/>
              <a:t> development for dynamic layout creation. </a:t>
            </a:r>
            <a:endParaRPr lang="en-US">
              <a:ea typeface="Calibri"/>
              <a:cs typeface="Calibri"/>
            </a:endParaRPr>
          </a:p>
          <a:p>
            <a:pPr marL="171450" lvl="1" indent="-171450">
              <a:buFont typeface="Arial"/>
              <a:buChar char="•"/>
            </a:pPr>
            <a:r>
              <a:rPr lang="en-US"/>
              <a:t>Set up a domain name for the website.</a:t>
            </a:r>
          </a:p>
          <a:p>
            <a:pPr marL="0" lvl="1"/>
            <a:r>
              <a:rPr lang="en-US" i="1"/>
              <a:t>Duration: 2 weeks</a:t>
            </a:r>
            <a:endParaRPr lang="en-US">
              <a:ea typeface="Calibri" panose="020F0502020204030204"/>
              <a:cs typeface="Calibri" panose="020F0502020204030204"/>
            </a:endParaRPr>
          </a:p>
          <a:p>
            <a:pPr marL="0" lvl="1"/>
            <a:endParaRPr lang="en-US" i="1"/>
          </a:p>
          <a:p>
            <a:r>
              <a:rPr lang="en-US" b="1"/>
              <a:t>Week 3: Phase 1-2: Frontend Design &amp; Layout Development</a:t>
            </a:r>
            <a:endParaRPr lang="en-US">
              <a:ea typeface="Calibri" panose="020F0502020204030204"/>
              <a:cs typeface="Calibri" panose="020F0502020204030204"/>
            </a:endParaRPr>
          </a:p>
          <a:p>
            <a:pPr marL="171450" lvl="1" indent="-171450">
              <a:buFont typeface="Arial"/>
              <a:buChar char="•"/>
            </a:pPr>
            <a:r>
              <a:rPr lang="en-US"/>
              <a:t>Continue frontend design and layout development, refining and testing HTML, CSS, and React components.</a:t>
            </a:r>
            <a:endParaRPr lang="en-US">
              <a:ea typeface="Calibri"/>
              <a:cs typeface="Calibri"/>
            </a:endParaRPr>
          </a:p>
          <a:p>
            <a:pPr marL="171450" lvl="1" indent="-171450">
              <a:buFont typeface="Arial"/>
              <a:buChar char="•"/>
            </a:pPr>
            <a:r>
              <a:rPr lang="en-US"/>
              <a:t>Continue working on the domain and initial deployment tasks.</a:t>
            </a:r>
          </a:p>
          <a:p>
            <a:pPr marL="0" lvl="1"/>
            <a:r>
              <a:rPr lang="en-US" i="1"/>
              <a:t>Duration: 2 weeks</a:t>
            </a:r>
            <a:endParaRPr lang="en-US">
              <a:ea typeface="Calibri" panose="020F0502020204030204"/>
              <a:cs typeface="Calibri" panose="020F0502020204030204"/>
            </a:endParaRPr>
          </a:p>
          <a:p>
            <a:pPr marL="0" lvl="1"/>
            <a:endParaRPr lang="en-US" b="1"/>
          </a:p>
          <a:p>
            <a:pPr marL="0" lvl="1"/>
            <a:r>
              <a:rPr lang="en-US" b="1"/>
              <a:t>Week 4: Testing Phase 1-2</a:t>
            </a:r>
            <a:endParaRPr lang="en-US">
              <a:ea typeface="Calibri" panose="020F0502020204030204"/>
              <a:cs typeface="Calibri" panose="020F0502020204030204"/>
            </a:endParaRPr>
          </a:p>
          <a:p>
            <a:pPr marL="171450" lvl="1" indent="-171450">
              <a:buFont typeface="Arial"/>
              <a:buChar char="•"/>
            </a:pPr>
            <a:r>
              <a:rPr lang="en-US"/>
              <a:t>Conduct thorough testing of the completed frontend design, layout, and functionality.</a:t>
            </a:r>
            <a:endParaRPr lang="en-US">
              <a:ea typeface="Calibri"/>
              <a:cs typeface="Calibri"/>
            </a:endParaRPr>
          </a:p>
          <a:p>
            <a:pPr marL="171450" lvl="1" indent="-171450">
              <a:buFont typeface="Arial"/>
              <a:buChar char="•"/>
            </a:pPr>
            <a:r>
              <a:rPr lang="en-US"/>
              <a:t>Ensure that the site is responsive and meets the requirements of the initial wireframes.</a:t>
            </a:r>
          </a:p>
          <a:p>
            <a:pPr marL="0" lvl="1"/>
            <a:r>
              <a:rPr lang="en-US" i="1"/>
              <a:t>Duration: 1 week</a:t>
            </a:r>
            <a:endParaRPr lang="en-US"/>
          </a:p>
          <a:p>
            <a:pPr marL="0" lvl="1"/>
            <a:endParaRPr lang="en-US" i="1"/>
          </a:p>
          <a:p>
            <a:pPr marL="0" lvl="1"/>
            <a:r>
              <a:rPr lang="en-US" b="1"/>
              <a:t>Week 5: Prepare &amp; Record Demo 1</a:t>
            </a:r>
            <a:endParaRPr lang="en-US">
              <a:ea typeface="Calibri" panose="020F0502020204030204"/>
              <a:cs typeface="Calibri" panose="020F0502020204030204"/>
            </a:endParaRPr>
          </a:p>
          <a:p>
            <a:pPr marL="171450" lvl="1" indent="-171450">
              <a:buFont typeface="Arial"/>
              <a:buChar char="•"/>
            </a:pPr>
            <a:r>
              <a:rPr lang="en-US"/>
              <a:t>Prepare Demo 1 for supervisor, showcasing progress on the project so far.</a:t>
            </a:r>
            <a:endParaRPr lang="en-US">
              <a:ea typeface="Calibri"/>
              <a:cs typeface="Calibri"/>
            </a:endParaRPr>
          </a:p>
          <a:p>
            <a:pPr marL="171450" lvl="1" indent="-171450">
              <a:buFont typeface="Arial"/>
              <a:buChar char="•"/>
            </a:pPr>
            <a:r>
              <a:rPr lang="en-US"/>
              <a:t>Record Demo 1 with a live presentation to demonstrate the frontend functionality and design.</a:t>
            </a:r>
            <a:endParaRPr lang="en-US">
              <a:ea typeface="Calibri"/>
              <a:cs typeface="Calibri"/>
            </a:endParaRPr>
          </a:p>
          <a:p>
            <a:pPr marL="0" lvl="1"/>
            <a:r>
              <a:rPr lang="en-US" i="1"/>
              <a:t>Duration: 1 week</a:t>
            </a:r>
            <a:endParaRPr lang="en-US">
              <a:ea typeface="Calibri" panose="020F0502020204030204"/>
              <a:cs typeface="Calibri" panose="020F0502020204030204"/>
            </a:endParaRPr>
          </a:p>
          <a:p>
            <a:pPr marL="0" lvl="1"/>
            <a:endParaRPr lang="en-US" i="1"/>
          </a:p>
          <a:p>
            <a:r>
              <a:rPr lang="en-US" b="1"/>
              <a:t>Week 6: Phase 3-4: Backend Development &amp; Integration</a:t>
            </a:r>
            <a:endParaRPr lang="en-US">
              <a:ea typeface="Calibri" panose="020F0502020204030204"/>
              <a:cs typeface="Calibri" panose="020F0502020204030204"/>
            </a:endParaRPr>
          </a:p>
          <a:p>
            <a:pPr marL="171450" lvl="1" indent="-171450">
              <a:buFont typeface="Arial"/>
              <a:buChar char="•"/>
            </a:pPr>
            <a:r>
              <a:rPr lang="en-US"/>
              <a:t>Begin backend development, focusing on </a:t>
            </a:r>
            <a:r>
              <a:rPr lang="en-US" b="1"/>
              <a:t>contact form integration</a:t>
            </a:r>
            <a:r>
              <a:rPr lang="en-US"/>
              <a:t>, </a:t>
            </a:r>
            <a:r>
              <a:rPr lang="en-US" b="1"/>
              <a:t>social media link setup</a:t>
            </a:r>
            <a:r>
              <a:rPr lang="en-US"/>
              <a:t>, and </a:t>
            </a:r>
            <a:r>
              <a:rPr lang="en-US" b="1"/>
              <a:t>SEO</a:t>
            </a:r>
            <a:r>
              <a:rPr lang="en-US"/>
              <a:t> optimizations.</a:t>
            </a:r>
          </a:p>
          <a:p>
            <a:pPr marL="171450" lvl="1" indent="-171450">
              <a:buFont typeface="Arial"/>
              <a:buChar char="•"/>
            </a:pPr>
            <a:r>
              <a:rPr lang="en-US"/>
              <a:t>Start working on integrating the backend with the frontend.</a:t>
            </a:r>
            <a:endParaRPr lang="en-US">
              <a:ea typeface="Calibri" panose="020F0502020204030204"/>
              <a:cs typeface="Calibri" panose="020F0502020204030204"/>
            </a:endParaRPr>
          </a:p>
          <a:p>
            <a:pPr marL="0" lvl="1"/>
            <a:r>
              <a:rPr lang="en-US" i="1"/>
              <a:t>Duration: 2 weeks</a:t>
            </a:r>
            <a:endParaRPr lang="en-US">
              <a:ea typeface="Calibri" panose="020F0502020204030204"/>
              <a:cs typeface="Calibri" panose="020F0502020204030204"/>
            </a:endParaRPr>
          </a:p>
          <a:p>
            <a:pPr marL="0" lvl="1"/>
            <a:endParaRPr lang="en-US" i="1"/>
          </a:p>
          <a:p>
            <a:r>
              <a:rPr lang="en-US" b="1"/>
              <a:t>Week 7: Phase 3-4: Backend Integration &amp; SEO Setup</a:t>
            </a:r>
            <a:endParaRPr lang="en-US">
              <a:ea typeface="Calibri" panose="020F0502020204030204"/>
              <a:cs typeface="Calibri" panose="020F0502020204030204"/>
            </a:endParaRPr>
          </a:p>
          <a:p>
            <a:pPr marL="171450" lvl="1" indent="-171450">
              <a:buFont typeface="Arial"/>
              <a:buChar char="•"/>
            </a:pPr>
            <a:r>
              <a:rPr lang="en-US"/>
              <a:t>Continue backend work and refine the integration of the contact form, social media links, and SEO elements.</a:t>
            </a:r>
          </a:p>
          <a:p>
            <a:pPr marL="171450" lvl="1" indent="-171450">
              <a:buFont typeface="Arial"/>
              <a:buChar char="•"/>
            </a:pPr>
            <a:r>
              <a:rPr lang="en-US"/>
              <a:t>Ensure proper functionality and communication between frontend and backend systems.</a:t>
            </a:r>
          </a:p>
          <a:p>
            <a:pPr marL="0" lvl="1"/>
            <a:r>
              <a:rPr lang="en-US" i="1"/>
              <a:t>Duration: 2 weeks</a:t>
            </a:r>
            <a:endParaRPr lang="en-US">
              <a:ea typeface="Calibri" panose="020F0502020204030204"/>
              <a:cs typeface="Calibri" panose="020F0502020204030204"/>
            </a:endParaRPr>
          </a:p>
          <a:p>
            <a:pPr marL="0" lvl="1"/>
            <a:endParaRPr lang="en-US" i="1"/>
          </a:p>
          <a:p>
            <a:r>
              <a:rPr lang="en-US" b="1"/>
              <a:t>Week 8: Testing Phase 3-4</a:t>
            </a:r>
            <a:endParaRPr lang="en-US">
              <a:ea typeface="Calibri" panose="020F0502020204030204"/>
              <a:cs typeface="Calibri" panose="020F0502020204030204"/>
            </a:endParaRPr>
          </a:p>
          <a:p>
            <a:pPr marL="171450" lvl="1" indent="-171450">
              <a:buFont typeface="Arial"/>
              <a:buChar char="•"/>
            </a:pPr>
            <a:r>
              <a:rPr lang="en-US"/>
              <a:t>Conduct thorough testing of backend functionalities and integrations.</a:t>
            </a:r>
            <a:endParaRPr lang="en-US">
              <a:ea typeface="Calibri"/>
              <a:cs typeface="Calibri"/>
            </a:endParaRPr>
          </a:p>
          <a:p>
            <a:pPr marL="171450" lvl="1" indent="-171450">
              <a:buFont typeface="Arial"/>
              <a:buChar char="•"/>
            </a:pPr>
            <a:r>
              <a:rPr lang="en-US"/>
              <a:t>Test the contact form, social media links, and SEO setup to ensure everything works correctly.</a:t>
            </a:r>
            <a:endParaRPr lang="en-US">
              <a:ea typeface="Calibri" panose="020F0502020204030204"/>
              <a:cs typeface="Calibri" panose="020F0502020204030204"/>
            </a:endParaRPr>
          </a:p>
          <a:p>
            <a:pPr marL="0" lvl="1"/>
            <a:r>
              <a:rPr lang="en-US" i="1"/>
              <a:t>Duration: 1 week</a:t>
            </a:r>
            <a:endParaRPr lang="en-US">
              <a:ea typeface="Calibri" panose="020F0502020204030204"/>
              <a:cs typeface="Calibri" panose="020F0502020204030204"/>
            </a:endParaRPr>
          </a:p>
          <a:p>
            <a:pPr lvl="1"/>
            <a:endParaRPr lang="en-US" i="1"/>
          </a:p>
          <a:p>
            <a:r>
              <a:rPr lang="en-US" b="1"/>
              <a:t>Week 9:  Prepare &amp; Record Demo 2</a:t>
            </a:r>
            <a:endParaRPr lang="en-US">
              <a:ea typeface="Calibri" panose="020F0502020204030204"/>
              <a:cs typeface="Calibri" panose="020F0502020204030204"/>
            </a:endParaRPr>
          </a:p>
          <a:p>
            <a:pPr marL="171450" lvl="1" indent="-171450">
              <a:buFont typeface="Arial"/>
              <a:buChar char="•"/>
            </a:pPr>
            <a:r>
              <a:rPr lang="en-US"/>
              <a:t>Prepare Demo 2 for the supervisor, showcasing the completed backend and integrations.</a:t>
            </a:r>
            <a:endParaRPr lang="en-US">
              <a:ea typeface="Calibri"/>
              <a:cs typeface="Calibri"/>
            </a:endParaRPr>
          </a:p>
          <a:p>
            <a:pPr marL="171450" lvl="1" indent="-171450">
              <a:buFont typeface="Arial"/>
              <a:buChar char="•"/>
            </a:pPr>
            <a:r>
              <a:rPr lang="en-US"/>
              <a:t>Record Demo 2 with a live presentation to demonstrate the full functionality of the website.</a:t>
            </a:r>
          </a:p>
          <a:p>
            <a:pPr marL="0" lvl="1"/>
            <a:r>
              <a:rPr lang="en-US" i="1"/>
              <a:t>Duration: 1 week</a:t>
            </a:r>
            <a:endParaRPr lang="en-US">
              <a:ea typeface="Calibri" panose="020F0502020204030204"/>
              <a:cs typeface="Calibri" panose="020F0502020204030204"/>
            </a:endParaRPr>
          </a:p>
          <a:p>
            <a:pPr marL="0" lvl="1"/>
            <a:endParaRPr lang="en-US" i="1"/>
          </a:p>
          <a:p>
            <a:r>
              <a:rPr lang="en-US" b="1"/>
              <a:t>Week 10: Final Test &amp; Final Recording</a:t>
            </a:r>
            <a:endParaRPr lang="en-US">
              <a:ea typeface="Calibri" panose="020F0502020204030204"/>
              <a:cs typeface="Calibri" panose="020F0502020204030204"/>
            </a:endParaRPr>
          </a:p>
          <a:p>
            <a:pPr marL="171450" lvl="1" indent="-171450">
              <a:buFont typeface="Arial"/>
              <a:buChar char="•"/>
            </a:pPr>
            <a:r>
              <a:rPr lang="en-US"/>
              <a:t>Perform the final round of testing on the complete website.</a:t>
            </a:r>
            <a:endParaRPr lang="en-US">
              <a:ea typeface="Calibri"/>
              <a:cs typeface="Calibri"/>
            </a:endParaRPr>
          </a:p>
          <a:p>
            <a:pPr marL="171450" lvl="1" indent="-171450">
              <a:buFont typeface="Arial"/>
              <a:buChar char="•"/>
            </a:pPr>
            <a:r>
              <a:rPr lang="en-US"/>
              <a:t>Record the final demo and prepare for the official presentation.</a:t>
            </a:r>
          </a:p>
          <a:p>
            <a:pPr marL="0" lvl="1"/>
            <a:r>
              <a:rPr lang="en-US" i="1"/>
              <a:t>Duration: 1 week</a:t>
            </a:r>
            <a:endParaRPr lang="en-US">
              <a:ea typeface="Calibri" panose="020F0502020204030204"/>
              <a:cs typeface="Calibri" panose="020F0502020204030204"/>
            </a:endParaRPr>
          </a:p>
          <a:p>
            <a:pPr marL="0" lvl="1"/>
            <a:endParaRPr lang="en-US" i="1"/>
          </a:p>
          <a:p>
            <a:r>
              <a:rPr lang="en-US" b="1"/>
              <a:t>Week 11: Final Presentation Slides</a:t>
            </a:r>
            <a:endParaRPr lang="en-US">
              <a:ea typeface="Calibri" panose="020F0502020204030204"/>
              <a:cs typeface="Calibri" panose="020F0502020204030204"/>
            </a:endParaRPr>
          </a:p>
          <a:p>
            <a:pPr marL="171450" lvl="1" indent="-171450">
              <a:buFont typeface="Arial"/>
              <a:buChar char="•"/>
            </a:pPr>
            <a:r>
              <a:rPr lang="en-US"/>
              <a:t>Prepare and refine the final presentation slides for the project, showcasing the completed website and its features.</a:t>
            </a:r>
            <a:endParaRPr lang="en-US">
              <a:ea typeface="Calibri" panose="020F0502020204030204"/>
              <a:cs typeface="Calibri" panose="020F0502020204030204"/>
            </a:endParaRPr>
          </a:p>
          <a:p>
            <a:pPr marL="0" lvl="1"/>
            <a:r>
              <a:rPr lang="en-US" i="1"/>
              <a:t>Duration: 1 week</a:t>
            </a:r>
            <a:endParaRPr lang="en-US">
              <a:ea typeface="Calibri" panose="020F0502020204030204"/>
              <a:cs typeface="Calibri" panose="020F0502020204030204"/>
            </a:endParaRPr>
          </a:p>
          <a:p>
            <a:pPr marL="0" lvl="1"/>
            <a:endParaRPr lang="en-US" i="1"/>
          </a:p>
          <a:p>
            <a:r>
              <a:rPr lang="en-US" b="1"/>
              <a:t>Week 12: Final Review &amp; Submission</a:t>
            </a:r>
            <a:endParaRPr lang="en-US">
              <a:ea typeface="Calibri" panose="020F0502020204030204"/>
              <a:cs typeface="Calibri" panose="020F0502020204030204"/>
            </a:endParaRPr>
          </a:p>
          <a:p>
            <a:pPr marL="171450" lvl="1" indent="-171450">
              <a:buFont typeface="Arial"/>
              <a:buChar char="•"/>
            </a:pPr>
            <a:r>
              <a:rPr lang="en-US"/>
              <a:t>Conduct a final review of the project, ensuring everything is complete and polished.</a:t>
            </a:r>
            <a:endParaRPr lang="en-US">
              <a:ea typeface="Calibri"/>
              <a:cs typeface="Calibri"/>
            </a:endParaRPr>
          </a:p>
          <a:p>
            <a:pPr marL="171450" lvl="1" indent="-171450">
              <a:buFont typeface="Arial"/>
              <a:buChar char="•"/>
            </a:pPr>
            <a:r>
              <a:rPr lang="en-US"/>
              <a:t>Submit the final project deliverables to the supervisor.</a:t>
            </a:r>
          </a:p>
          <a:p>
            <a:pPr marL="0" lvl="1"/>
            <a:r>
              <a:rPr lang="en-US" i="1"/>
              <a:t>Duration: 1 week</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FC86FB72-7994-415B-87AC-9E0FB294B297}" type="slidenum">
              <a:rPr lang="en-US"/>
              <a:t>28</a:t>
            </a:fld>
            <a:endParaRPr lang="en-US"/>
          </a:p>
        </p:txBody>
      </p:sp>
    </p:spTree>
    <p:extLst>
      <p:ext uri="{BB962C8B-B14F-4D97-AF65-F5344CB8AC3E}">
        <p14:creationId xmlns:p14="http://schemas.microsoft.com/office/powerpoint/2010/main" val="3065069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5F48C1-9452-364A-DE1F-A501E406BC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F9328C-290B-A2A5-B533-2620CD55A6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D255B0-2503-1942-B178-DF4E83DE7FC6}"/>
              </a:ext>
            </a:extLst>
          </p:cNvPr>
          <p:cNvSpPr>
            <a:spLocks noGrp="1"/>
          </p:cNvSpPr>
          <p:nvPr>
            <p:ph type="body" idx="1"/>
          </p:nvPr>
        </p:nvSpPr>
        <p:spPr/>
        <p:txBody>
          <a:bodyPr/>
          <a:lstStyle/>
          <a:p>
            <a:r>
              <a:rPr lang="en-US" b="1" cap="all" dirty="0"/>
              <a:t>Backend (Server-side functionality)</a:t>
            </a:r>
            <a:endParaRPr lang="en-US" b="1" dirty="0"/>
          </a:p>
        </p:txBody>
      </p:sp>
      <p:sp>
        <p:nvSpPr>
          <p:cNvPr id="4" name="Slide Number Placeholder 3">
            <a:extLst>
              <a:ext uri="{FF2B5EF4-FFF2-40B4-BE49-F238E27FC236}">
                <a16:creationId xmlns:a16="http://schemas.microsoft.com/office/drawing/2014/main" id="{67E42AA9-74A0-250A-FA6D-40D5B1497F91}"/>
              </a:ext>
            </a:extLst>
          </p:cNvPr>
          <p:cNvSpPr>
            <a:spLocks noGrp="1"/>
          </p:cNvSpPr>
          <p:nvPr>
            <p:ph type="sldNum" sz="quarter" idx="5"/>
          </p:nvPr>
        </p:nvSpPr>
        <p:spPr/>
        <p:txBody>
          <a:bodyPr/>
          <a:lstStyle/>
          <a:p>
            <a:fld id="{FC86FB72-7994-415B-87AC-9E0FB294B297}" type="slidenum">
              <a:t>29</a:t>
            </a:fld>
            <a:endParaRPr lang="en-US"/>
          </a:p>
        </p:txBody>
      </p:sp>
    </p:spTree>
    <p:extLst>
      <p:ext uri="{BB962C8B-B14F-4D97-AF65-F5344CB8AC3E}">
        <p14:creationId xmlns:p14="http://schemas.microsoft.com/office/powerpoint/2010/main" val="1602670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2EEC5B-0B1E-6CA0-32EC-920F44D3EF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E17244-F70A-EC97-4B7D-FB8C67D0E5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4667E8-BB6C-32E1-63F8-014A4B9B2D36}"/>
              </a:ext>
            </a:extLst>
          </p:cNvPr>
          <p:cNvSpPr>
            <a:spLocks noGrp="1"/>
          </p:cNvSpPr>
          <p:nvPr>
            <p:ph type="body" idx="1"/>
          </p:nvPr>
        </p:nvSpPr>
        <p:spPr/>
        <p:txBody>
          <a:bodyPr/>
          <a:lstStyle/>
          <a:p>
            <a:r>
              <a:rPr lang="en-US" b="1" cap="all" dirty="0"/>
              <a:t>Backend (Server-side functionality)</a:t>
            </a:r>
            <a:endParaRPr lang="en-US" b="1" dirty="0"/>
          </a:p>
        </p:txBody>
      </p:sp>
      <p:sp>
        <p:nvSpPr>
          <p:cNvPr id="4" name="Slide Number Placeholder 3">
            <a:extLst>
              <a:ext uri="{FF2B5EF4-FFF2-40B4-BE49-F238E27FC236}">
                <a16:creationId xmlns:a16="http://schemas.microsoft.com/office/drawing/2014/main" id="{DB85DB3D-AED6-C0FB-A943-664999924155}"/>
              </a:ext>
            </a:extLst>
          </p:cNvPr>
          <p:cNvSpPr>
            <a:spLocks noGrp="1"/>
          </p:cNvSpPr>
          <p:nvPr>
            <p:ph type="sldNum" sz="quarter" idx="5"/>
          </p:nvPr>
        </p:nvSpPr>
        <p:spPr/>
        <p:txBody>
          <a:bodyPr/>
          <a:lstStyle/>
          <a:p>
            <a:fld id="{FC86FB72-7994-415B-87AC-9E0FB294B297}" type="slidenum">
              <a:t>30</a:t>
            </a:fld>
            <a:endParaRPr lang="en-US"/>
          </a:p>
        </p:txBody>
      </p:sp>
    </p:spTree>
    <p:extLst>
      <p:ext uri="{BB962C8B-B14F-4D97-AF65-F5344CB8AC3E}">
        <p14:creationId xmlns:p14="http://schemas.microsoft.com/office/powerpoint/2010/main" val="30728182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Links to Repository &amp; Management Tools:</a:t>
            </a:r>
          </a:p>
          <a:p>
            <a:endParaRPr lang="en-US" b="1"/>
          </a:p>
          <a:p>
            <a:r>
              <a:rPr lang="en-US"/>
              <a:t>This slide provides direct access to the project’s repository and management tools, ensuring smooth collaboration and easy access to all project files.</a:t>
            </a:r>
            <a:endParaRPr lang="en-US">
              <a:ea typeface="Calibri"/>
              <a:cs typeface="Calibri"/>
            </a:endParaRPr>
          </a:p>
          <a:p>
            <a:endParaRPr lang="en-US"/>
          </a:p>
          <a:p>
            <a:pPr marL="285750" indent="-285750">
              <a:buFont typeface="Arial"/>
              <a:buChar char="•"/>
            </a:pPr>
            <a:r>
              <a:rPr lang="en-US" b="1"/>
              <a:t>Repository Link:</a:t>
            </a:r>
            <a:endParaRPr lang="en-US"/>
          </a:p>
          <a:p>
            <a:pPr marL="285750" indent="-285750">
              <a:buFont typeface="Arial"/>
              <a:buChar char="•"/>
            </a:pPr>
            <a:br>
              <a:rPr lang="en-US" b="1">
                <a:cs typeface="+mn-lt"/>
              </a:rPr>
            </a:br>
            <a:r>
              <a:rPr lang="en-US" b="1"/>
              <a:t> </a:t>
            </a:r>
            <a:r>
              <a:rPr lang="en-US"/>
              <a:t>The project’s source code and files are hosted on GitHub. You can access the full repository here:</a:t>
            </a:r>
            <a:br>
              <a:rPr lang="en-US" b="1">
                <a:cs typeface="+mn-lt"/>
              </a:rPr>
            </a:br>
            <a:r>
              <a:rPr lang="en-US" b="1"/>
              <a:t> </a:t>
            </a:r>
            <a:r>
              <a:rPr lang="en-US" b="1">
                <a:hlinkClick r:id="rId3"/>
              </a:rPr>
              <a:t>MaryNoodleDoodles GitHub Repository</a:t>
            </a:r>
            <a:endParaRPr lang="en-US">
              <a:ea typeface="Calibri"/>
              <a:cs typeface="Calibri"/>
            </a:endParaRPr>
          </a:p>
          <a:p>
            <a:endParaRPr lang="en-US" b="1">
              <a:ea typeface="Calibri" panose="020F0502020204030204"/>
              <a:cs typeface="Calibri" panose="020F0502020204030204"/>
            </a:endParaRPr>
          </a:p>
          <a:p>
            <a:r>
              <a:rPr lang="en-US"/>
              <a:t>This repository contains all the code, documentation, and version control history for the website project, enabling collaboration and tracking changes throughout development.</a:t>
            </a:r>
            <a:endParaRPr lang="en-US">
              <a:ea typeface="Calibri"/>
              <a:cs typeface="Calibri"/>
            </a:endParaRPr>
          </a:p>
          <a:p>
            <a:endParaRPr lang="en-US"/>
          </a:p>
          <a:p>
            <a:pPr marL="285750" indent="-285750">
              <a:buFont typeface="Arial"/>
              <a:buChar char="•"/>
            </a:pPr>
            <a:r>
              <a:rPr lang="en-US" b="1"/>
              <a:t>Project Management Link:</a:t>
            </a:r>
            <a:br>
              <a:rPr lang="en-US" b="1">
                <a:cs typeface="+mn-lt"/>
              </a:rPr>
            </a:br>
            <a:r>
              <a:rPr lang="en-US"/>
              <a:t> Access the project management board where tasks are tracked, milestones are defined, and progress is monitored. You can view and manage tasks at:</a:t>
            </a:r>
            <a:br>
              <a:rPr lang="en-US">
                <a:cs typeface="+mn-lt"/>
              </a:rPr>
            </a:br>
            <a:r>
              <a:rPr lang="en-US"/>
              <a:t> [MaryNoodleDoodles Project Management Board])</a:t>
            </a:r>
            <a:r>
              <a:rPr lang="en-US" b="1">
                <a:hlinkClick r:id="rId4"/>
              </a:rPr>
              <a:t>View 1 · MaryNoodleDoodles Website</a:t>
            </a:r>
            <a:endParaRPr lang="en-US">
              <a:ea typeface="Calibri"/>
              <a:cs typeface="Calibri"/>
            </a:endParaRPr>
          </a:p>
          <a:p>
            <a:pPr marL="285750" indent="-285750">
              <a:buFont typeface="Arial"/>
              <a:buChar char="•"/>
            </a:pPr>
            <a:endParaRPr lang="en-US"/>
          </a:p>
          <a:p>
            <a:r>
              <a:rPr lang="en-US"/>
              <a:t>This link leads to the project management tool, which helps organize tasks, milestones, and deadlines to ensure efficient project execution.</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FC86FB72-7994-415B-87AC-9E0FB294B297}" type="slidenum">
              <a:rPr lang="en-US"/>
              <a:t>31</a:t>
            </a:fld>
            <a:endParaRPr lang="en-US"/>
          </a:p>
        </p:txBody>
      </p:sp>
    </p:spTree>
    <p:extLst>
      <p:ext uri="{BB962C8B-B14F-4D97-AF65-F5344CB8AC3E}">
        <p14:creationId xmlns:p14="http://schemas.microsoft.com/office/powerpoint/2010/main" val="808919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E880C-309C-5933-EEB4-5376DC3E5D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750186-39FB-F934-87AF-4D7615409B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185452-057E-FEA6-A2B7-F5EBF0ED26E7}"/>
              </a:ext>
            </a:extLst>
          </p:cNvPr>
          <p:cNvSpPr>
            <a:spLocks noGrp="1"/>
          </p:cNvSpPr>
          <p:nvPr>
            <p:ph type="body" idx="1"/>
          </p:nvPr>
        </p:nvSpPr>
        <p:spPr/>
        <p:txBody>
          <a:bodyPr/>
          <a:lstStyle/>
          <a:p>
            <a:r>
              <a:rPr lang="en-US" cap="all" dirty="0"/>
              <a:t>Throughout the development of this project, I utilized a variety of technical and educational resources. For frontend structure and best practices, I referenced </a:t>
            </a:r>
            <a:r>
              <a:rPr lang="en-US" i="1" cap="all" dirty="0"/>
              <a:t>HTML &amp; CSS: Design and Build Websites</a:t>
            </a:r>
            <a:r>
              <a:rPr lang="en-US" cap="all" dirty="0"/>
              <a:t> by Jon Duckett, along with documentation and tutorials from </a:t>
            </a:r>
            <a:r>
              <a:rPr lang="en-US" cap="all" dirty="0">
                <a:hlinkClick r:id="rId3"/>
              </a:rPr>
              <a:t>W3Schools.com</a:t>
            </a:r>
            <a:r>
              <a:rPr lang="en-US" cap="all" dirty="0"/>
              <a:t>, particularly for Bootstrap, Lightbox, and Node.js. I also used YouTube as a supplementary resource for guidance on deployment, domain configuration, and setting up email functionality with </a:t>
            </a:r>
            <a:r>
              <a:rPr lang="en-US" cap="all" dirty="0" err="1"/>
              <a:t>Nodemailer</a:t>
            </a:r>
            <a:r>
              <a:rPr lang="en-US" cap="all" dirty="0"/>
              <a:t>. For typography and visual styling, I incorporated fonts from Google Fonts and selected accessible color palettes with the help of David Bau’s color contrast tool (davidbau.com/colors). These tools supported my development process from design to deployment.</a:t>
            </a:r>
            <a:endParaRPr lang="en-US" dirty="0"/>
          </a:p>
        </p:txBody>
      </p:sp>
      <p:sp>
        <p:nvSpPr>
          <p:cNvPr id="4" name="Slide Number Placeholder 3">
            <a:extLst>
              <a:ext uri="{FF2B5EF4-FFF2-40B4-BE49-F238E27FC236}">
                <a16:creationId xmlns:a16="http://schemas.microsoft.com/office/drawing/2014/main" id="{17DC729C-36C2-980E-D7D8-9B3CA8812411}"/>
              </a:ext>
            </a:extLst>
          </p:cNvPr>
          <p:cNvSpPr>
            <a:spLocks noGrp="1"/>
          </p:cNvSpPr>
          <p:nvPr>
            <p:ph type="sldNum" sz="quarter" idx="5"/>
          </p:nvPr>
        </p:nvSpPr>
        <p:spPr/>
        <p:txBody>
          <a:bodyPr/>
          <a:lstStyle/>
          <a:p>
            <a:fld id="{FC86FB72-7994-415B-87AC-9E0FB294B297}" type="slidenum">
              <a:t>4</a:t>
            </a:fld>
            <a:endParaRPr lang="en-US"/>
          </a:p>
        </p:txBody>
      </p:sp>
    </p:spTree>
    <p:extLst>
      <p:ext uri="{BB962C8B-B14F-4D97-AF65-F5344CB8AC3E}">
        <p14:creationId xmlns:p14="http://schemas.microsoft.com/office/powerpoint/2010/main" val="240560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Tools Overview:</a:t>
            </a:r>
          </a:p>
          <a:p>
            <a:r>
              <a:rPr lang="en-US"/>
              <a:t>This slide provides an overview of the key programs and technologies utilized in the creation of this website:</a:t>
            </a:r>
            <a:endParaRPr lang="en-US">
              <a:ea typeface="Calibri"/>
              <a:cs typeface="Calibri"/>
            </a:endParaRPr>
          </a:p>
          <a:p>
            <a:endParaRPr lang="en-US"/>
          </a:p>
          <a:p>
            <a:pPr marL="171450" indent="-171450">
              <a:buFont typeface="Arial"/>
              <a:buChar char="•"/>
            </a:pPr>
            <a:r>
              <a:rPr lang="en-US" b="1"/>
              <a:t>Design &amp; Prototyping:</a:t>
            </a:r>
            <a:br>
              <a:rPr lang="en-US" b="1">
                <a:cs typeface="+mn-lt"/>
              </a:rPr>
            </a:br>
            <a:r>
              <a:rPr lang="en-US"/>
              <a:t>- The design and wireframe layout of the website were created using</a:t>
            </a:r>
            <a:r>
              <a:rPr lang="en-US" b="1"/>
              <a:t> Figma</a:t>
            </a:r>
            <a:r>
              <a:rPr lang="en-US"/>
              <a:t>. This tool enabled me to effectively visualize the structure and user experience before implementation.</a:t>
            </a:r>
            <a:endParaRPr lang="en-US">
              <a:ea typeface="Calibri"/>
              <a:cs typeface="Calibri"/>
            </a:endParaRPr>
          </a:p>
          <a:p>
            <a:pPr marL="171450" indent="-171450">
              <a:buFont typeface="Arial"/>
              <a:buChar char="•"/>
            </a:pPr>
            <a:endParaRPr lang="en-US"/>
          </a:p>
          <a:p>
            <a:pPr marL="171450" indent="-171450">
              <a:buFont typeface="Arial"/>
              <a:buChar char="•"/>
            </a:pPr>
            <a:r>
              <a:rPr lang="en-US" b="1"/>
              <a:t>Web Development:</a:t>
            </a:r>
            <a:br>
              <a:rPr lang="en-US" b="1">
                <a:cs typeface="+mn-lt"/>
              </a:rPr>
            </a:br>
            <a:r>
              <a:rPr lang="en-US" b="1"/>
              <a:t> - </a:t>
            </a:r>
            <a:r>
              <a:rPr lang="en-US"/>
              <a:t>The website's structure is built using</a:t>
            </a:r>
            <a:r>
              <a:rPr lang="en-US" b="1"/>
              <a:t> HTML</a:t>
            </a:r>
            <a:r>
              <a:rPr lang="en-US"/>
              <a:t>, which serves as the foundation for the layout. To enhance the visual presentation, </a:t>
            </a:r>
            <a:r>
              <a:rPr lang="en-US" b="1"/>
              <a:t>CSS</a:t>
            </a:r>
            <a:r>
              <a:rPr lang="en-US"/>
              <a:t> was applied for styling, including the adjustment of images and text. For interactive and dynamic user interfaces, </a:t>
            </a:r>
            <a:r>
              <a:rPr lang="en-US" b="1"/>
              <a:t>ReactJS</a:t>
            </a:r>
            <a:r>
              <a:rPr lang="en-US"/>
              <a:t> will be used to build reusable components. The </a:t>
            </a:r>
            <a:r>
              <a:rPr lang="en-US" b="1"/>
              <a:t>Node.js</a:t>
            </a:r>
            <a:r>
              <a:rPr lang="en-US"/>
              <a:t> framework will handle the backend operations, ensuring efficient server-side functionality.</a:t>
            </a:r>
            <a:endParaRPr lang="en-US">
              <a:ea typeface="Calibri"/>
              <a:cs typeface="Calibri"/>
            </a:endParaRPr>
          </a:p>
          <a:p>
            <a:pPr marL="171450" indent="-171450">
              <a:buFont typeface="Arial"/>
              <a:buChar char="•"/>
            </a:pPr>
            <a:r>
              <a:rPr lang="en-US" b="1"/>
              <a:t>Hosting:</a:t>
            </a:r>
            <a:br>
              <a:rPr lang="en-US" b="1">
                <a:cs typeface="+mn-lt"/>
              </a:rPr>
            </a:br>
            <a:r>
              <a:rPr lang="en-US"/>
              <a:t>- After thorough research,</a:t>
            </a:r>
            <a:r>
              <a:rPr lang="en-US" b="1"/>
              <a:t> </a:t>
            </a:r>
            <a:r>
              <a:rPr lang="en-US" b="1" err="1"/>
              <a:t>PorkBun</a:t>
            </a:r>
            <a:r>
              <a:rPr lang="en-US"/>
              <a:t> was selected for both web hosting and domain name registration due to its reliable service and competitive pricing.</a:t>
            </a:r>
            <a:endParaRPr lang="en-US">
              <a:ea typeface="Calibri"/>
              <a:cs typeface="Calibri"/>
            </a:endParaRPr>
          </a:p>
          <a:p>
            <a:pPr marL="171450" indent="-171450">
              <a:buFont typeface="Arial"/>
              <a:buChar char="•"/>
            </a:pPr>
            <a:r>
              <a:rPr lang="en-US" b="1"/>
              <a:t>Search Engine Optimization (SEO):</a:t>
            </a:r>
            <a:br>
              <a:rPr lang="en-US" b="1">
                <a:cs typeface="+mn-lt"/>
              </a:rPr>
            </a:br>
            <a:r>
              <a:rPr lang="en-US" b="1"/>
              <a:t> - SEO </a:t>
            </a:r>
            <a:r>
              <a:rPr lang="en-US"/>
              <a:t>practices will be implemented to optimize the website's visibility and ranking on search engines, ensuring better user discoverability</a:t>
            </a:r>
            <a:r>
              <a:rPr lang="en-US" b="1"/>
              <a:t>.</a:t>
            </a:r>
            <a:endParaRPr lang="en-US">
              <a:ea typeface="Calibri" panose="020F0502020204030204"/>
              <a:cs typeface="Calibri" panose="020F0502020204030204"/>
            </a:endParaRPr>
          </a:p>
          <a:p>
            <a:pPr marL="171450" indent="-171450">
              <a:buFont typeface="Arial"/>
              <a:buChar char="•"/>
            </a:pPr>
            <a:r>
              <a:rPr lang="en-US" b="1"/>
              <a:t>Form Handling:</a:t>
            </a:r>
            <a:br>
              <a:rPr lang="en-US" b="1">
                <a:cs typeface="+mn-lt"/>
              </a:rPr>
            </a:br>
            <a:r>
              <a:rPr lang="en-US" b="1"/>
              <a:t> </a:t>
            </a:r>
            <a:r>
              <a:rPr lang="en-US" b="1" err="1"/>
              <a:t>EmailJS</a:t>
            </a:r>
            <a:r>
              <a:rPr lang="en-US"/>
              <a:t> will be utilized to manage user email submissions, while </a:t>
            </a:r>
            <a:r>
              <a:rPr lang="en-US" b="1"/>
              <a:t>JSON</a:t>
            </a:r>
            <a:r>
              <a:rPr lang="en-US"/>
              <a:t> will be employed to organize and track incoming requests, providing a seamless communication flow for the website's users.</a:t>
            </a:r>
            <a:endParaRPr lang="en-US">
              <a:ea typeface="Calibri"/>
              <a:cs typeface="Calibri"/>
            </a:endParaRPr>
          </a:p>
          <a:p>
            <a:pPr marL="171450" indent="-171450">
              <a:buFont typeface="Arial"/>
              <a:buChar char="•"/>
            </a:pPr>
            <a:r>
              <a:rPr lang="en-US" b="1"/>
              <a:t>Version Control:</a:t>
            </a:r>
            <a:br>
              <a:rPr lang="en-US" b="1">
                <a:cs typeface="+mn-lt"/>
              </a:rPr>
            </a:br>
            <a:r>
              <a:rPr lang="en-US" b="1"/>
              <a:t> GitHub</a:t>
            </a:r>
            <a:r>
              <a:rPr lang="en-US"/>
              <a:t> will serve as the version control platform, where all files and project updates will be stored. This ensures efficient collaboration and management of the project throughout its development lifecycle.</a:t>
            </a:r>
            <a:endParaRPr lang="en-US">
              <a:ea typeface="Calibri"/>
              <a:cs typeface="Calibri"/>
            </a:endParaRPr>
          </a:p>
          <a:p>
            <a:r>
              <a:rPr lang="en-US">
                <a:ea typeface="Calibri"/>
                <a:cs typeface="Calibri"/>
              </a:rPr>
              <a:t> </a:t>
            </a:r>
            <a:endParaRPr lang="en-US"/>
          </a:p>
          <a:p>
            <a:endParaRPr lang="en-US">
              <a:ea typeface="Calibri"/>
              <a:cs typeface="Calibri"/>
            </a:endParaRPr>
          </a:p>
          <a:p>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FC86FB72-7994-415B-87AC-9E0FB294B297}" type="slidenum">
              <a:t>5</a:t>
            </a:fld>
            <a:endParaRPr lang="en-US"/>
          </a:p>
        </p:txBody>
      </p:sp>
    </p:spTree>
    <p:extLst>
      <p:ext uri="{BB962C8B-B14F-4D97-AF65-F5344CB8AC3E}">
        <p14:creationId xmlns:p14="http://schemas.microsoft.com/office/powerpoint/2010/main" val="388944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4B865-6017-12C8-FA97-CBC7DD5530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7E6B85-1C96-756A-5F74-29FB466C87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D25B3A-D017-0E67-C539-EDC20677EFBD}"/>
              </a:ext>
            </a:extLst>
          </p:cNvPr>
          <p:cNvSpPr>
            <a:spLocks noGrp="1"/>
          </p:cNvSpPr>
          <p:nvPr>
            <p:ph type="body" idx="1"/>
          </p:nvPr>
        </p:nvSpPr>
        <p:spPr/>
        <p:txBody>
          <a:bodyPr/>
          <a:lstStyle/>
          <a:p>
            <a:r>
              <a:rPr lang="en-US" b="1"/>
              <a:t>Tools Overview:</a:t>
            </a:r>
          </a:p>
          <a:p>
            <a:r>
              <a:rPr lang="en-US"/>
              <a:t>This slide provides an overview of the key programs and technologies utilized in the creation of this website:</a:t>
            </a:r>
            <a:endParaRPr lang="en-US">
              <a:ea typeface="Calibri"/>
              <a:cs typeface="Calibri"/>
            </a:endParaRPr>
          </a:p>
          <a:p>
            <a:endParaRPr lang="en-US"/>
          </a:p>
          <a:p>
            <a:pPr marL="171450" indent="-171450">
              <a:buFont typeface="Arial"/>
              <a:buChar char="•"/>
            </a:pPr>
            <a:r>
              <a:rPr lang="en-US" b="1"/>
              <a:t>Design &amp; Prototyping:</a:t>
            </a:r>
            <a:br>
              <a:rPr lang="en-US" b="1">
                <a:cs typeface="+mn-lt"/>
              </a:rPr>
            </a:br>
            <a:r>
              <a:rPr lang="en-US"/>
              <a:t>- The design and wireframe layout of the website were created using</a:t>
            </a:r>
            <a:r>
              <a:rPr lang="en-US" b="1"/>
              <a:t> Figma</a:t>
            </a:r>
            <a:r>
              <a:rPr lang="en-US"/>
              <a:t>. This tool enabled me to effectively visualize the structure and user experience before implementation.</a:t>
            </a:r>
            <a:endParaRPr lang="en-US">
              <a:ea typeface="Calibri"/>
              <a:cs typeface="Calibri"/>
            </a:endParaRPr>
          </a:p>
          <a:p>
            <a:pPr marL="171450" indent="-171450">
              <a:buFont typeface="Arial"/>
              <a:buChar char="•"/>
            </a:pPr>
            <a:endParaRPr lang="en-US"/>
          </a:p>
          <a:p>
            <a:pPr marL="171450" indent="-171450">
              <a:buFont typeface="Arial"/>
              <a:buChar char="•"/>
            </a:pPr>
            <a:r>
              <a:rPr lang="en-US" b="1"/>
              <a:t>Web Development:</a:t>
            </a:r>
            <a:br>
              <a:rPr lang="en-US" b="1">
                <a:cs typeface="+mn-lt"/>
              </a:rPr>
            </a:br>
            <a:r>
              <a:rPr lang="en-US" b="1"/>
              <a:t> - </a:t>
            </a:r>
            <a:r>
              <a:rPr lang="en-US"/>
              <a:t>The website's structure is built using</a:t>
            </a:r>
            <a:r>
              <a:rPr lang="en-US" b="1"/>
              <a:t> HTML</a:t>
            </a:r>
            <a:r>
              <a:rPr lang="en-US"/>
              <a:t>, which serves as the foundation for the layout. To enhance the visual presentation, </a:t>
            </a:r>
            <a:r>
              <a:rPr lang="en-US" b="1"/>
              <a:t>CSS</a:t>
            </a:r>
            <a:r>
              <a:rPr lang="en-US"/>
              <a:t> was applied for styling, including the adjustment of images and text. For interactive and dynamic user interfaces, </a:t>
            </a:r>
            <a:r>
              <a:rPr lang="en-US" b="1"/>
              <a:t>ReactJS</a:t>
            </a:r>
            <a:r>
              <a:rPr lang="en-US"/>
              <a:t> will be used to build reusable components. The </a:t>
            </a:r>
            <a:r>
              <a:rPr lang="en-US" b="1"/>
              <a:t>Node.js</a:t>
            </a:r>
            <a:r>
              <a:rPr lang="en-US"/>
              <a:t> framework will handle the backend operations, ensuring efficient server-side functionality.</a:t>
            </a:r>
            <a:endParaRPr lang="en-US">
              <a:ea typeface="Calibri"/>
              <a:cs typeface="Calibri"/>
            </a:endParaRPr>
          </a:p>
          <a:p>
            <a:pPr marL="171450" indent="-171450">
              <a:buFont typeface="Arial"/>
              <a:buChar char="•"/>
            </a:pPr>
            <a:r>
              <a:rPr lang="en-US" b="1"/>
              <a:t>Hosting:</a:t>
            </a:r>
            <a:br>
              <a:rPr lang="en-US" b="1">
                <a:cs typeface="+mn-lt"/>
              </a:rPr>
            </a:br>
            <a:r>
              <a:rPr lang="en-US"/>
              <a:t>- After thorough research,</a:t>
            </a:r>
            <a:r>
              <a:rPr lang="en-US" b="1"/>
              <a:t> </a:t>
            </a:r>
            <a:r>
              <a:rPr lang="en-US" b="1" err="1"/>
              <a:t>PorkBun</a:t>
            </a:r>
            <a:r>
              <a:rPr lang="en-US"/>
              <a:t> was selected for both web hosting and domain name registration due to its reliable service and competitive pricing.</a:t>
            </a:r>
            <a:endParaRPr lang="en-US">
              <a:ea typeface="Calibri"/>
              <a:cs typeface="Calibri"/>
            </a:endParaRPr>
          </a:p>
          <a:p>
            <a:pPr marL="171450" indent="-171450">
              <a:buFont typeface="Arial"/>
              <a:buChar char="•"/>
            </a:pPr>
            <a:r>
              <a:rPr lang="en-US" b="1"/>
              <a:t>Search Engine Optimization (SEO):</a:t>
            </a:r>
            <a:br>
              <a:rPr lang="en-US" b="1">
                <a:cs typeface="+mn-lt"/>
              </a:rPr>
            </a:br>
            <a:r>
              <a:rPr lang="en-US" b="1"/>
              <a:t> - SEO </a:t>
            </a:r>
            <a:r>
              <a:rPr lang="en-US"/>
              <a:t>practices will be implemented to optimize the website's visibility and ranking on search engines, ensuring better user discoverability</a:t>
            </a:r>
            <a:r>
              <a:rPr lang="en-US" b="1"/>
              <a:t>.</a:t>
            </a:r>
            <a:endParaRPr lang="en-US">
              <a:ea typeface="Calibri" panose="020F0502020204030204"/>
              <a:cs typeface="Calibri" panose="020F0502020204030204"/>
            </a:endParaRPr>
          </a:p>
          <a:p>
            <a:pPr marL="171450" indent="-171450">
              <a:buFont typeface="Arial"/>
              <a:buChar char="•"/>
            </a:pPr>
            <a:r>
              <a:rPr lang="en-US" b="1"/>
              <a:t>Form Handling:</a:t>
            </a:r>
            <a:br>
              <a:rPr lang="en-US" b="1">
                <a:cs typeface="+mn-lt"/>
              </a:rPr>
            </a:br>
            <a:r>
              <a:rPr lang="en-US" b="1"/>
              <a:t> </a:t>
            </a:r>
            <a:r>
              <a:rPr lang="en-US" b="1" err="1"/>
              <a:t>EmailJS</a:t>
            </a:r>
            <a:r>
              <a:rPr lang="en-US"/>
              <a:t> will be utilized to manage user email submissions, while </a:t>
            </a:r>
            <a:r>
              <a:rPr lang="en-US" b="1"/>
              <a:t>JSON</a:t>
            </a:r>
            <a:r>
              <a:rPr lang="en-US"/>
              <a:t> will be employed to organize and track incoming requests, providing a seamless communication flow for the website's users.</a:t>
            </a:r>
            <a:endParaRPr lang="en-US">
              <a:ea typeface="Calibri"/>
              <a:cs typeface="Calibri"/>
            </a:endParaRPr>
          </a:p>
          <a:p>
            <a:pPr marL="171450" indent="-171450">
              <a:buFont typeface="Arial"/>
              <a:buChar char="•"/>
            </a:pPr>
            <a:r>
              <a:rPr lang="en-US" b="1"/>
              <a:t>Version Control:</a:t>
            </a:r>
            <a:br>
              <a:rPr lang="en-US" b="1">
                <a:cs typeface="+mn-lt"/>
              </a:rPr>
            </a:br>
            <a:r>
              <a:rPr lang="en-US" b="1"/>
              <a:t> GitHub</a:t>
            </a:r>
            <a:r>
              <a:rPr lang="en-US"/>
              <a:t> will serve as the version control platform, where all files and project updates will be stored. This ensures efficient collaboration and management of the project throughout its development lifecycle.</a:t>
            </a:r>
            <a:endParaRPr lang="en-US">
              <a:ea typeface="Calibri"/>
              <a:cs typeface="Calibri"/>
            </a:endParaRPr>
          </a:p>
          <a:p>
            <a:r>
              <a:rPr lang="en-US">
                <a:ea typeface="Calibri"/>
                <a:cs typeface="Calibri"/>
              </a:rPr>
              <a:t> </a:t>
            </a:r>
            <a:endParaRPr lang="en-US"/>
          </a:p>
          <a:p>
            <a:endParaRPr lang="en-US">
              <a:ea typeface="Calibri"/>
              <a:cs typeface="Calibri"/>
            </a:endParaRPr>
          </a:p>
          <a:p>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E1C678F1-C3A4-86F7-850D-D59BD4A1BFFC}"/>
              </a:ext>
            </a:extLst>
          </p:cNvPr>
          <p:cNvSpPr>
            <a:spLocks noGrp="1"/>
          </p:cNvSpPr>
          <p:nvPr>
            <p:ph type="sldNum" sz="quarter" idx="5"/>
          </p:nvPr>
        </p:nvSpPr>
        <p:spPr/>
        <p:txBody>
          <a:bodyPr/>
          <a:lstStyle/>
          <a:p>
            <a:fld id="{FC86FB72-7994-415B-87AC-9E0FB294B297}" type="slidenum">
              <a:t>6</a:t>
            </a:fld>
            <a:endParaRPr lang="en-US"/>
          </a:p>
        </p:txBody>
      </p:sp>
    </p:spTree>
    <p:extLst>
      <p:ext uri="{BB962C8B-B14F-4D97-AF65-F5344CB8AC3E}">
        <p14:creationId xmlns:p14="http://schemas.microsoft.com/office/powerpoint/2010/main" val="23428632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User Flow Overview</a:t>
            </a:r>
            <a:r>
              <a:rPr lang="en-US"/>
              <a:t>:</a:t>
            </a:r>
          </a:p>
          <a:p>
            <a:r>
              <a:rPr lang="en-US"/>
              <a:t>This flow diagram illustrates the user's journey and navigation throughout the website. The diagram outlines the following steps in the user experience:</a:t>
            </a:r>
            <a:endParaRPr lang="en-US">
              <a:ea typeface="Calibri"/>
              <a:cs typeface="Calibri"/>
            </a:endParaRPr>
          </a:p>
          <a:p>
            <a:pPr marL="171450" indent="-171450">
              <a:buFont typeface="Arial"/>
              <a:buChar char="•"/>
            </a:pPr>
            <a:r>
              <a:rPr lang="en-US" b="1"/>
              <a:t>Welcome Page:</a:t>
            </a:r>
            <a:br>
              <a:rPr lang="en-US" b="1">
                <a:cs typeface="+mn-lt"/>
              </a:rPr>
            </a:br>
            <a:r>
              <a:rPr lang="en-US"/>
              <a:t> Upon entering the website, users are greeted with the welcome page(showcasing  artist's portfolio), which serves as the initial touchpoint. From here, users can begin their exploration of the site.</a:t>
            </a:r>
            <a:endParaRPr lang="en-US">
              <a:ea typeface="Calibri"/>
              <a:cs typeface="Calibri"/>
            </a:endParaRPr>
          </a:p>
          <a:p>
            <a:pPr marL="171450" indent="-171450">
              <a:buFont typeface="Arial"/>
              <a:buChar char="•"/>
            </a:pPr>
            <a:r>
              <a:rPr lang="en-US" b="1"/>
              <a:t>Category Selection:</a:t>
            </a:r>
            <a:br>
              <a:rPr lang="en-US" b="1">
                <a:cs typeface="+mn-lt"/>
              </a:rPr>
            </a:br>
            <a:r>
              <a:rPr lang="en-US"/>
              <a:t> After the welcome page, users are directed to a list of categories. Each category serves as a gateway to more specific content or features, allowing users to view all images showcased or learning about the artist and contacting the artist.</a:t>
            </a:r>
            <a:endParaRPr lang="en-US">
              <a:ea typeface="Calibri"/>
              <a:cs typeface="Calibri"/>
            </a:endParaRPr>
          </a:p>
          <a:p>
            <a:pPr marL="171450" indent="-171450">
              <a:buFont typeface="Arial"/>
              <a:buChar char="•"/>
            </a:pPr>
            <a:r>
              <a:rPr lang="en-US" b="1"/>
              <a:t>Navigation Back to the Main Page:</a:t>
            </a:r>
            <a:br>
              <a:rPr lang="en-US" b="1">
                <a:cs typeface="+mn-lt"/>
              </a:rPr>
            </a:br>
            <a:r>
              <a:rPr lang="en-US"/>
              <a:t> At any point, users have the option to return to the main page. By clicking the website's heading, they can easily navigate back to the homepage, ensuring a seamless user experience</a:t>
            </a:r>
            <a:r>
              <a:rPr lang="en-US" b="1"/>
              <a:t>.</a:t>
            </a:r>
            <a:endParaRPr lang="en-US"/>
          </a:p>
          <a:p>
            <a:pPr marL="171450" indent="-171450">
              <a:buFont typeface="Arial"/>
              <a:buChar char="•"/>
            </a:pPr>
            <a:endParaRPr lang="en-US" b="1"/>
          </a:p>
          <a:p>
            <a:r>
              <a:rPr lang="en-US"/>
              <a:t>This user flow ensures an easy navigation, allowing users to move effortlessly between pages and categories while providing a clear path back to the main page.</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FC86FB72-7994-415B-87AC-9E0FB294B297}" type="slidenum">
              <a:t>7</a:t>
            </a:fld>
            <a:endParaRPr lang="en-US"/>
          </a:p>
        </p:txBody>
      </p:sp>
    </p:spTree>
    <p:extLst>
      <p:ext uri="{BB962C8B-B14F-4D97-AF65-F5344CB8AC3E}">
        <p14:creationId xmlns:p14="http://schemas.microsoft.com/office/powerpoint/2010/main" val="925654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ADC746-E0E3-6EB6-613B-C6FE3AA2A9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F51DDB-C238-95AC-40AB-A7607DB850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A66BC6-4706-726C-4B95-419BD5B61304}"/>
              </a:ext>
            </a:extLst>
          </p:cNvPr>
          <p:cNvSpPr>
            <a:spLocks noGrp="1"/>
          </p:cNvSpPr>
          <p:nvPr>
            <p:ph type="body" idx="1"/>
          </p:nvPr>
        </p:nvSpPr>
        <p:spPr/>
        <p:txBody>
          <a:bodyPr/>
          <a:lstStyle/>
          <a:p>
            <a:r>
              <a:rPr lang="en-US" b="1"/>
              <a:t>User Flow Overview</a:t>
            </a:r>
            <a:r>
              <a:rPr lang="en-US"/>
              <a:t>:</a:t>
            </a:r>
          </a:p>
          <a:p>
            <a:r>
              <a:rPr lang="en-US"/>
              <a:t>This flow diagram illustrates the user's journey and navigation throughout the website. The diagram outlines the following steps in the user experience:</a:t>
            </a:r>
            <a:endParaRPr lang="en-US">
              <a:ea typeface="Calibri"/>
              <a:cs typeface="Calibri"/>
            </a:endParaRPr>
          </a:p>
          <a:p>
            <a:pPr marL="171450" indent="-171450">
              <a:buFont typeface="Arial"/>
              <a:buChar char="•"/>
            </a:pPr>
            <a:r>
              <a:rPr lang="en-US" b="1"/>
              <a:t>Welcome Page:</a:t>
            </a:r>
            <a:br>
              <a:rPr lang="en-US" b="1">
                <a:cs typeface="+mn-lt"/>
              </a:rPr>
            </a:br>
            <a:r>
              <a:rPr lang="en-US"/>
              <a:t> Upon entering the website, users are greeted with the welcome page(showcasing  artist's portfolio), which serves as the initial touchpoint. From here, users can begin their exploration of the site.</a:t>
            </a:r>
            <a:endParaRPr lang="en-US">
              <a:ea typeface="Calibri"/>
              <a:cs typeface="Calibri"/>
            </a:endParaRPr>
          </a:p>
          <a:p>
            <a:pPr marL="171450" indent="-171450">
              <a:buFont typeface="Arial"/>
              <a:buChar char="•"/>
            </a:pPr>
            <a:r>
              <a:rPr lang="en-US" b="1"/>
              <a:t>Category Selection:</a:t>
            </a:r>
            <a:br>
              <a:rPr lang="en-US" b="1">
                <a:cs typeface="+mn-lt"/>
              </a:rPr>
            </a:br>
            <a:r>
              <a:rPr lang="en-US"/>
              <a:t> After the welcome page, users are directed to a list of categories. Each category serves as a gateway to more specific content or features, allowing users to view all images showcased or learning about the artist and contacting the artist.</a:t>
            </a:r>
            <a:endParaRPr lang="en-US">
              <a:ea typeface="Calibri"/>
              <a:cs typeface="Calibri"/>
            </a:endParaRPr>
          </a:p>
          <a:p>
            <a:pPr marL="171450" indent="-171450">
              <a:buFont typeface="Arial"/>
              <a:buChar char="•"/>
            </a:pPr>
            <a:r>
              <a:rPr lang="en-US" b="1"/>
              <a:t>Navigation Back to the Main Page:</a:t>
            </a:r>
            <a:br>
              <a:rPr lang="en-US" b="1">
                <a:cs typeface="+mn-lt"/>
              </a:rPr>
            </a:br>
            <a:r>
              <a:rPr lang="en-US"/>
              <a:t> At any point, users have the option to return to the main page. By clicking the website's heading, they can easily navigate back to the homepage, ensuring a seamless user experience</a:t>
            </a:r>
            <a:r>
              <a:rPr lang="en-US" b="1"/>
              <a:t>.</a:t>
            </a:r>
            <a:endParaRPr lang="en-US"/>
          </a:p>
          <a:p>
            <a:pPr marL="171450" indent="-171450">
              <a:buFont typeface="Arial"/>
              <a:buChar char="•"/>
            </a:pPr>
            <a:endParaRPr lang="en-US" b="1"/>
          </a:p>
          <a:p>
            <a:r>
              <a:rPr lang="en-US"/>
              <a:t>This user flow ensures an easy navigation, allowing users to move effortlessly between pages and categories while providing a clear path back to the main page.</a:t>
            </a:r>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D956F17B-3C62-D0DD-CCD7-F986FAE1F0D6}"/>
              </a:ext>
            </a:extLst>
          </p:cNvPr>
          <p:cNvSpPr>
            <a:spLocks noGrp="1"/>
          </p:cNvSpPr>
          <p:nvPr>
            <p:ph type="sldNum" sz="quarter" idx="5"/>
          </p:nvPr>
        </p:nvSpPr>
        <p:spPr/>
        <p:txBody>
          <a:bodyPr/>
          <a:lstStyle/>
          <a:p>
            <a:fld id="{FC86FB72-7994-415B-87AC-9E0FB294B297}" type="slidenum">
              <a:t>8</a:t>
            </a:fld>
            <a:endParaRPr lang="en-US"/>
          </a:p>
        </p:txBody>
      </p:sp>
    </p:spTree>
    <p:extLst>
      <p:ext uri="{BB962C8B-B14F-4D97-AF65-F5344CB8AC3E}">
        <p14:creationId xmlns:p14="http://schemas.microsoft.com/office/powerpoint/2010/main" val="1962854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Welcome Page Layout Overview :(DRAFT 1) (DISCONTUINED)</a:t>
            </a:r>
          </a:p>
          <a:p>
            <a:endParaRPr lang="en-US" b="1"/>
          </a:p>
          <a:p>
            <a:r>
              <a:rPr lang="en-US"/>
              <a:t>The </a:t>
            </a:r>
            <a:r>
              <a:rPr lang="en-US" b="1"/>
              <a:t>Welcome</a:t>
            </a:r>
            <a:r>
              <a:rPr lang="en-US"/>
              <a:t> </a:t>
            </a:r>
            <a:r>
              <a:rPr lang="en-US" b="1"/>
              <a:t>Page</a:t>
            </a:r>
            <a:r>
              <a:rPr lang="en-US"/>
              <a:t> is designed to provide users with easy access to the artist’s portfolio, offering a clear and structured way to navigate through different categories of work. Key features of this layout include:</a:t>
            </a:r>
            <a:endParaRPr lang="en-US">
              <a:ea typeface="Calibri"/>
              <a:cs typeface="Calibri"/>
            </a:endParaRPr>
          </a:p>
          <a:p>
            <a:pPr marL="171450" indent="-171450">
              <a:buFont typeface="Arial"/>
              <a:buChar char="•"/>
            </a:pPr>
            <a:r>
              <a:rPr lang="en-US" b="1"/>
              <a:t>Portfolio Access:</a:t>
            </a:r>
            <a:br>
              <a:rPr lang="en-US" b="1">
                <a:cs typeface="+mn-lt"/>
              </a:rPr>
            </a:br>
            <a:r>
              <a:rPr lang="en-US" b="1"/>
              <a:t> </a:t>
            </a:r>
            <a:r>
              <a:rPr lang="en-US"/>
              <a:t>Users will be able to click on the Portfolio button, which will lead them to a page showcasing all the artist's work.. This organized structure allows visitors to explore various types of artwork in a way that is intuitive and engaging.</a:t>
            </a:r>
            <a:endParaRPr lang="en-US">
              <a:ea typeface="Calibri"/>
              <a:cs typeface="Calibri"/>
            </a:endParaRPr>
          </a:p>
          <a:p>
            <a:pPr marL="171450" indent="-171450">
              <a:buFont typeface="Arial"/>
              <a:buChar char="•"/>
            </a:pPr>
            <a:r>
              <a:rPr lang="en-US" b="1"/>
              <a:t>Navigation Between Categories:</a:t>
            </a:r>
            <a:br>
              <a:rPr lang="en-US" b="1">
                <a:cs typeface="+mn-lt"/>
              </a:rPr>
            </a:br>
            <a:r>
              <a:rPr lang="en-US"/>
              <a:t> Once on the portfolio page, users can navigate through individual categories, making it simple to explore the full range of the artist’s work. Each category will be clearly labeled and contain relevant pieces, giving users a smooth browsing experience.</a:t>
            </a:r>
          </a:p>
          <a:p>
            <a:pPr marL="171450" indent="-171450">
              <a:buFont typeface="Arial"/>
              <a:buChar char="•"/>
            </a:pPr>
            <a:r>
              <a:rPr lang="en-US" b="1"/>
              <a:t>Social Media Links:</a:t>
            </a:r>
            <a:br>
              <a:rPr lang="en-US" b="1">
                <a:cs typeface="+mn-lt"/>
              </a:rPr>
            </a:br>
            <a:r>
              <a:rPr lang="en-US" b="1"/>
              <a:t> </a:t>
            </a:r>
            <a:r>
              <a:rPr lang="en-US"/>
              <a:t>In addition to viewing the artist's work, users will also have the opportunity to easily navigate to the artist’s social media profiles. Social media links will be prominently displayed, enabling users to connect with the artist on different platforms and stay updated with new projects and releases.</a:t>
            </a:r>
          </a:p>
          <a:p>
            <a:pPr marL="171450" indent="-171450">
              <a:buFont typeface="Arial"/>
              <a:buChar char="•"/>
            </a:pPr>
            <a:endParaRPr lang="en-US"/>
          </a:p>
          <a:p>
            <a:r>
              <a:rPr lang="en-US"/>
              <a:t>This </a:t>
            </a:r>
            <a:r>
              <a:rPr lang="en-US" b="1"/>
              <a:t>Welcome Page </a:t>
            </a:r>
            <a:r>
              <a:rPr lang="en-US"/>
              <a:t>ensures a user-friendly and interactive experience, making it easy for visitors to explore the artist’s portfolio while also connecting with them on social media.</a:t>
            </a:r>
            <a:endParaRPr lang="en-US">
              <a:ea typeface="Calibri"/>
              <a:cs typeface="Calibri"/>
            </a:endParaRPr>
          </a:p>
          <a:p>
            <a:endParaRPr lang="en-US" b="1">
              <a:ea typeface="Calibri" panose="020F0502020204030204"/>
              <a:cs typeface="Calibri" panose="020F0502020204030204"/>
            </a:endParaRPr>
          </a:p>
          <a:p>
            <a:endParaRPr lang="en-US">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FC86FB72-7994-415B-87AC-9E0FB294B297}" type="slidenum">
              <a:rPr lang="en-US"/>
              <a:t>10</a:t>
            </a:fld>
            <a:endParaRPr lang="en-US"/>
          </a:p>
        </p:txBody>
      </p:sp>
    </p:spTree>
    <p:extLst>
      <p:ext uri="{BB962C8B-B14F-4D97-AF65-F5344CB8AC3E}">
        <p14:creationId xmlns:p14="http://schemas.microsoft.com/office/powerpoint/2010/main" val="3613527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Portfolio Layout Overview :(DRAFT 1) (DISCONTUINED)</a:t>
            </a:r>
            <a:endParaRPr lang="en-US">
              <a:ea typeface="Calibri"/>
              <a:cs typeface="Calibri"/>
            </a:endParaRPr>
          </a:p>
          <a:p>
            <a:r>
              <a:rPr lang="en-US"/>
              <a:t>The </a:t>
            </a:r>
            <a:r>
              <a:rPr lang="en-US" b="1"/>
              <a:t>Portfolio Layout</a:t>
            </a:r>
            <a:r>
              <a:rPr lang="en-US"/>
              <a:t> is designed to provide users with an engaging overview of the artist's work while offering multiple ways to explore and connect. Key features of this layout include:</a:t>
            </a:r>
            <a:endParaRPr lang="en-US">
              <a:ea typeface="Calibri" panose="020F0502020204030204"/>
              <a:cs typeface="Calibri" panose="020F0502020204030204"/>
            </a:endParaRPr>
          </a:p>
          <a:p>
            <a:pPr>
              <a:buFont typeface="Arial"/>
              <a:buChar char="•"/>
            </a:pPr>
            <a:endParaRPr lang="en-US"/>
          </a:p>
          <a:p>
            <a:pPr>
              <a:buFont typeface="Arial"/>
              <a:buChar char="•"/>
            </a:pPr>
            <a:r>
              <a:rPr lang="en-US" b="1"/>
              <a:t> Artwork Overview:</a:t>
            </a:r>
            <a:br>
              <a:rPr lang="en-US" b="1">
                <a:cs typeface="+mn-lt"/>
              </a:rPr>
            </a:br>
            <a:r>
              <a:rPr lang="en-US"/>
              <a:t> The page will feature a brief overview of the artist's body of work, providing visitors with an introduction to the style and themes used in the artwork. This section will give users a snapshot of the artist's creative journey and artistic identity.</a:t>
            </a:r>
            <a:endParaRPr lang="en-US">
              <a:ea typeface="Calibri"/>
              <a:cs typeface="Calibri"/>
            </a:endParaRPr>
          </a:p>
          <a:p>
            <a:pPr>
              <a:buFont typeface="Arial"/>
              <a:buChar char="•"/>
            </a:pPr>
            <a:endParaRPr lang="en-US"/>
          </a:p>
          <a:p>
            <a:pPr>
              <a:buFont typeface="Arial"/>
              <a:buChar char="•"/>
            </a:pPr>
            <a:r>
              <a:rPr lang="en-US" b="1"/>
              <a:t>"About Me" Section:</a:t>
            </a:r>
            <a:br>
              <a:rPr lang="en-US" b="1">
                <a:cs typeface="+mn-lt"/>
              </a:rPr>
            </a:br>
            <a:r>
              <a:rPr lang="en-US"/>
              <a:t> Alongside the artwork overview, there will be a dedicated About Me section, where users can learn more about the artist’s background, influences, and creative process. This personal touch helps build a connection between the artist and the audience.</a:t>
            </a:r>
            <a:endParaRPr lang="en-US">
              <a:ea typeface="Calibri"/>
              <a:cs typeface="Calibri"/>
            </a:endParaRPr>
          </a:p>
          <a:p>
            <a:endParaRPr lang="en-US">
              <a:ea typeface="Calibri"/>
              <a:cs typeface="Calibri"/>
            </a:endParaRPr>
          </a:p>
          <a:p>
            <a:pPr>
              <a:buFont typeface="Arial"/>
              <a:buChar char="•"/>
            </a:pPr>
            <a:r>
              <a:rPr lang="en-US" b="1"/>
              <a:t>Multiple Categories:</a:t>
            </a:r>
            <a:br>
              <a:rPr lang="en-US" b="1">
                <a:cs typeface="+mn-lt"/>
              </a:rPr>
            </a:br>
            <a:r>
              <a:rPr lang="en-US"/>
              <a:t> The portfolio will be organized into multiple categories, allowing users to easily navigate through different types of artwork. These categories will be accessible through a menu button, enabling visitors to quickly find the specific work they are most interested in.</a:t>
            </a:r>
            <a:endParaRPr lang="en-US">
              <a:ea typeface="Calibri"/>
              <a:cs typeface="Calibri"/>
            </a:endParaRPr>
          </a:p>
          <a:p>
            <a:endParaRPr lang="en-US">
              <a:ea typeface="Calibri"/>
              <a:cs typeface="Calibri"/>
            </a:endParaRPr>
          </a:p>
          <a:p>
            <a:pPr>
              <a:buFont typeface="Arial"/>
              <a:buChar char="•"/>
            </a:pPr>
            <a:r>
              <a:rPr lang="en-US" b="1"/>
              <a:t>Contact Information:</a:t>
            </a:r>
            <a:br>
              <a:rPr lang="en-US" b="1">
                <a:cs typeface="+mn-lt"/>
              </a:rPr>
            </a:br>
            <a:r>
              <a:rPr lang="en-US"/>
              <a:t> The layout will also include an easy-to-find method for users to contact the artist for inquiries or work-related requests. This will ensure a seamless path for potential clients or collaborators to get in touch.</a:t>
            </a:r>
            <a:endParaRPr lang="en-US">
              <a:ea typeface="Calibri" panose="020F0502020204030204"/>
              <a:cs typeface="Calibri" panose="020F0502020204030204"/>
            </a:endParaRPr>
          </a:p>
          <a:p>
            <a:endParaRPr lang="en-US">
              <a:ea typeface="Calibri" panose="020F0502020204030204"/>
              <a:cs typeface="Calibri" panose="020F0502020204030204"/>
            </a:endParaRPr>
          </a:p>
          <a:p>
            <a:r>
              <a:rPr lang="en-US"/>
              <a:t>While this </a:t>
            </a:r>
            <a:r>
              <a:rPr lang="en-US" b="1"/>
              <a:t>Portfolio Layout</a:t>
            </a:r>
            <a:r>
              <a:rPr lang="en-US"/>
              <a:t> has been discontinued, the core elements would have provided users with a comprehensive and user-friendly way to engage with the artist’s portfolio.</a:t>
            </a:r>
            <a:endParaRPr lang="en-US">
              <a:ea typeface="Calibri" panose="020F0502020204030204"/>
              <a:cs typeface="Calibri" panose="020F0502020204030204"/>
            </a:endParaRPr>
          </a:p>
          <a:p>
            <a:pPr marL="171450" indent="-171450">
              <a:buFont typeface="Arial"/>
              <a:buChar char="•"/>
            </a:pPr>
            <a:endParaRPr lang="en-US" b="1">
              <a:ea typeface="Calibri"/>
              <a:cs typeface="Calibri"/>
            </a:endParaRPr>
          </a:p>
        </p:txBody>
      </p:sp>
      <p:sp>
        <p:nvSpPr>
          <p:cNvPr id="4" name="Slide Number Placeholder 3"/>
          <p:cNvSpPr>
            <a:spLocks noGrp="1"/>
          </p:cNvSpPr>
          <p:nvPr>
            <p:ph type="sldNum" sz="quarter" idx="5"/>
          </p:nvPr>
        </p:nvSpPr>
        <p:spPr/>
        <p:txBody>
          <a:bodyPr/>
          <a:lstStyle/>
          <a:p>
            <a:fld id="{FC86FB72-7994-415B-87AC-9E0FB294B297}" type="slidenum">
              <a:rPr lang="en-US"/>
              <a:t>11</a:t>
            </a:fld>
            <a:endParaRPr lang="en-US"/>
          </a:p>
        </p:txBody>
      </p:sp>
    </p:spTree>
    <p:extLst>
      <p:ext uri="{BB962C8B-B14F-4D97-AF65-F5344CB8AC3E}">
        <p14:creationId xmlns:p14="http://schemas.microsoft.com/office/powerpoint/2010/main" val="1139968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5/13/2025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8766207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5/13/2025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6314854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5/13/2025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3705560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5/13/2025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4565967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5/13/2025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3788595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5/13/2025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6699891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5/13/2025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5923300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5/13/2025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2216698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5/13/2025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2793669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5/13/2025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9673124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5/13/2025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5034808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t="-60000" b="-60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5/13/2025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057664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88" r:id="rId6"/>
    <p:sldLayoutId id="2147483684" r:id="rId7"/>
    <p:sldLayoutId id="2147483685" r:id="rId8"/>
    <p:sldLayoutId id="2147483686" r:id="rId9"/>
    <p:sldLayoutId id="2147483687" r:id="rId10"/>
    <p:sldLayoutId id="2147483689" r:id="rId11"/>
  </p:sldLayoutIdLst>
  <p:hf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ngie.Rivera81@bcmail.cuny.edu" TargetMode="External"/><Relationship Id="rId2" Type="http://schemas.openxmlformats.org/officeDocument/2006/relationships/hyperlink" Target="mailto:Angiervr9@gmail.com"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www.marybethbutlerrivera.com/" TargetMode="External"/><Relationship Id="rId4" Type="http://schemas.openxmlformats.org/officeDocument/2006/relationships/hyperlink" Target="mailto:marybeth.b.rivera@gmai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Resphttps:/github.com/angiervr81/MaryNoodleDoodles.git" TargetMode="External"/><Relationship Id="rId7"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hyperlink" Target="https://github.com/users/angiervr81/projects/6"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w3school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hyperlink" Target="http://davidbau.com/color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00818" y="740874"/>
            <a:ext cx="4614409" cy="4288757"/>
          </a:xfrm>
        </p:spPr>
        <p:txBody>
          <a:bodyPr vert="horz" lIns="91440" tIns="45720" rIns="91440" bIns="45720" rtlCol="0" anchor="t">
            <a:noAutofit/>
          </a:bodyPr>
          <a:lstStyle/>
          <a:p>
            <a:pPr>
              <a:spcBef>
                <a:spcPts val="0"/>
              </a:spcBef>
            </a:pPr>
            <a:r>
              <a:rPr lang="en-US" sz="5500">
                <a:latin typeface="Cooper Black"/>
                <a:ea typeface="+mj-lt"/>
                <a:cs typeface="+mj-lt"/>
              </a:rPr>
              <a:t>Mary Noodle Doodles</a:t>
            </a:r>
            <a:br>
              <a:rPr lang="en-US" sz="5500">
                <a:latin typeface="Cooper Black"/>
                <a:ea typeface="+mj-lt"/>
                <a:cs typeface="+mj-lt"/>
              </a:rPr>
            </a:br>
            <a:r>
              <a:rPr lang="en-US" sz="2500">
                <a:ea typeface="+mj-lt"/>
                <a:cs typeface="+mj-lt"/>
              </a:rPr>
              <a:t>Professional Website for Child Content Design and Illustration</a:t>
            </a:r>
            <a:endParaRPr lang="en-US" sz="5500"/>
          </a:p>
        </p:txBody>
      </p:sp>
      <p:sp>
        <p:nvSpPr>
          <p:cNvPr id="3" name="Subtitle 2"/>
          <p:cNvSpPr>
            <a:spLocks noGrp="1"/>
          </p:cNvSpPr>
          <p:nvPr>
            <p:ph type="subTitle" idx="1"/>
          </p:nvPr>
        </p:nvSpPr>
        <p:spPr>
          <a:xfrm>
            <a:off x="787133" y="5000463"/>
            <a:ext cx="4356979" cy="1497402"/>
          </a:xfrm>
        </p:spPr>
        <p:txBody>
          <a:bodyPr>
            <a:normAutofit fontScale="62500" lnSpcReduction="20000"/>
          </a:bodyPr>
          <a:lstStyle/>
          <a:p>
            <a:r>
              <a:rPr lang="en-US" dirty="0"/>
              <a:t>Rivera, Angie  (VC1C) </a:t>
            </a:r>
          </a:p>
          <a:p>
            <a:r>
              <a:rPr lang="en-US" dirty="0">
                <a:hlinkClick r:id="rId2"/>
              </a:rPr>
              <a:t>Angiervr9@gmail.com</a:t>
            </a:r>
            <a:r>
              <a:rPr lang="en-US" dirty="0"/>
              <a:t>; </a:t>
            </a:r>
            <a:r>
              <a:rPr lang="en-US" dirty="0">
                <a:hlinkClick r:id="rId3"/>
              </a:rPr>
              <a:t>Angie.Rivera81@bcmail.cuny.edu</a:t>
            </a:r>
            <a:r>
              <a:rPr lang="en-US" dirty="0"/>
              <a:t> </a:t>
            </a:r>
          </a:p>
          <a:p>
            <a:r>
              <a:rPr lang="en-US" dirty="0"/>
              <a:t>Supervisor: Marybeth Butler Rivera</a:t>
            </a:r>
          </a:p>
          <a:p>
            <a:r>
              <a:rPr lang="en-US" dirty="0"/>
              <a:t>  </a:t>
            </a:r>
            <a:r>
              <a:rPr lang="en-US" dirty="0">
                <a:ea typeface="+mn-lt"/>
                <a:cs typeface="+mn-lt"/>
                <a:hlinkClick r:id="rId4"/>
              </a:rPr>
              <a:t>marybeth.b.rivera@gmail.com</a:t>
            </a:r>
            <a:r>
              <a:rPr lang="en-US" dirty="0">
                <a:ea typeface="+mn-lt"/>
                <a:cs typeface="+mn-lt"/>
              </a:rPr>
              <a:t> </a:t>
            </a:r>
          </a:p>
          <a:p>
            <a:r>
              <a:rPr lang="en-US" dirty="0">
                <a:ea typeface="+mn-lt"/>
                <a:cs typeface="+mn-lt"/>
                <a:hlinkClick r:id="rId5"/>
              </a:rPr>
              <a:t>https://www.marybethbutlerrivera.com/</a:t>
            </a:r>
            <a:r>
              <a:rPr lang="en-US" dirty="0">
                <a:ea typeface="+mn-lt"/>
                <a:cs typeface="+mn-lt"/>
              </a:rPr>
              <a:t> </a:t>
            </a:r>
            <a:endParaRPr lang="en-US"/>
          </a:p>
        </p:txBody>
      </p:sp>
      <p:cxnSp>
        <p:nvCxnSpPr>
          <p:cNvPr id="17" name="Straight Connector 1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 group of bees with black and yellow stripes&#10;&#10;AI-generated content may be incorrect.">
            <a:extLst>
              <a:ext uri="{FF2B5EF4-FFF2-40B4-BE49-F238E27FC236}">
                <a16:creationId xmlns:a16="http://schemas.microsoft.com/office/drawing/2014/main" id="{BDFE70B3-1C13-46C5-FB35-B5D6FF4C3995}"/>
              </a:ext>
            </a:extLst>
          </p:cNvPr>
          <p:cNvPicPr>
            <a:picLocks noChangeAspect="1"/>
          </p:cNvPicPr>
          <p:nvPr/>
        </p:nvPicPr>
        <p:blipFill>
          <a:blip r:embed="rId6"/>
          <a:stretch>
            <a:fillRect/>
          </a:stretch>
        </p:blipFill>
        <p:spPr>
          <a:xfrm>
            <a:off x="6941567" y="191939"/>
            <a:ext cx="4667253" cy="5827143"/>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Slide Number Placeholder 4">
            <a:extLst>
              <a:ext uri="{FF2B5EF4-FFF2-40B4-BE49-F238E27FC236}">
                <a16:creationId xmlns:a16="http://schemas.microsoft.com/office/drawing/2014/main" id="{C96E386E-C679-D7C4-43CE-CEDBA6A10C7E}"/>
              </a:ext>
            </a:extLst>
          </p:cNvPr>
          <p:cNvSpPr>
            <a:spLocks noGrp="1"/>
          </p:cNvSpPr>
          <p:nvPr>
            <p:ph type="sldNum" sz="quarter" idx="12"/>
          </p:nvPr>
        </p:nvSpPr>
        <p:spPr/>
        <p:txBody>
          <a:bodyPr/>
          <a:lstStyle/>
          <a:p>
            <a:fld id="{87E7843D-FF13-4365-9478-9625B70A2705}" type="slidenum">
              <a:rPr lang="en-US" sz="3200" dirty="0" smtClean="0">
                <a:latin typeface="Times New Roman"/>
                <a:cs typeface="Times New Roman"/>
              </a:rPr>
              <a:t>1</a:t>
            </a:fld>
            <a:endParaRPr lang="en-US" sz="3200">
              <a:latin typeface="Calisto MT"/>
              <a:cs typeface="Times New Roman"/>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1DC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9DAAC-903D-469C-3D10-CB6A2C38D199}"/>
              </a:ext>
            </a:extLst>
          </p:cNvPr>
          <p:cNvSpPr>
            <a:spLocks noGrp="1"/>
          </p:cNvSpPr>
          <p:nvPr>
            <p:ph type="title"/>
          </p:nvPr>
        </p:nvSpPr>
        <p:spPr>
          <a:xfrm>
            <a:off x="715012" y="-5751"/>
            <a:ext cx="10691265" cy="1307592"/>
          </a:xfrm>
        </p:spPr>
        <p:txBody>
          <a:bodyPr/>
          <a:lstStyle/>
          <a:p>
            <a:pPr algn="ctr"/>
            <a:r>
              <a:rPr lang="en-US"/>
              <a:t>DRAFT 1 (Wire Frame) </a:t>
            </a:r>
          </a:p>
        </p:txBody>
      </p:sp>
      <p:pic>
        <p:nvPicPr>
          <p:cNvPr id="5" name="Content Placeholder 4" descr="A white background with black text&#10;&#10;AI-generated content may be incorrect.">
            <a:extLst>
              <a:ext uri="{FF2B5EF4-FFF2-40B4-BE49-F238E27FC236}">
                <a16:creationId xmlns:a16="http://schemas.microsoft.com/office/drawing/2014/main" id="{49259AC5-6CC7-3EE7-F4B8-263847CFEE26}"/>
              </a:ext>
            </a:extLst>
          </p:cNvPr>
          <p:cNvPicPr>
            <a:picLocks noGrp="1" noChangeAspect="1"/>
          </p:cNvPicPr>
          <p:nvPr>
            <p:ph idx="1"/>
          </p:nvPr>
        </p:nvPicPr>
        <p:blipFill>
          <a:blip r:embed="rId3"/>
          <a:stretch>
            <a:fillRect/>
          </a:stretch>
        </p:blipFill>
        <p:spPr>
          <a:xfrm>
            <a:off x="2175389" y="927484"/>
            <a:ext cx="7022890" cy="4991818"/>
          </a:xfrm>
        </p:spPr>
      </p:pic>
      <p:sp>
        <p:nvSpPr>
          <p:cNvPr id="4" name="Slide Number Placeholder 3">
            <a:extLst>
              <a:ext uri="{FF2B5EF4-FFF2-40B4-BE49-F238E27FC236}">
                <a16:creationId xmlns:a16="http://schemas.microsoft.com/office/drawing/2014/main" id="{7B882BFB-7CF6-4EC7-50AC-01935587BA98}"/>
              </a:ext>
            </a:extLst>
          </p:cNvPr>
          <p:cNvSpPr>
            <a:spLocks noGrp="1"/>
          </p:cNvSpPr>
          <p:nvPr>
            <p:ph type="sldNum" sz="quarter" idx="12"/>
          </p:nvPr>
        </p:nvSpPr>
        <p:spPr/>
        <p:txBody>
          <a:bodyPr/>
          <a:lstStyle/>
          <a:p>
            <a:fld id="{87E7843D-FF13-4365-9478-9625B70A2705}" type="slidenum">
              <a:rPr lang="en-US" sz="3200" dirty="0" smtClean="0"/>
              <a:t>10</a:t>
            </a:fld>
            <a:endParaRPr lang="en-US" sz="3200"/>
          </a:p>
        </p:txBody>
      </p:sp>
    </p:spTree>
    <p:extLst>
      <p:ext uri="{BB962C8B-B14F-4D97-AF65-F5344CB8AC3E}">
        <p14:creationId xmlns:p14="http://schemas.microsoft.com/office/powerpoint/2010/main" val="1628891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EE8E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BE445-61C4-9856-E519-FE7E2FBE4C7F}"/>
              </a:ext>
            </a:extLst>
          </p:cNvPr>
          <p:cNvSpPr>
            <a:spLocks noGrp="1"/>
          </p:cNvSpPr>
          <p:nvPr>
            <p:ph type="title"/>
          </p:nvPr>
        </p:nvSpPr>
        <p:spPr>
          <a:xfrm>
            <a:off x="571239" y="-250166"/>
            <a:ext cx="10691265" cy="1307592"/>
          </a:xfrm>
        </p:spPr>
        <p:txBody>
          <a:bodyPr vert="horz" lIns="91440" tIns="45720" rIns="91440" bIns="45720" rtlCol="0" anchor="ctr">
            <a:normAutofit/>
          </a:bodyPr>
          <a:lstStyle/>
          <a:p>
            <a:pPr algn="ctr"/>
            <a:r>
              <a:rPr lang="en-US"/>
              <a:t>DRAFT 1 (Wire Frame)</a:t>
            </a:r>
          </a:p>
        </p:txBody>
      </p:sp>
      <p:pic>
        <p:nvPicPr>
          <p:cNvPr id="5" name="Content Placeholder 4" descr="A white background with black text&#10;&#10;AI-generated content may be incorrect.">
            <a:extLst>
              <a:ext uri="{FF2B5EF4-FFF2-40B4-BE49-F238E27FC236}">
                <a16:creationId xmlns:a16="http://schemas.microsoft.com/office/drawing/2014/main" id="{554A07D9-8196-CD17-9309-9CE2D7824D0F}"/>
              </a:ext>
            </a:extLst>
          </p:cNvPr>
          <p:cNvPicPr>
            <a:picLocks noGrp="1" noChangeAspect="1"/>
          </p:cNvPicPr>
          <p:nvPr>
            <p:ph idx="1"/>
          </p:nvPr>
        </p:nvPicPr>
        <p:blipFill>
          <a:blip r:embed="rId3"/>
          <a:stretch>
            <a:fillRect/>
          </a:stretch>
        </p:blipFill>
        <p:spPr>
          <a:xfrm>
            <a:off x="2374290" y="1062452"/>
            <a:ext cx="7085161" cy="4664373"/>
          </a:xfrm>
        </p:spPr>
      </p:pic>
      <p:sp>
        <p:nvSpPr>
          <p:cNvPr id="4" name="Slide Number Placeholder 3">
            <a:extLst>
              <a:ext uri="{FF2B5EF4-FFF2-40B4-BE49-F238E27FC236}">
                <a16:creationId xmlns:a16="http://schemas.microsoft.com/office/drawing/2014/main" id="{124AB5E8-D7C1-DE1C-AA28-6E04A27BD88B}"/>
              </a:ext>
            </a:extLst>
          </p:cNvPr>
          <p:cNvSpPr>
            <a:spLocks noGrp="1"/>
          </p:cNvSpPr>
          <p:nvPr>
            <p:ph type="sldNum" sz="quarter" idx="12"/>
          </p:nvPr>
        </p:nvSpPr>
        <p:spPr/>
        <p:txBody>
          <a:bodyPr/>
          <a:lstStyle/>
          <a:p>
            <a:fld id="{87E7843D-FF13-4365-9478-9625B70A2705}" type="slidenum">
              <a:rPr lang="en-US" sz="2800" dirty="0" smtClean="0"/>
              <a:t>11</a:t>
            </a:fld>
            <a:endParaRPr lang="en-US" sz="2800"/>
          </a:p>
        </p:txBody>
      </p:sp>
    </p:spTree>
    <p:extLst>
      <p:ext uri="{BB962C8B-B14F-4D97-AF65-F5344CB8AC3E}">
        <p14:creationId xmlns:p14="http://schemas.microsoft.com/office/powerpoint/2010/main" val="1805551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89C430"/>
        </a:solidFill>
        <a:effectLst/>
      </p:bgPr>
    </p:bg>
    <p:spTree>
      <p:nvGrpSpPr>
        <p:cNvPr id="1" name="">
          <a:extLst>
            <a:ext uri="{FF2B5EF4-FFF2-40B4-BE49-F238E27FC236}">
              <a16:creationId xmlns:a16="http://schemas.microsoft.com/office/drawing/2014/main" id="{26DDE7DC-9023-9221-46ED-37A5079D45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10FD48-6D7D-1B97-21A6-B206E7AA716F}"/>
              </a:ext>
            </a:extLst>
          </p:cNvPr>
          <p:cNvSpPr>
            <a:spLocks noGrp="1"/>
          </p:cNvSpPr>
          <p:nvPr>
            <p:ph type="title"/>
          </p:nvPr>
        </p:nvSpPr>
        <p:spPr>
          <a:xfrm>
            <a:off x="715012" y="-5751"/>
            <a:ext cx="10691265" cy="1307592"/>
          </a:xfrm>
        </p:spPr>
        <p:txBody>
          <a:bodyPr/>
          <a:lstStyle/>
          <a:p>
            <a:pPr algn="ctr"/>
            <a:r>
              <a:rPr lang="en-US"/>
              <a:t>DRAFT 2 (Wire Frame)</a:t>
            </a:r>
          </a:p>
        </p:txBody>
      </p:sp>
      <p:sp>
        <p:nvSpPr>
          <p:cNvPr id="4" name="Slide Number Placeholder 3">
            <a:extLst>
              <a:ext uri="{FF2B5EF4-FFF2-40B4-BE49-F238E27FC236}">
                <a16:creationId xmlns:a16="http://schemas.microsoft.com/office/drawing/2014/main" id="{5268715C-74F9-BE3C-8368-C466CA8ED172}"/>
              </a:ext>
            </a:extLst>
          </p:cNvPr>
          <p:cNvSpPr>
            <a:spLocks noGrp="1"/>
          </p:cNvSpPr>
          <p:nvPr>
            <p:ph type="sldNum" sz="quarter" idx="12"/>
          </p:nvPr>
        </p:nvSpPr>
        <p:spPr/>
        <p:txBody>
          <a:bodyPr/>
          <a:lstStyle/>
          <a:p>
            <a:fld id="{87E7843D-FF13-4365-9478-9625B70A2705}" type="slidenum">
              <a:rPr lang="en-US" sz="3200" dirty="0" smtClean="0"/>
              <a:t>12</a:t>
            </a:fld>
            <a:endParaRPr lang="en-US" sz="3200"/>
          </a:p>
        </p:txBody>
      </p:sp>
      <p:pic>
        <p:nvPicPr>
          <p:cNvPr id="7" name="Content Placeholder 6" descr="A screenshot of a website&#10;&#10;AI-generated content may be incorrect.">
            <a:extLst>
              <a:ext uri="{FF2B5EF4-FFF2-40B4-BE49-F238E27FC236}">
                <a16:creationId xmlns:a16="http://schemas.microsoft.com/office/drawing/2014/main" id="{B72F59F6-2EF3-4B90-4A63-DC19D6BAAED2}"/>
              </a:ext>
            </a:extLst>
          </p:cNvPr>
          <p:cNvPicPr>
            <a:picLocks noGrp="1" noChangeAspect="1"/>
          </p:cNvPicPr>
          <p:nvPr>
            <p:ph idx="1"/>
          </p:nvPr>
        </p:nvPicPr>
        <p:blipFill>
          <a:blip r:embed="rId3"/>
          <a:stretch>
            <a:fillRect/>
          </a:stretch>
        </p:blipFill>
        <p:spPr>
          <a:xfrm>
            <a:off x="2343917" y="813011"/>
            <a:ext cx="7476586" cy="5263895"/>
          </a:xfrm>
        </p:spPr>
      </p:pic>
    </p:spTree>
    <p:extLst>
      <p:ext uri="{BB962C8B-B14F-4D97-AF65-F5344CB8AC3E}">
        <p14:creationId xmlns:p14="http://schemas.microsoft.com/office/powerpoint/2010/main" val="1832444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DC05"/>
        </a:solidFill>
        <a:effectLst/>
      </p:bgPr>
    </p:bg>
    <p:spTree>
      <p:nvGrpSpPr>
        <p:cNvPr id="1" name="">
          <a:extLst>
            <a:ext uri="{FF2B5EF4-FFF2-40B4-BE49-F238E27FC236}">
              <a16:creationId xmlns:a16="http://schemas.microsoft.com/office/drawing/2014/main" id="{C49CD8DA-B4EB-0A1E-AE64-77467C04C0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06F655-C66E-FED5-AF6B-D3F243B0D61D}"/>
              </a:ext>
            </a:extLst>
          </p:cNvPr>
          <p:cNvSpPr>
            <a:spLocks noGrp="1"/>
          </p:cNvSpPr>
          <p:nvPr>
            <p:ph type="title"/>
          </p:nvPr>
        </p:nvSpPr>
        <p:spPr>
          <a:xfrm>
            <a:off x="571239" y="-250166"/>
            <a:ext cx="10691265" cy="1307592"/>
          </a:xfrm>
        </p:spPr>
        <p:txBody>
          <a:bodyPr vert="horz" lIns="91440" tIns="45720" rIns="91440" bIns="45720" rtlCol="0" anchor="ctr">
            <a:normAutofit/>
          </a:bodyPr>
          <a:lstStyle/>
          <a:p>
            <a:pPr algn="ctr"/>
            <a:r>
              <a:rPr lang="en-US"/>
              <a:t>DRAFT 2 (Wire Frame)</a:t>
            </a:r>
          </a:p>
        </p:txBody>
      </p:sp>
      <p:sp>
        <p:nvSpPr>
          <p:cNvPr id="4" name="Slide Number Placeholder 3">
            <a:extLst>
              <a:ext uri="{FF2B5EF4-FFF2-40B4-BE49-F238E27FC236}">
                <a16:creationId xmlns:a16="http://schemas.microsoft.com/office/drawing/2014/main" id="{ADCE7FE3-A1D3-FAEA-8DB1-60AF099540FC}"/>
              </a:ext>
            </a:extLst>
          </p:cNvPr>
          <p:cNvSpPr>
            <a:spLocks noGrp="1"/>
          </p:cNvSpPr>
          <p:nvPr>
            <p:ph type="sldNum" sz="quarter" idx="12"/>
          </p:nvPr>
        </p:nvSpPr>
        <p:spPr/>
        <p:txBody>
          <a:bodyPr/>
          <a:lstStyle/>
          <a:p>
            <a:fld id="{87E7843D-FF13-4365-9478-9625B70A2705}" type="slidenum">
              <a:rPr lang="en-US" sz="2800" dirty="0" smtClean="0"/>
              <a:t>13</a:t>
            </a:fld>
            <a:endParaRPr lang="en-US" sz="2800"/>
          </a:p>
        </p:txBody>
      </p:sp>
      <p:pic>
        <p:nvPicPr>
          <p:cNvPr id="10" name="Content Placeholder 9" descr="A screenshot of a website&#10;&#10;AI-generated content may be incorrect.">
            <a:extLst>
              <a:ext uri="{FF2B5EF4-FFF2-40B4-BE49-F238E27FC236}">
                <a16:creationId xmlns:a16="http://schemas.microsoft.com/office/drawing/2014/main" id="{5926E6FF-434F-C738-A3B1-9568E7B605DE}"/>
              </a:ext>
            </a:extLst>
          </p:cNvPr>
          <p:cNvPicPr>
            <a:picLocks noGrp="1" noChangeAspect="1"/>
          </p:cNvPicPr>
          <p:nvPr>
            <p:ph idx="1"/>
          </p:nvPr>
        </p:nvPicPr>
        <p:blipFill>
          <a:blip r:embed="rId3"/>
          <a:stretch>
            <a:fillRect/>
          </a:stretch>
        </p:blipFill>
        <p:spPr>
          <a:xfrm>
            <a:off x="1898219" y="827389"/>
            <a:ext cx="7260926" cy="5134499"/>
          </a:xfrm>
        </p:spPr>
      </p:pic>
    </p:spTree>
    <p:extLst>
      <p:ext uri="{BB962C8B-B14F-4D97-AF65-F5344CB8AC3E}">
        <p14:creationId xmlns:p14="http://schemas.microsoft.com/office/powerpoint/2010/main" val="519236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1DCD0"/>
        </a:solidFill>
        <a:effectLst/>
      </p:bgPr>
    </p:bg>
    <p:spTree>
      <p:nvGrpSpPr>
        <p:cNvPr id="1" name="">
          <a:extLst>
            <a:ext uri="{FF2B5EF4-FFF2-40B4-BE49-F238E27FC236}">
              <a16:creationId xmlns:a16="http://schemas.microsoft.com/office/drawing/2014/main" id="{F12CA4D4-C313-F2C2-3527-3D5699D18A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8DF5BB-1E60-217D-8675-22E3428B91A2}"/>
              </a:ext>
            </a:extLst>
          </p:cNvPr>
          <p:cNvSpPr>
            <a:spLocks noGrp="1"/>
          </p:cNvSpPr>
          <p:nvPr>
            <p:ph type="title"/>
          </p:nvPr>
        </p:nvSpPr>
        <p:spPr>
          <a:xfrm>
            <a:off x="715012" y="-5751"/>
            <a:ext cx="10691265" cy="1307592"/>
          </a:xfrm>
        </p:spPr>
        <p:txBody>
          <a:bodyPr/>
          <a:lstStyle/>
          <a:p>
            <a:pPr algn="ctr"/>
            <a:r>
              <a:rPr lang="en-US"/>
              <a:t>DRAFT 2 (Wire Frame)</a:t>
            </a:r>
          </a:p>
        </p:txBody>
      </p:sp>
      <p:sp>
        <p:nvSpPr>
          <p:cNvPr id="4" name="Slide Number Placeholder 3">
            <a:extLst>
              <a:ext uri="{FF2B5EF4-FFF2-40B4-BE49-F238E27FC236}">
                <a16:creationId xmlns:a16="http://schemas.microsoft.com/office/drawing/2014/main" id="{7F260E9D-700E-4529-7814-659C7C833DB3}"/>
              </a:ext>
            </a:extLst>
          </p:cNvPr>
          <p:cNvSpPr>
            <a:spLocks noGrp="1"/>
          </p:cNvSpPr>
          <p:nvPr>
            <p:ph type="sldNum" sz="quarter" idx="12"/>
          </p:nvPr>
        </p:nvSpPr>
        <p:spPr/>
        <p:txBody>
          <a:bodyPr/>
          <a:lstStyle/>
          <a:p>
            <a:fld id="{87E7843D-FF13-4365-9478-9625B70A2705}" type="slidenum">
              <a:rPr lang="en-US" sz="3200" dirty="0" smtClean="0"/>
              <a:t>14</a:t>
            </a:fld>
            <a:endParaRPr lang="en-US" sz="3200"/>
          </a:p>
        </p:txBody>
      </p:sp>
      <p:pic>
        <p:nvPicPr>
          <p:cNvPr id="6" name="Content Placeholder 5" descr="A screenshot of a website&#10;&#10;AI-generated content may be incorrect.">
            <a:extLst>
              <a:ext uri="{FF2B5EF4-FFF2-40B4-BE49-F238E27FC236}">
                <a16:creationId xmlns:a16="http://schemas.microsoft.com/office/drawing/2014/main" id="{08060B0F-3A9C-0078-ED52-2E591AEF9721}"/>
              </a:ext>
            </a:extLst>
          </p:cNvPr>
          <p:cNvPicPr>
            <a:picLocks noGrp="1" noChangeAspect="1"/>
          </p:cNvPicPr>
          <p:nvPr>
            <p:ph idx="1"/>
          </p:nvPr>
        </p:nvPicPr>
        <p:blipFill>
          <a:blip r:embed="rId3"/>
          <a:stretch>
            <a:fillRect/>
          </a:stretch>
        </p:blipFill>
        <p:spPr>
          <a:xfrm>
            <a:off x="2537876" y="841766"/>
            <a:ext cx="7045538" cy="5177631"/>
          </a:xfrm>
        </p:spPr>
      </p:pic>
    </p:spTree>
    <p:extLst>
      <p:ext uri="{BB962C8B-B14F-4D97-AF65-F5344CB8AC3E}">
        <p14:creationId xmlns:p14="http://schemas.microsoft.com/office/powerpoint/2010/main" val="281739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a:extLst>
            <a:ext uri="{FF2B5EF4-FFF2-40B4-BE49-F238E27FC236}">
              <a16:creationId xmlns:a16="http://schemas.microsoft.com/office/drawing/2014/main" id="{88E9D804-6501-E8FD-6B8A-705977E438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93DB4C-CC01-4C16-0F46-ABDDC39F0BBF}"/>
              </a:ext>
            </a:extLst>
          </p:cNvPr>
          <p:cNvSpPr>
            <a:spLocks noGrp="1"/>
          </p:cNvSpPr>
          <p:nvPr>
            <p:ph type="title"/>
          </p:nvPr>
        </p:nvSpPr>
        <p:spPr>
          <a:xfrm>
            <a:off x="571239" y="-250166"/>
            <a:ext cx="10691265" cy="1307592"/>
          </a:xfrm>
        </p:spPr>
        <p:txBody>
          <a:bodyPr vert="horz" lIns="91440" tIns="45720" rIns="91440" bIns="45720" rtlCol="0" anchor="ctr">
            <a:normAutofit/>
          </a:bodyPr>
          <a:lstStyle/>
          <a:p>
            <a:pPr algn="ctr"/>
            <a:r>
              <a:rPr lang="en-US" dirty="0"/>
              <a:t>TOOLS USED</a:t>
            </a:r>
          </a:p>
        </p:txBody>
      </p:sp>
      <p:sp>
        <p:nvSpPr>
          <p:cNvPr id="4" name="Slide Number Placeholder 3">
            <a:extLst>
              <a:ext uri="{FF2B5EF4-FFF2-40B4-BE49-F238E27FC236}">
                <a16:creationId xmlns:a16="http://schemas.microsoft.com/office/drawing/2014/main" id="{835B4589-C137-4A03-FDC5-D474352AF6C8}"/>
              </a:ext>
            </a:extLst>
          </p:cNvPr>
          <p:cNvSpPr>
            <a:spLocks noGrp="1"/>
          </p:cNvSpPr>
          <p:nvPr>
            <p:ph type="sldNum" sz="quarter" idx="12"/>
          </p:nvPr>
        </p:nvSpPr>
        <p:spPr/>
        <p:txBody>
          <a:bodyPr/>
          <a:lstStyle/>
          <a:p>
            <a:fld id="{87E7843D-FF13-4365-9478-9625B70A2705}" type="slidenum">
              <a:rPr lang="en-US" sz="2800" dirty="0" smtClean="0"/>
              <a:t>15</a:t>
            </a:fld>
            <a:endParaRPr lang="en-US" sz="2800"/>
          </a:p>
        </p:txBody>
      </p:sp>
      <p:sp>
        <p:nvSpPr>
          <p:cNvPr id="6" name="TextBox 5">
            <a:extLst>
              <a:ext uri="{FF2B5EF4-FFF2-40B4-BE49-F238E27FC236}">
                <a16:creationId xmlns:a16="http://schemas.microsoft.com/office/drawing/2014/main" id="{550BAB49-D2E5-9DF0-B447-EB6429C01F79}"/>
              </a:ext>
            </a:extLst>
          </p:cNvPr>
          <p:cNvSpPr txBox="1"/>
          <p:nvPr/>
        </p:nvSpPr>
        <p:spPr>
          <a:xfrm>
            <a:off x="6766252" y="1055151"/>
            <a:ext cx="4425350" cy="44319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t>FRONTEND Tools</a:t>
            </a:r>
          </a:p>
          <a:p>
            <a:pPr marL="285750" indent="-285750">
              <a:buFont typeface="Arial"/>
              <a:buChar char="•"/>
            </a:pPr>
            <a:r>
              <a:rPr lang="en-US" sz="2400" dirty="0"/>
              <a:t>HTML: </a:t>
            </a:r>
          </a:p>
          <a:p>
            <a:pPr marL="800100" lvl="1" indent="-342900">
              <a:buFont typeface="Arial"/>
              <a:buChar char="•"/>
            </a:pPr>
            <a:r>
              <a:rPr lang="en-US" sz="2400" dirty="0"/>
              <a:t>Bootstrap.css</a:t>
            </a:r>
          </a:p>
          <a:p>
            <a:pPr marL="800100" lvl="1" indent="-342900">
              <a:buFont typeface="Arial"/>
              <a:buChar char="•"/>
            </a:pPr>
            <a:r>
              <a:rPr lang="en-US" sz="2400" dirty="0"/>
              <a:t>Lightbox.css</a:t>
            </a:r>
          </a:p>
          <a:p>
            <a:pPr marL="800100" lvl="1" indent="-342900">
              <a:buFont typeface="Arial"/>
              <a:buChar char="•"/>
            </a:pPr>
            <a:r>
              <a:rPr lang="en-US" sz="2400" dirty="0"/>
              <a:t>Google font (import)</a:t>
            </a:r>
          </a:p>
          <a:p>
            <a:pPr marL="285750" indent="-285750">
              <a:buFont typeface="Arial"/>
              <a:buChar char="•"/>
            </a:pPr>
            <a:r>
              <a:rPr lang="en-US" sz="2400" dirty="0"/>
              <a:t>CSS</a:t>
            </a:r>
          </a:p>
          <a:p>
            <a:pPr marL="800100" lvl="1" indent="-342900">
              <a:buFont typeface="Arial,Sans-Serif"/>
              <a:buChar char="•"/>
            </a:pPr>
            <a:r>
              <a:rPr lang="en-US" sz="2400" dirty="0"/>
              <a:t>Classes</a:t>
            </a:r>
          </a:p>
          <a:p>
            <a:pPr marL="1257300" lvl="2" indent="-342900">
              <a:buFont typeface="Wingdings"/>
              <a:buChar char="§"/>
            </a:pPr>
            <a:r>
              <a:rPr lang="en-US" sz="2400" dirty="0"/>
              <a:t>Bootstrap.css</a:t>
            </a:r>
            <a:endParaRPr lang="en-US" dirty="0"/>
          </a:p>
          <a:p>
            <a:pPr marL="1257300" lvl="2" indent="-342900">
              <a:buFont typeface="Wingdings"/>
              <a:buChar char="§"/>
            </a:pPr>
            <a:r>
              <a:rPr lang="en-US" sz="2400" dirty="0"/>
              <a:t>Lightbox.css</a:t>
            </a:r>
            <a:endParaRPr lang="en-US"/>
          </a:p>
          <a:p>
            <a:pPr marL="285750" indent="-285750">
              <a:buFont typeface="Arial"/>
              <a:buChar char="•"/>
            </a:pPr>
            <a:r>
              <a:rPr lang="en-US" sz="2400" dirty="0"/>
              <a:t>JavaScript </a:t>
            </a:r>
          </a:p>
          <a:p>
            <a:pPr marL="742950" lvl="1" indent="-285750">
              <a:buFont typeface="Arial"/>
              <a:buChar char="•"/>
            </a:pPr>
            <a:r>
              <a:rPr lang="en-US" sz="2400" dirty="0"/>
              <a:t>Vanilla </a:t>
            </a:r>
          </a:p>
          <a:p>
            <a:pPr marL="285750" indent="-285750">
              <a:buFont typeface="Arial"/>
              <a:buChar char="•"/>
            </a:pPr>
            <a:endParaRPr lang="en-US" dirty="0"/>
          </a:p>
        </p:txBody>
      </p:sp>
      <p:pic>
        <p:nvPicPr>
          <p:cNvPr id="3" name="Picture 2" descr="A diagram of a software company&#10;&#10;AI-generated content may be incorrect.">
            <a:extLst>
              <a:ext uri="{FF2B5EF4-FFF2-40B4-BE49-F238E27FC236}">
                <a16:creationId xmlns:a16="http://schemas.microsoft.com/office/drawing/2014/main" id="{4E2555D9-E693-0953-6D80-D0BA12EFCD02}"/>
              </a:ext>
            </a:extLst>
          </p:cNvPr>
          <p:cNvPicPr>
            <a:picLocks noChangeAspect="1"/>
          </p:cNvPicPr>
          <p:nvPr/>
        </p:nvPicPr>
        <p:blipFill>
          <a:blip r:embed="rId3"/>
          <a:stretch>
            <a:fillRect/>
          </a:stretch>
        </p:blipFill>
        <p:spPr>
          <a:xfrm>
            <a:off x="1160701" y="181333"/>
            <a:ext cx="2897575" cy="6552841"/>
          </a:xfrm>
          <a:prstGeom prst="rect">
            <a:avLst/>
          </a:prstGeom>
        </p:spPr>
      </p:pic>
    </p:spTree>
    <p:extLst>
      <p:ext uri="{BB962C8B-B14F-4D97-AF65-F5344CB8AC3E}">
        <p14:creationId xmlns:p14="http://schemas.microsoft.com/office/powerpoint/2010/main" val="2456039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3982987-16B3-5619-2B5B-7FBAA2558DFA}"/>
            </a:ext>
          </a:extLst>
        </p:cNvPr>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C75040-B272-56CA-8104-A6D44744A4BD}"/>
              </a:ext>
            </a:extLst>
          </p:cNvPr>
          <p:cNvSpPr>
            <a:spLocks noGrp="1"/>
          </p:cNvSpPr>
          <p:nvPr>
            <p:ph type="title"/>
          </p:nvPr>
        </p:nvSpPr>
        <p:spPr>
          <a:xfrm>
            <a:off x="703400" y="871758"/>
            <a:ext cx="5227171" cy="3871143"/>
          </a:xfrm>
        </p:spPr>
        <p:txBody>
          <a:bodyPr vert="horz" lIns="91440" tIns="45720" rIns="91440" bIns="45720" rtlCol="0" anchor="ctr">
            <a:normAutofit/>
          </a:bodyPr>
          <a:lstStyle/>
          <a:p>
            <a:pPr algn="ctr"/>
            <a:r>
              <a:rPr lang="en-US" sz="5400" dirty="0"/>
              <a:t>USER'S BROWSER (FRONTEND) </a:t>
            </a:r>
            <a:endParaRPr lang="en-US" dirty="0"/>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child&amp;#39;s drawing&#10;&#10;AI-generated content may be incorrect.">
            <a:extLst>
              <a:ext uri="{FF2B5EF4-FFF2-40B4-BE49-F238E27FC236}">
                <a16:creationId xmlns:a16="http://schemas.microsoft.com/office/drawing/2014/main" id="{A3A9A88E-2B28-9CAA-B15A-8D2046679878}"/>
              </a:ext>
            </a:extLst>
          </p:cNvPr>
          <p:cNvPicPr>
            <a:picLocks noChangeAspect="1"/>
          </p:cNvPicPr>
          <p:nvPr/>
        </p:nvPicPr>
        <p:blipFill>
          <a:blip r:embed="rId3"/>
          <a:srcRect r="1" b="35"/>
          <a:stretch>
            <a:fillRect/>
          </a:stretch>
        </p:blipFill>
        <p:spPr>
          <a:xfrm>
            <a:off x="6515100" y="10"/>
            <a:ext cx="5676900" cy="6857990"/>
          </a:xfrm>
          <a:prstGeom prst="rect">
            <a:avLst/>
          </a:prstGeom>
        </p:spPr>
      </p:pic>
      <p:sp>
        <p:nvSpPr>
          <p:cNvPr id="4" name="Slide Number Placeholder 3">
            <a:extLst>
              <a:ext uri="{FF2B5EF4-FFF2-40B4-BE49-F238E27FC236}">
                <a16:creationId xmlns:a16="http://schemas.microsoft.com/office/drawing/2014/main" id="{67569155-826D-BC45-AD4A-84FE94ABD3B6}"/>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a:solidFill>
                  <a:srgbClr val="FFFFFF"/>
                </a:solidFill>
              </a:rPr>
              <a:pPr>
                <a:lnSpc>
                  <a:spcPct val="90000"/>
                </a:lnSpc>
                <a:spcAft>
                  <a:spcPts val="600"/>
                </a:spcAft>
              </a:pPr>
              <a:t>16</a:t>
            </a:fld>
            <a:endParaRPr lang="en-US">
              <a:solidFill>
                <a:srgbClr val="FFFFFF"/>
              </a:solidFill>
            </a:endParaRPr>
          </a:p>
        </p:txBody>
      </p:sp>
    </p:spTree>
    <p:extLst>
      <p:ext uri="{BB962C8B-B14F-4D97-AF65-F5344CB8AC3E}">
        <p14:creationId xmlns:p14="http://schemas.microsoft.com/office/powerpoint/2010/main" val="4026275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1DCD0"/>
        </a:solidFill>
        <a:effectLst/>
      </p:bgPr>
    </p:bg>
    <p:spTree>
      <p:nvGrpSpPr>
        <p:cNvPr id="1" name="">
          <a:extLst>
            <a:ext uri="{FF2B5EF4-FFF2-40B4-BE49-F238E27FC236}">
              <a16:creationId xmlns:a16="http://schemas.microsoft.com/office/drawing/2014/main" id="{7021E7E7-97A8-976B-5636-AA1AF86707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272B28-DAF0-D5C2-287F-CF314ABCA9FA}"/>
              </a:ext>
            </a:extLst>
          </p:cNvPr>
          <p:cNvSpPr>
            <a:spLocks noGrp="1"/>
          </p:cNvSpPr>
          <p:nvPr>
            <p:ph type="title"/>
          </p:nvPr>
        </p:nvSpPr>
        <p:spPr>
          <a:xfrm>
            <a:off x="715012" y="-5751"/>
            <a:ext cx="10691265" cy="1307592"/>
          </a:xfrm>
        </p:spPr>
        <p:txBody>
          <a:bodyPr>
            <a:normAutofit/>
          </a:bodyPr>
          <a:lstStyle/>
          <a:p>
            <a:pPr algn="ctr"/>
            <a:r>
              <a:rPr lang="en-US" dirty="0">
                <a:latin typeface="Univers Condensed"/>
                <a:ea typeface="Calibri"/>
                <a:cs typeface="Calibri"/>
              </a:rPr>
              <a:t>USER'S BROWSER (FRONTEND) </a:t>
            </a:r>
            <a:r>
              <a:rPr lang="en-US" sz="2000" dirty="0">
                <a:latin typeface="Univers Condensed"/>
                <a:ea typeface="Calibri"/>
                <a:cs typeface="Calibri"/>
              </a:rPr>
              <a:t>DRAFT 1-2</a:t>
            </a:r>
            <a:endParaRPr lang="en-US" sz="2000" dirty="0">
              <a:latin typeface="Univers Condensed"/>
            </a:endParaRPr>
          </a:p>
        </p:txBody>
      </p:sp>
      <p:sp>
        <p:nvSpPr>
          <p:cNvPr id="4" name="Slide Number Placeholder 3">
            <a:extLst>
              <a:ext uri="{FF2B5EF4-FFF2-40B4-BE49-F238E27FC236}">
                <a16:creationId xmlns:a16="http://schemas.microsoft.com/office/drawing/2014/main" id="{0B123A34-B73D-252C-6FDD-681C33FC8200}"/>
              </a:ext>
            </a:extLst>
          </p:cNvPr>
          <p:cNvSpPr>
            <a:spLocks noGrp="1"/>
          </p:cNvSpPr>
          <p:nvPr>
            <p:ph type="sldNum" sz="quarter" idx="12"/>
          </p:nvPr>
        </p:nvSpPr>
        <p:spPr/>
        <p:txBody>
          <a:bodyPr/>
          <a:lstStyle/>
          <a:p>
            <a:fld id="{87E7843D-FF13-4365-9478-9625B70A2705}" type="slidenum">
              <a:rPr lang="en-US" sz="3200" dirty="0" smtClean="0"/>
              <a:t>17</a:t>
            </a:fld>
            <a:endParaRPr lang="en-US" sz="3200"/>
          </a:p>
        </p:txBody>
      </p:sp>
      <p:pic>
        <p:nvPicPr>
          <p:cNvPr id="3" name="Content Placeholder 2" descr="A screenshot of a book&#10;&#10;AI-generated content may be incorrect.">
            <a:extLst>
              <a:ext uri="{FF2B5EF4-FFF2-40B4-BE49-F238E27FC236}">
                <a16:creationId xmlns:a16="http://schemas.microsoft.com/office/drawing/2014/main" id="{851BEA8E-060F-A2EC-1248-C8B4197C8D82}"/>
              </a:ext>
            </a:extLst>
          </p:cNvPr>
          <p:cNvPicPr>
            <a:picLocks noGrp="1" noChangeAspect="1"/>
          </p:cNvPicPr>
          <p:nvPr>
            <p:ph idx="1"/>
          </p:nvPr>
        </p:nvPicPr>
        <p:blipFill>
          <a:blip r:embed="rId3"/>
          <a:stretch>
            <a:fillRect/>
          </a:stretch>
        </p:blipFill>
        <p:spPr>
          <a:xfrm>
            <a:off x="22" y="769879"/>
            <a:ext cx="5133851" cy="4501896"/>
          </a:xfrm>
        </p:spPr>
      </p:pic>
      <p:pic>
        <p:nvPicPr>
          <p:cNvPr id="6" name="Picture 5" descr="A screen shot of a computer program&#10;&#10;AI-generated content may be incorrect.">
            <a:extLst>
              <a:ext uri="{FF2B5EF4-FFF2-40B4-BE49-F238E27FC236}">
                <a16:creationId xmlns:a16="http://schemas.microsoft.com/office/drawing/2014/main" id="{7EEB7558-BE1E-592E-8974-AAE5D2145B9A}"/>
              </a:ext>
            </a:extLst>
          </p:cNvPr>
          <p:cNvPicPr>
            <a:picLocks noChangeAspect="1"/>
          </p:cNvPicPr>
          <p:nvPr/>
        </p:nvPicPr>
        <p:blipFill>
          <a:blip r:embed="rId4"/>
          <a:stretch>
            <a:fillRect/>
          </a:stretch>
        </p:blipFill>
        <p:spPr>
          <a:xfrm>
            <a:off x="5239828" y="1105529"/>
            <a:ext cx="3538269" cy="2792265"/>
          </a:xfrm>
          <a:prstGeom prst="rect">
            <a:avLst/>
          </a:prstGeom>
        </p:spPr>
      </p:pic>
      <p:pic>
        <p:nvPicPr>
          <p:cNvPr id="7" name="Picture 6" descr="A screen shot of a computer program&#10;&#10;AI-generated content may be incorrect.">
            <a:extLst>
              <a:ext uri="{FF2B5EF4-FFF2-40B4-BE49-F238E27FC236}">
                <a16:creationId xmlns:a16="http://schemas.microsoft.com/office/drawing/2014/main" id="{D6BFA37B-7616-05C6-8A6F-CC48E6CBEE50}"/>
              </a:ext>
            </a:extLst>
          </p:cNvPr>
          <p:cNvPicPr>
            <a:picLocks noChangeAspect="1"/>
          </p:cNvPicPr>
          <p:nvPr/>
        </p:nvPicPr>
        <p:blipFill>
          <a:blip r:embed="rId5"/>
          <a:stretch>
            <a:fillRect/>
          </a:stretch>
        </p:blipFill>
        <p:spPr>
          <a:xfrm>
            <a:off x="9175001" y="1100856"/>
            <a:ext cx="2223998" cy="3779270"/>
          </a:xfrm>
          <a:prstGeom prst="rect">
            <a:avLst/>
          </a:prstGeom>
        </p:spPr>
      </p:pic>
      <p:pic>
        <p:nvPicPr>
          <p:cNvPr id="8" name="Picture 7" descr="A screen shot of a computer program&#10;&#10;AI-generated content may be incorrect.">
            <a:extLst>
              <a:ext uri="{FF2B5EF4-FFF2-40B4-BE49-F238E27FC236}">
                <a16:creationId xmlns:a16="http://schemas.microsoft.com/office/drawing/2014/main" id="{DEA97EDA-C149-F684-E578-241B671E5941}"/>
              </a:ext>
            </a:extLst>
          </p:cNvPr>
          <p:cNvPicPr>
            <a:picLocks noChangeAspect="1"/>
          </p:cNvPicPr>
          <p:nvPr/>
        </p:nvPicPr>
        <p:blipFill>
          <a:blip r:embed="rId6"/>
          <a:stretch>
            <a:fillRect/>
          </a:stretch>
        </p:blipFill>
        <p:spPr>
          <a:xfrm>
            <a:off x="5944946" y="4008228"/>
            <a:ext cx="2214294" cy="2522150"/>
          </a:xfrm>
          <a:prstGeom prst="rect">
            <a:avLst/>
          </a:prstGeom>
        </p:spPr>
      </p:pic>
      <p:sp>
        <p:nvSpPr>
          <p:cNvPr id="10" name="TextBox 9">
            <a:extLst>
              <a:ext uri="{FF2B5EF4-FFF2-40B4-BE49-F238E27FC236}">
                <a16:creationId xmlns:a16="http://schemas.microsoft.com/office/drawing/2014/main" id="{39E7D948-1BBF-61B1-3BBB-ABC870F403CF}"/>
              </a:ext>
            </a:extLst>
          </p:cNvPr>
          <p:cNvSpPr txBox="1"/>
          <p:nvPr/>
        </p:nvSpPr>
        <p:spPr>
          <a:xfrm>
            <a:off x="5943759" y="765271"/>
            <a:ext cx="172240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HTML FILE</a:t>
            </a:r>
          </a:p>
        </p:txBody>
      </p:sp>
      <p:sp>
        <p:nvSpPr>
          <p:cNvPr id="11" name="TextBox 10">
            <a:extLst>
              <a:ext uri="{FF2B5EF4-FFF2-40B4-BE49-F238E27FC236}">
                <a16:creationId xmlns:a16="http://schemas.microsoft.com/office/drawing/2014/main" id="{753F06AA-F102-F80B-6207-D716D48011D0}"/>
              </a:ext>
            </a:extLst>
          </p:cNvPr>
          <p:cNvSpPr txBox="1"/>
          <p:nvPr/>
        </p:nvSpPr>
        <p:spPr>
          <a:xfrm>
            <a:off x="9670289" y="784455"/>
            <a:ext cx="12479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CSS FILE</a:t>
            </a:r>
          </a:p>
        </p:txBody>
      </p:sp>
      <p:sp>
        <p:nvSpPr>
          <p:cNvPr id="13" name="TextBox 12">
            <a:extLst>
              <a:ext uri="{FF2B5EF4-FFF2-40B4-BE49-F238E27FC236}">
                <a16:creationId xmlns:a16="http://schemas.microsoft.com/office/drawing/2014/main" id="{BE84E122-1C9E-9384-B0B2-2BE5D88CC22A}"/>
              </a:ext>
            </a:extLst>
          </p:cNvPr>
          <p:cNvSpPr txBox="1"/>
          <p:nvPr/>
        </p:nvSpPr>
        <p:spPr>
          <a:xfrm>
            <a:off x="8167062" y="5270791"/>
            <a:ext cx="22256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JAVASCRIPT FILE</a:t>
            </a:r>
          </a:p>
        </p:txBody>
      </p:sp>
    </p:spTree>
    <p:extLst>
      <p:ext uri="{BB962C8B-B14F-4D97-AF65-F5344CB8AC3E}">
        <p14:creationId xmlns:p14="http://schemas.microsoft.com/office/powerpoint/2010/main" val="3561479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89C430"/>
        </a:solidFill>
        <a:effectLst/>
      </p:bgPr>
    </p:bg>
    <p:spTree>
      <p:nvGrpSpPr>
        <p:cNvPr id="1" name="">
          <a:extLst>
            <a:ext uri="{FF2B5EF4-FFF2-40B4-BE49-F238E27FC236}">
              <a16:creationId xmlns:a16="http://schemas.microsoft.com/office/drawing/2014/main" id="{4A4F8363-AC18-69A6-3F56-BBB940C50C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920862-78C6-98D2-5042-08096D992E01}"/>
              </a:ext>
            </a:extLst>
          </p:cNvPr>
          <p:cNvSpPr>
            <a:spLocks noGrp="1"/>
          </p:cNvSpPr>
          <p:nvPr>
            <p:ph type="title"/>
          </p:nvPr>
        </p:nvSpPr>
        <p:spPr>
          <a:xfrm>
            <a:off x="715012" y="-5751"/>
            <a:ext cx="10691265" cy="1307592"/>
          </a:xfrm>
        </p:spPr>
        <p:txBody>
          <a:bodyPr/>
          <a:lstStyle/>
          <a:p>
            <a:pPr algn="ctr"/>
            <a:r>
              <a:rPr lang="en-US" dirty="0"/>
              <a:t>USER'S BROWSER (FRONTEND) </a:t>
            </a:r>
            <a:r>
              <a:rPr lang="en-US" sz="2000" dirty="0"/>
              <a:t>final</a:t>
            </a:r>
          </a:p>
        </p:txBody>
      </p:sp>
      <p:sp>
        <p:nvSpPr>
          <p:cNvPr id="4" name="Slide Number Placeholder 3">
            <a:extLst>
              <a:ext uri="{FF2B5EF4-FFF2-40B4-BE49-F238E27FC236}">
                <a16:creationId xmlns:a16="http://schemas.microsoft.com/office/drawing/2014/main" id="{8F669584-BA2C-3234-6B9C-3FED39BA4C52}"/>
              </a:ext>
            </a:extLst>
          </p:cNvPr>
          <p:cNvSpPr>
            <a:spLocks noGrp="1"/>
          </p:cNvSpPr>
          <p:nvPr>
            <p:ph type="sldNum" sz="quarter" idx="12"/>
          </p:nvPr>
        </p:nvSpPr>
        <p:spPr/>
        <p:txBody>
          <a:bodyPr/>
          <a:lstStyle/>
          <a:p>
            <a:fld id="{87E7843D-FF13-4365-9478-9625B70A2705}" type="slidenum">
              <a:rPr lang="en-US" sz="3200" dirty="0" smtClean="0"/>
              <a:t>18</a:t>
            </a:fld>
            <a:endParaRPr lang="en-US" sz="3200"/>
          </a:p>
        </p:txBody>
      </p:sp>
      <p:pic>
        <p:nvPicPr>
          <p:cNvPr id="3" name="Picture 2" descr="A screenshot of a children&amp;#39;s book&#10;&#10;AI-generated content may be incorrect.">
            <a:extLst>
              <a:ext uri="{FF2B5EF4-FFF2-40B4-BE49-F238E27FC236}">
                <a16:creationId xmlns:a16="http://schemas.microsoft.com/office/drawing/2014/main" id="{6E1A4295-60F6-C3D7-6272-FCE480E2922D}"/>
              </a:ext>
            </a:extLst>
          </p:cNvPr>
          <p:cNvPicPr>
            <a:picLocks noChangeAspect="1"/>
          </p:cNvPicPr>
          <p:nvPr/>
        </p:nvPicPr>
        <p:blipFill>
          <a:blip r:embed="rId3"/>
          <a:stretch>
            <a:fillRect/>
          </a:stretch>
        </p:blipFill>
        <p:spPr>
          <a:xfrm>
            <a:off x="-6685" y="646979"/>
            <a:ext cx="5462392" cy="3896264"/>
          </a:xfrm>
          <a:prstGeom prst="rect">
            <a:avLst/>
          </a:prstGeom>
        </p:spPr>
      </p:pic>
      <p:pic>
        <p:nvPicPr>
          <p:cNvPr id="5" name="Picture 4" descr="A screenshot of a computer program&#10;&#10;AI-generated content may be incorrect.">
            <a:extLst>
              <a:ext uri="{FF2B5EF4-FFF2-40B4-BE49-F238E27FC236}">
                <a16:creationId xmlns:a16="http://schemas.microsoft.com/office/drawing/2014/main" id="{D0EE7E73-12ED-437C-0093-74A7940E7505}"/>
              </a:ext>
            </a:extLst>
          </p:cNvPr>
          <p:cNvPicPr>
            <a:picLocks noChangeAspect="1"/>
          </p:cNvPicPr>
          <p:nvPr/>
        </p:nvPicPr>
        <p:blipFill>
          <a:blip r:embed="rId4"/>
          <a:stretch>
            <a:fillRect/>
          </a:stretch>
        </p:blipFill>
        <p:spPr>
          <a:xfrm>
            <a:off x="5448391" y="1550777"/>
            <a:ext cx="6744239" cy="4561576"/>
          </a:xfrm>
          <a:prstGeom prst="rect">
            <a:avLst/>
          </a:prstGeom>
        </p:spPr>
      </p:pic>
    </p:spTree>
    <p:extLst>
      <p:ext uri="{BB962C8B-B14F-4D97-AF65-F5344CB8AC3E}">
        <p14:creationId xmlns:p14="http://schemas.microsoft.com/office/powerpoint/2010/main" val="1672466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BCEDD0-64C7-1E15-6788-A9A80C25F591}"/>
            </a:ext>
          </a:extLst>
        </p:cNvPr>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C9CE8C-4EF2-01AF-2D78-51FE8D0F40D8}"/>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sz="2200" dirty="0"/>
              <a:t>USER'S Interaction (FRONTEND) final</a:t>
            </a:r>
            <a:endParaRPr lang="en-US" dirty="0"/>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artoon&#10;&#10;AI-generated content may be incorrect.">
            <a:extLst>
              <a:ext uri="{FF2B5EF4-FFF2-40B4-BE49-F238E27FC236}">
                <a16:creationId xmlns:a16="http://schemas.microsoft.com/office/drawing/2014/main" id="{87DD0FE4-F52A-EFDE-9FD7-E815C3626F2B}"/>
              </a:ext>
            </a:extLst>
          </p:cNvPr>
          <p:cNvPicPr>
            <a:picLocks noChangeAspect="1"/>
          </p:cNvPicPr>
          <p:nvPr/>
        </p:nvPicPr>
        <p:blipFill>
          <a:blip r:embed="rId3"/>
          <a:stretch>
            <a:fillRect/>
          </a:stretch>
        </p:blipFill>
        <p:spPr>
          <a:xfrm>
            <a:off x="4369279" y="325745"/>
            <a:ext cx="7554582" cy="5430135"/>
          </a:xfrm>
          <a:prstGeom prst="rect">
            <a:avLst/>
          </a:prstGeom>
        </p:spPr>
      </p:pic>
      <p:sp>
        <p:nvSpPr>
          <p:cNvPr id="4" name="Slide Number Placeholder 3">
            <a:extLst>
              <a:ext uri="{FF2B5EF4-FFF2-40B4-BE49-F238E27FC236}">
                <a16:creationId xmlns:a16="http://schemas.microsoft.com/office/drawing/2014/main" id="{FB2FF101-0DD4-D3E6-10DE-EEDB499ED826}"/>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smtClean="0"/>
              <a:pPr>
                <a:lnSpc>
                  <a:spcPct val="90000"/>
                </a:lnSpc>
                <a:spcAft>
                  <a:spcPts val="600"/>
                </a:spcAft>
              </a:pPr>
              <a:t>19</a:t>
            </a:fld>
            <a:endParaRPr lang="en-US"/>
          </a:p>
        </p:txBody>
      </p:sp>
      <p:sp>
        <p:nvSpPr>
          <p:cNvPr id="3" name="TextBox 2">
            <a:extLst>
              <a:ext uri="{FF2B5EF4-FFF2-40B4-BE49-F238E27FC236}">
                <a16:creationId xmlns:a16="http://schemas.microsoft.com/office/drawing/2014/main" id="{80460D40-B65D-BA4B-F9B0-69D5DAA59A33}"/>
              </a:ext>
            </a:extLst>
          </p:cNvPr>
          <p:cNvSpPr txBox="1"/>
          <p:nvPr/>
        </p:nvSpPr>
        <p:spPr>
          <a:xfrm>
            <a:off x="167947" y="1899113"/>
            <a:ext cx="400840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dirty="0">
                <a:ea typeface="+mn-lt"/>
                <a:cs typeface="+mn-lt"/>
              </a:rPr>
              <a:t>The </a:t>
            </a:r>
            <a:r>
              <a:rPr lang="en-US" dirty="0" err="1">
                <a:ea typeface="+mn-lt"/>
                <a:cs typeface="+mn-lt"/>
              </a:rPr>
              <a:t>pervoius</a:t>
            </a:r>
            <a:r>
              <a:rPr lang="en-US" dirty="0">
                <a:ea typeface="+mn-lt"/>
                <a:cs typeface="+mn-lt"/>
              </a:rPr>
              <a:t> code is bootstrap(Thumbnail) a responsive image gallery. It  displays in a grid layout, and when clicked, they open a modal showing a larger version of the image. The modal includes next/previous arrows to navigate between slides, using JavaScript functions to control which image is visible. This provides a clean, interactive viewing experience without leaving the page</a:t>
            </a:r>
            <a:r>
              <a:rPr lang="en-US" dirty="0"/>
              <a:t> </a:t>
            </a:r>
          </a:p>
        </p:txBody>
      </p:sp>
    </p:spTree>
    <p:extLst>
      <p:ext uri="{BB962C8B-B14F-4D97-AF65-F5344CB8AC3E}">
        <p14:creationId xmlns:p14="http://schemas.microsoft.com/office/powerpoint/2010/main" val="4204139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artoon bee with a smile&#10;&#10;AI-generated content may be incorrect.">
            <a:extLst>
              <a:ext uri="{FF2B5EF4-FFF2-40B4-BE49-F238E27FC236}">
                <a16:creationId xmlns:a16="http://schemas.microsoft.com/office/drawing/2014/main" id="{7D7D9E23-0F69-117B-DAA0-67CC49C9B412}"/>
              </a:ext>
            </a:extLst>
          </p:cNvPr>
          <p:cNvPicPr>
            <a:picLocks noChangeAspect="1"/>
          </p:cNvPicPr>
          <p:nvPr/>
        </p:nvPicPr>
        <p:blipFill>
          <a:blip r:embed="rId3"/>
          <a:srcRect l="-987" t="3352" r="-185" b="-3700"/>
          <a:stretch/>
        </p:blipFill>
        <p:spPr>
          <a:xfrm>
            <a:off x="147175" y="1371600"/>
            <a:ext cx="3745959" cy="4129130"/>
          </a:xfrm>
          <a:prstGeom prst="rect">
            <a:avLst/>
          </a:prstGeom>
          <a:ln>
            <a:noFill/>
          </a:ln>
        </p:spPr>
      </p:pic>
      <p:sp>
        <p:nvSpPr>
          <p:cNvPr id="2" name="Title 1">
            <a:extLst>
              <a:ext uri="{FF2B5EF4-FFF2-40B4-BE49-F238E27FC236}">
                <a16:creationId xmlns:a16="http://schemas.microsoft.com/office/drawing/2014/main" id="{19D2E189-6F4F-F6F3-8BE4-02127702AE3D}"/>
              </a:ext>
            </a:extLst>
          </p:cNvPr>
          <p:cNvSpPr>
            <a:spLocks noGrp="1"/>
          </p:cNvSpPr>
          <p:nvPr>
            <p:ph type="title"/>
          </p:nvPr>
        </p:nvSpPr>
        <p:spPr>
          <a:xfrm>
            <a:off x="704087" y="559063"/>
            <a:ext cx="3306747" cy="5256025"/>
          </a:xfrm>
        </p:spPr>
        <p:txBody>
          <a:bodyPr vert="horz" lIns="91440" tIns="45720" rIns="91440" bIns="45720" rtlCol="0" anchor="t">
            <a:normAutofit/>
          </a:bodyPr>
          <a:lstStyle/>
          <a:p>
            <a:pPr algn="ctr"/>
            <a:r>
              <a:rPr lang="en-US" sz="3600"/>
              <a:t>Abstract</a:t>
            </a:r>
            <a:br>
              <a:rPr lang="en-US" sz="3600"/>
            </a:br>
            <a:endParaRPr lang="en-US"/>
          </a:p>
        </p:txBody>
      </p:sp>
      <p:sp>
        <p:nvSpPr>
          <p:cNvPr id="6" name="Content Placeholder 5">
            <a:extLst>
              <a:ext uri="{FF2B5EF4-FFF2-40B4-BE49-F238E27FC236}">
                <a16:creationId xmlns:a16="http://schemas.microsoft.com/office/drawing/2014/main" id="{AACBEAC6-40D4-7C7A-AC33-C72D9DBA9C45}"/>
              </a:ext>
            </a:extLst>
          </p:cNvPr>
          <p:cNvSpPr>
            <a:spLocks noGrp="1"/>
          </p:cNvSpPr>
          <p:nvPr>
            <p:ph idx="1"/>
          </p:nvPr>
        </p:nvSpPr>
        <p:spPr>
          <a:xfrm>
            <a:off x="4643022" y="564740"/>
            <a:ext cx="7391231" cy="6142919"/>
          </a:xfrm>
        </p:spPr>
        <p:txBody>
          <a:bodyPr vert="horz" lIns="91440" tIns="45720" rIns="91440" bIns="45720" rtlCol="0" anchor="t">
            <a:noAutofit/>
          </a:bodyPr>
          <a:lstStyle/>
          <a:p>
            <a:pPr marL="0" indent="0">
              <a:buNone/>
            </a:pPr>
            <a:r>
              <a:rPr lang="en-US" sz="2400">
                <a:latin typeface="Times New Roman"/>
                <a:ea typeface="+mn-lt"/>
                <a:cs typeface="+mn-lt"/>
              </a:rPr>
              <a:t>This project aims to create a professional, user-friendly website for Marybeth Butler, a talented child content designer and illustrator, to help her reach scouts and potential clients in the children's content design industry. The website will serve as a portfolio platform that highlights Marybeth's  work, making it easily accessible to potential clients and scouts looking for creative content for children. The goal is to build a visually appealing and responsive website that integrates a contact form, SEO optimization, and social media sharing, offering an efficient way for users to inquire about services. The project will focus on the technical aspects of building a robust platform, including web development, form handling, and ensuring a smooth user experience across devices.</a:t>
            </a:r>
          </a:p>
        </p:txBody>
      </p:sp>
      <p:cxnSp>
        <p:nvCxnSpPr>
          <p:cNvPr id="16" name="Straight Connector 15">
            <a:extLst>
              <a:ext uri="{FF2B5EF4-FFF2-40B4-BE49-F238E27FC236}">
                <a16:creationId xmlns:a16="http://schemas.microsoft.com/office/drawing/2014/main" id="{0AFF0B6C-73E2-4B40-9280-938C14922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223541"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2AA908AF-BD18-F5AA-0AFA-5F952D9A3A20}"/>
              </a:ext>
            </a:extLst>
          </p:cNvPr>
          <p:cNvSpPr>
            <a:spLocks noGrp="1"/>
          </p:cNvSpPr>
          <p:nvPr>
            <p:ph type="sldNum" sz="quarter" idx="12"/>
          </p:nvPr>
        </p:nvSpPr>
        <p:spPr>
          <a:xfrm>
            <a:off x="11350333" y="6341973"/>
            <a:ext cx="672354" cy="365125"/>
          </a:xfrm>
        </p:spPr>
        <p:txBody>
          <a:bodyPr/>
          <a:lstStyle/>
          <a:p>
            <a:fld id="{87E7843D-FF13-4365-9478-9625B70A2705}" type="slidenum">
              <a:rPr lang="en-US" sz="2400" dirty="0" smtClean="0"/>
              <a:t>2</a:t>
            </a:fld>
            <a:endParaRPr lang="en-US" sz="2400"/>
          </a:p>
        </p:txBody>
      </p:sp>
    </p:spTree>
    <p:extLst>
      <p:ext uri="{BB962C8B-B14F-4D97-AF65-F5344CB8AC3E}">
        <p14:creationId xmlns:p14="http://schemas.microsoft.com/office/powerpoint/2010/main" val="1785250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1DCD0"/>
        </a:solidFill>
        <a:effectLst/>
      </p:bgPr>
    </p:bg>
    <p:spTree>
      <p:nvGrpSpPr>
        <p:cNvPr id="1" name="">
          <a:extLst>
            <a:ext uri="{FF2B5EF4-FFF2-40B4-BE49-F238E27FC236}">
              <a16:creationId xmlns:a16="http://schemas.microsoft.com/office/drawing/2014/main" id="{CC5A0E5B-9DF3-6FB7-7EDB-C7EF8DDB64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6FEB8D-672D-3922-E85F-3F7478CDBF06}"/>
              </a:ext>
            </a:extLst>
          </p:cNvPr>
          <p:cNvSpPr>
            <a:spLocks noGrp="1"/>
          </p:cNvSpPr>
          <p:nvPr>
            <p:ph type="title"/>
          </p:nvPr>
        </p:nvSpPr>
        <p:spPr>
          <a:xfrm>
            <a:off x="1504226" y="143928"/>
            <a:ext cx="8908730" cy="776913"/>
          </a:xfrm>
        </p:spPr>
        <p:txBody>
          <a:bodyPr>
            <a:normAutofit fontScale="90000"/>
          </a:bodyPr>
          <a:lstStyle/>
          <a:p>
            <a:pPr algn="ctr"/>
            <a:r>
              <a:rPr lang="en-US" sz="3600" dirty="0">
                <a:solidFill>
                  <a:srgbClr val="000000"/>
                </a:solidFill>
                <a:ea typeface="+mj-lt"/>
                <a:cs typeface="+mj-lt"/>
              </a:rPr>
              <a:t>USER'S Interaction (FRONTEND/Backend)</a:t>
            </a:r>
            <a:r>
              <a:rPr lang="en-US" dirty="0">
                <a:ea typeface="+mj-lt"/>
                <a:cs typeface="+mj-lt"/>
              </a:rPr>
              <a:t> </a:t>
            </a:r>
            <a:r>
              <a:rPr lang="en-US" sz="2000" dirty="0">
                <a:ea typeface="+mj-lt"/>
                <a:cs typeface="+mj-lt"/>
              </a:rPr>
              <a:t>DRAFT 1-2</a:t>
            </a:r>
            <a:endParaRPr lang="en-US" sz="2000" dirty="0"/>
          </a:p>
        </p:txBody>
      </p:sp>
      <p:sp>
        <p:nvSpPr>
          <p:cNvPr id="4" name="Slide Number Placeholder 3">
            <a:extLst>
              <a:ext uri="{FF2B5EF4-FFF2-40B4-BE49-F238E27FC236}">
                <a16:creationId xmlns:a16="http://schemas.microsoft.com/office/drawing/2014/main" id="{38BCE922-F9E9-D2FD-408F-809199B216D4}"/>
              </a:ext>
            </a:extLst>
          </p:cNvPr>
          <p:cNvSpPr>
            <a:spLocks noGrp="1"/>
          </p:cNvSpPr>
          <p:nvPr>
            <p:ph type="sldNum" sz="quarter" idx="12"/>
          </p:nvPr>
        </p:nvSpPr>
        <p:spPr/>
        <p:txBody>
          <a:bodyPr/>
          <a:lstStyle/>
          <a:p>
            <a:fld id="{87E7843D-FF13-4365-9478-9625B70A2705}" type="slidenum">
              <a:rPr lang="en-US" sz="3200" dirty="0" smtClean="0"/>
              <a:t>20</a:t>
            </a:fld>
            <a:endParaRPr lang="en-US" sz="3200"/>
          </a:p>
        </p:txBody>
      </p:sp>
      <p:pic>
        <p:nvPicPr>
          <p:cNvPr id="3" name="Content Placeholder 2" descr="A screenshot of a computer&#10;&#10;AI-generated content may be incorrect.">
            <a:extLst>
              <a:ext uri="{FF2B5EF4-FFF2-40B4-BE49-F238E27FC236}">
                <a16:creationId xmlns:a16="http://schemas.microsoft.com/office/drawing/2014/main" id="{883C6E72-F307-038C-5176-B7F2F0A3F329}"/>
              </a:ext>
            </a:extLst>
          </p:cNvPr>
          <p:cNvPicPr>
            <a:picLocks noGrp="1" noChangeAspect="1"/>
          </p:cNvPicPr>
          <p:nvPr>
            <p:ph idx="1"/>
          </p:nvPr>
        </p:nvPicPr>
        <p:blipFill>
          <a:blip r:embed="rId3"/>
          <a:stretch>
            <a:fillRect/>
          </a:stretch>
        </p:blipFill>
        <p:spPr>
          <a:xfrm>
            <a:off x="277016" y="1134448"/>
            <a:ext cx="8634791" cy="4194836"/>
          </a:xfrm>
        </p:spPr>
      </p:pic>
      <p:sp>
        <p:nvSpPr>
          <p:cNvPr id="6" name="TextBox 5">
            <a:extLst>
              <a:ext uri="{FF2B5EF4-FFF2-40B4-BE49-F238E27FC236}">
                <a16:creationId xmlns:a16="http://schemas.microsoft.com/office/drawing/2014/main" id="{1B437393-694E-09D7-33E7-931736D01FDE}"/>
              </a:ext>
            </a:extLst>
          </p:cNvPr>
          <p:cNvSpPr txBox="1"/>
          <p:nvPr/>
        </p:nvSpPr>
        <p:spPr>
          <a:xfrm>
            <a:off x="9026172" y="1756675"/>
            <a:ext cx="27432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PENIDNG: </a:t>
            </a:r>
          </a:p>
          <a:p>
            <a:pPr marL="285750" indent="-285750">
              <a:buFont typeface="Calibri"/>
              <a:buChar char="-"/>
            </a:pPr>
            <a:r>
              <a:rPr lang="en-US" dirty="0"/>
              <a:t>Will be working on back-end work for user submissions to form (will be using node </a:t>
            </a:r>
            <a:r>
              <a:rPr lang="en-US" dirty="0" err="1"/>
              <a:t>js</a:t>
            </a:r>
            <a:r>
              <a:rPr lang="en-US" dirty="0"/>
              <a:t>) </a:t>
            </a:r>
          </a:p>
        </p:txBody>
      </p:sp>
    </p:spTree>
    <p:extLst>
      <p:ext uri="{BB962C8B-B14F-4D97-AF65-F5344CB8AC3E}">
        <p14:creationId xmlns:p14="http://schemas.microsoft.com/office/powerpoint/2010/main" val="3248385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EBC6EB-2B57-8E18-FBB3-5B161ABAFD96}"/>
            </a:ext>
          </a:extLst>
        </p:cNvPr>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31D6E2-2DF3-7DE2-9F64-99C887CC7F07}"/>
              </a:ext>
            </a:extLst>
          </p:cNvPr>
          <p:cNvSpPr>
            <a:spLocks noGrp="1"/>
          </p:cNvSpPr>
          <p:nvPr>
            <p:ph type="title"/>
          </p:nvPr>
        </p:nvSpPr>
        <p:spPr>
          <a:xfrm>
            <a:off x="703400" y="908651"/>
            <a:ext cx="3620882" cy="3640345"/>
          </a:xfrm>
        </p:spPr>
        <p:txBody>
          <a:bodyPr vert="horz" lIns="91440" tIns="45720" rIns="91440" bIns="45720" rtlCol="0" anchor="t">
            <a:normAutofit/>
          </a:bodyPr>
          <a:lstStyle/>
          <a:p>
            <a:r>
              <a:rPr lang="en-US" dirty="0"/>
              <a:t>USER'S Interaction (FRONTEND/</a:t>
            </a:r>
            <a:br>
              <a:rPr lang="en-US" dirty="0"/>
            </a:br>
            <a:r>
              <a:rPr lang="en-US" dirty="0"/>
              <a:t>Backend) </a:t>
            </a:r>
            <a:br>
              <a:rPr lang="en-US" dirty="0"/>
            </a:br>
            <a:r>
              <a:rPr lang="en-US" sz="2000" dirty="0"/>
              <a:t>final</a:t>
            </a:r>
          </a:p>
        </p:txBody>
      </p:sp>
      <p:cxnSp>
        <p:nvCxnSpPr>
          <p:cNvPr id="22" name="Straight Connector 21">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A screenshot of a contact form&#10;&#10;AI-generated content may be incorrect.">
            <a:extLst>
              <a:ext uri="{FF2B5EF4-FFF2-40B4-BE49-F238E27FC236}">
                <a16:creationId xmlns:a16="http://schemas.microsoft.com/office/drawing/2014/main" id="{0B8ECD91-FAA7-A9B7-ABEB-D92BEA236755}"/>
              </a:ext>
            </a:extLst>
          </p:cNvPr>
          <p:cNvPicPr>
            <a:picLocks noChangeAspect="1"/>
          </p:cNvPicPr>
          <p:nvPr/>
        </p:nvPicPr>
        <p:blipFill>
          <a:blip r:embed="rId3"/>
          <a:srcRect r="2" b="12588"/>
          <a:stretch>
            <a:fillRect/>
          </a:stretch>
        </p:blipFill>
        <p:spPr>
          <a:xfrm>
            <a:off x="4876158" y="10"/>
            <a:ext cx="7315841" cy="6857990"/>
          </a:xfrm>
          <a:prstGeom prst="rect">
            <a:avLst/>
          </a:prstGeom>
        </p:spPr>
      </p:pic>
      <p:sp>
        <p:nvSpPr>
          <p:cNvPr id="4" name="Slide Number Placeholder 3">
            <a:extLst>
              <a:ext uri="{FF2B5EF4-FFF2-40B4-BE49-F238E27FC236}">
                <a16:creationId xmlns:a16="http://schemas.microsoft.com/office/drawing/2014/main" id="{0197F874-1949-5FA2-C33C-38D7B9739792}"/>
              </a:ext>
            </a:extLst>
          </p:cNvPr>
          <p:cNvSpPr>
            <a:spLocks noGrp="1"/>
          </p:cNvSpPr>
          <p:nvPr>
            <p:ph type="sldNum" sz="quarter" idx="12"/>
          </p:nvPr>
        </p:nvSpPr>
        <p:spPr>
          <a:xfrm>
            <a:off x="10919012" y="6356350"/>
            <a:ext cx="672354" cy="365125"/>
          </a:xfrm>
        </p:spPr>
        <p:txBody>
          <a:bodyPr vert="horz" lIns="91440" tIns="45720" rIns="91440" bIns="45720" rtlCol="0" anchor="ctr">
            <a:normAutofit/>
          </a:bodyPr>
          <a:lstStyle/>
          <a:p>
            <a:pPr>
              <a:lnSpc>
                <a:spcPct val="90000"/>
              </a:lnSpc>
              <a:spcAft>
                <a:spcPts val="600"/>
              </a:spcAft>
            </a:pPr>
            <a:fld id="{87E7843D-FF13-4365-9478-9625B70A2705}" type="slidenum">
              <a:rPr lang="en-US">
                <a:solidFill>
                  <a:srgbClr val="FFFFFF"/>
                </a:solidFill>
              </a:rPr>
              <a:pPr>
                <a:lnSpc>
                  <a:spcPct val="90000"/>
                </a:lnSpc>
                <a:spcAft>
                  <a:spcPts val="600"/>
                </a:spcAft>
              </a:pPr>
              <a:t>21</a:t>
            </a:fld>
            <a:endParaRPr lang="en-US">
              <a:solidFill>
                <a:srgbClr val="FFFFFF"/>
              </a:solidFill>
            </a:endParaRPr>
          </a:p>
        </p:txBody>
      </p:sp>
    </p:spTree>
    <p:extLst>
      <p:ext uri="{BB962C8B-B14F-4D97-AF65-F5344CB8AC3E}">
        <p14:creationId xmlns:p14="http://schemas.microsoft.com/office/powerpoint/2010/main" val="1386409075"/>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1DCD0"/>
        </a:solidFill>
        <a:effectLst/>
      </p:bgPr>
    </p:bg>
    <p:spTree>
      <p:nvGrpSpPr>
        <p:cNvPr id="1" name="">
          <a:extLst>
            <a:ext uri="{FF2B5EF4-FFF2-40B4-BE49-F238E27FC236}">
              <a16:creationId xmlns:a16="http://schemas.microsoft.com/office/drawing/2014/main" id="{8CCD4DBB-D8AF-1F13-70F8-18A3652312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47D47D-B349-E9B9-30F4-1AAC93A89BDE}"/>
              </a:ext>
            </a:extLst>
          </p:cNvPr>
          <p:cNvSpPr>
            <a:spLocks noGrp="1"/>
          </p:cNvSpPr>
          <p:nvPr>
            <p:ph type="title"/>
          </p:nvPr>
        </p:nvSpPr>
        <p:spPr>
          <a:xfrm>
            <a:off x="715012" y="-5751"/>
            <a:ext cx="10691265" cy="1307592"/>
          </a:xfrm>
        </p:spPr>
        <p:txBody>
          <a:bodyPr/>
          <a:lstStyle/>
          <a:p>
            <a:pPr algn="ctr"/>
            <a:r>
              <a:rPr lang="en-US" dirty="0"/>
              <a:t>TROUBLES  </a:t>
            </a:r>
            <a:r>
              <a:rPr lang="en-US" sz="2400" dirty="0"/>
              <a:t>(FRONTEND)</a:t>
            </a:r>
          </a:p>
        </p:txBody>
      </p:sp>
      <p:sp>
        <p:nvSpPr>
          <p:cNvPr id="4" name="Slide Number Placeholder 3">
            <a:extLst>
              <a:ext uri="{FF2B5EF4-FFF2-40B4-BE49-F238E27FC236}">
                <a16:creationId xmlns:a16="http://schemas.microsoft.com/office/drawing/2014/main" id="{256C21E0-CCDB-FD95-7D45-BFEECC737AE0}"/>
              </a:ext>
            </a:extLst>
          </p:cNvPr>
          <p:cNvSpPr>
            <a:spLocks noGrp="1"/>
          </p:cNvSpPr>
          <p:nvPr>
            <p:ph type="sldNum" sz="quarter" idx="12"/>
          </p:nvPr>
        </p:nvSpPr>
        <p:spPr/>
        <p:txBody>
          <a:bodyPr/>
          <a:lstStyle/>
          <a:p>
            <a:fld id="{87E7843D-FF13-4365-9478-9625B70A2705}" type="slidenum">
              <a:rPr lang="en-US" sz="3200" dirty="0" smtClean="0"/>
              <a:t>22</a:t>
            </a:fld>
            <a:endParaRPr lang="en-US" sz="3200"/>
          </a:p>
        </p:txBody>
      </p:sp>
      <p:sp>
        <p:nvSpPr>
          <p:cNvPr id="6" name="Content Placeholder 5">
            <a:extLst>
              <a:ext uri="{FF2B5EF4-FFF2-40B4-BE49-F238E27FC236}">
                <a16:creationId xmlns:a16="http://schemas.microsoft.com/office/drawing/2014/main" id="{64DC2168-6926-3871-EE20-5B8CD8C7EBD0}"/>
              </a:ext>
            </a:extLst>
          </p:cNvPr>
          <p:cNvSpPr>
            <a:spLocks noGrp="1"/>
          </p:cNvSpPr>
          <p:nvPr>
            <p:ph idx="1"/>
          </p:nvPr>
        </p:nvSpPr>
        <p:spPr>
          <a:xfrm>
            <a:off x="715012" y="956784"/>
            <a:ext cx="10777529" cy="3955556"/>
          </a:xfrm>
        </p:spPr>
        <p:txBody>
          <a:bodyPr vert="horz" lIns="91440" tIns="45720" rIns="91440" bIns="45720" rtlCol="0" anchor="t">
            <a:normAutofit/>
          </a:bodyPr>
          <a:lstStyle/>
          <a:p>
            <a:r>
              <a:rPr lang="en-US" sz="2400" dirty="0">
                <a:ea typeface="+mn-lt"/>
                <a:cs typeface="+mn-lt"/>
              </a:rPr>
              <a:t>I faced challenges with adjusting images for consistent display across different screen sizes, ensuring they were properly scaled and centered. Maintaining design consistency across pages was also difficult, as aligning text and elements required careful attention. Additionally, managing CSS classes and Bootstrap columns posed issues, often leading to layout shifts or broken responsiveness. These challenges highlighted the importance of careful layout planning and reusable class structures.</a:t>
            </a:r>
          </a:p>
        </p:txBody>
      </p:sp>
      <p:sp>
        <p:nvSpPr>
          <p:cNvPr id="3" name="TextBox 2">
            <a:extLst>
              <a:ext uri="{FF2B5EF4-FFF2-40B4-BE49-F238E27FC236}">
                <a16:creationId xmlns:a16="http://schemas.microsoft.com/office/drawing/2014/main" id="{D63943C0-ED43-6069-D808-439C3969B918}"/>
              </a:ext>
            </a:extLst>
          </p:cNvPr>
          <p:cNvSpPr txBox="1"/>
          <p:nvPr/>
        </p:nvSpPr>
        <p:spPr>
          <a:xfrm>
            <a:off x="1029419" y="4091796"/>
            <a:ext cx="504357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91B3E0"/>
                </a:solidFill>
                <a:highlight>
                  <a:srgbClr val="F5F5F5"/>
                </a:highlight>
                <a:latin typeface="Consolas"/>
              </a:rPr>
              <a:t>&lt;</a:t>
            </a:r>
            <a:r>
              <a:rPr lang="en-US">
                <a:solidFill>
                  <a:srgbClr val="4B69C6"/>
                </a:solidFill>
                <a:highlight>
                  <a:srgbClr val="F5F5F5"/>
                </a:highlight>
                <a:latin typeface="Consolas"/>
              </a:rPr>
              <a:t>div</a:t>
            </a:r>
            <a:r>
              <a:rPr lang="en-US">
                <a:solidFill>
                  <a:srgbClr val="91B3E0"/>
                </a:solidFill>
                <a:highlight>
                  <a:srgbClr val="F5F5F5"/>
                </a:highlight>
                <a:latin typeface="Consolas"/>
              </a:rPr>
              <a:t> </a:t>
            </a:r>
            <a:r>
              <a:rPr lang="en-US" i="1">
                <a:solidFill>
                  <a:srgbClr val="8190A0"/>
                </a:solidFill>
                <a:highlight>
                  <a:srgbClr val="F5F5F5"/>
                </a:highlight>
                <a:latin typeface="Consolas"/>
              </a:rPr>
              <a:t>class</a:t>
            </a:r>
            <a:r>
              <a:rPr lang="en-US">
                <a:solidFill>
                  <a:srgbClr val="777777"/>
                </a:solidFill>
                <a:highlight>
                  <a:srgbClr val="F5F5F5"/>
                </a:highlight>
                <a:latin typeface="Consolas"/>
              </a:rPr>
              <a:t>="</a:t>
            </a:r>
            <a:r>
              <a:rPr lang="en-US">
                <a:solidFill>
                  <a:srgbClr val="448C27"/>
                </a:solidFill>
                <a:highlight>
                  <a:srgbClr val="F5F5F5"/>
                </a:highlight>
                <a:latin typeface="Consolas"/>
              </a:rPr>
              <a:t>col-4 col-sm-3 col-md-2</a:t>
            </a:r>
            <a:r>
              <a:rPr lang="en-US">
                <a:solidFill>
                  <a:srgbClr val="777777"/>
                </a:solidFill>
                <a:highlight>
                  <a:srgbClr val="F5F5F5"/>
                </a:highlight>
                <a:latin typeface="Consolas"/>
              </a:rPr>
              <a:t>"</a:t>
            </a:r>
            <a:r>
              <a:rPr lang="en-US">
                <a:solidFill>
                  <a:srgbClr val="91B3E0"/>
                </a:solidFill>
                <a:highlight>
                  <a:srgbClr val="F5F5F5"/>
                </a:highlight>
                <a:latin typeface="Consolas"/>
              </a:rPr>
              <a:t>&gt;</a:t>
            </a:r>
          </a:p>
        </p:txBody>
      </p:sp>
      <p:sp>
        <p:nvSpPr>
          <p:cNvPr id="5" name="TextBox 4">
            <a:extLst>
              <a:ext uri="{FF2B5EF4-FFF2-40B4-BE49-F238E27FC236}">
                <a16:creationId xmlns:a16="http://schemas.microsoft.com/office/drawing/2014/main" id="{5A5D5087-BF4A-08AA-1B91-40ED9B29A6F9}"/>
              </a:ext>
            </a:extLst>
          </p:cNvPr>
          <p:cNvSpPr txBox="1"/>
          <p:nvPr/>
        </p:nvSpPr>
        <p:spPr>
          <a:xfrm>
            <a:off x="1058174" y="4724400"/>
            <a:ext cx="39940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91B3E0"/>
                </a:solidFill>
                <a:highlight>
                  <a:srgbClr val="F5F5F5"/>
                </a:highlight>
                <a:latin typeface="Consolas"/>
              </a:rPr>
              <a:t>&lt;</a:t>
            </a:r>
            <a:r>
              <a:rPr lang="en-US">
                <a:solidFill>
                  <a:srgbClr val="4B69C6"/>
                </a:solidFill>
                <a:highlight>
                  <a:srgbClr val="F5F5F5"/>
                </a:highlight>
                <a:latin typeface="Consolas"/>
              </a:rPr>
              <a:t>div</a:t>
            </a:r>
            <a:r>
              <a:rPr lang="en-US">
                <a:solidFill>
                  <a:srgbClr val="91B3E0"/>
                </a:solidFill>
                <a:highlight>
                  <a:srgbClr val="F5F5F5"/>
                </a:highlight>
                <a:latin typeface="Consolas"/>
              </a:rPr>
              <a:t> </a:t>
            </a:r>
            <a:r>
              <a:rPr lang="en-US" i="1">
                <a:solidFill>
                  <a:srgbClr val="8190A0"/>
                </a:solidFill>
                <a:highlight>
                  <a:srgbClr val="F5F5F5"/>
                </a:highlight>
                <a:latin typeface="Consolas"/>
              </a:rPr>
              <a:t>class</a:t>
            </a:r>
            <a:r>
              <a:rPr lang="en-US">
                <a:solidFill>
                  <a:srgbClr val="777777"/>
                </a:solidFill>
                <a:highlight>
                  <a:srgbClr val="F5F5F5"/>
                </a:highlight>
                <a:latin typeface="Consolas"/>
              </a:rPr>
              <a:t>="</a:t>
            </a:r>
            <a:r>
              <a:rPr lang="en-US">
                <a:solidFill>
                  <a:srgbClr val="448C27"/>
                </a:solidFill>
                <a:highlight>
                  <a:srgbClr val="F5F5F5"/>
                </a:highlight>
                <a:latin typeface="Consolas"/>
              </a:rPr>
              <a:t>modal-content</a:t>
            </a:r>
            <a:r>
              <a:rPr lang="en-US">
                <a:solidFill>
                  <a:srgbClr val="777777"/>
                </a:solidFill>
                <a:highlight>
                  <a:srgbClr val="F5F5F5"/>
                </a:highlight>
                <a:latin typeface="Consolas"/>
              </a:rPr>
              <a:t>"</a:t>
            </a:r>
            <a:r>
              <a:rPr lang="en-US">
                <a:solidFill>
                  <a:srgbClr val="91B3E0"/>
                </a:solidFill>
                <a:highlight>
                  <a:srgbClr val="F5F5F5"/>
                </a:highlight>
                <a:latin typeface="Consolas"/>
              </a:rPr>
              <a:t>&gt;</a:t>
            </a:r>
          </a:p>
        </p:txBody>
      </p:sp>
      <p:sp>
        <p:nvSpPr>
          <p:cNvPr id="7" name="TextBox 6">
            <a:extLst>
              <a:ext uri="{FF2B5EF4-FFF2-40B4-BE49-F238E27FC236}">
                <a16:creationId xmlns:a16="http://schemas.microsoft.com/office/drawing/2014/main" id="{876E18A8-E5EB-2B43-4BC6-EB922F9D8190}"/>
              </a:ext>
            </a:extLst>
          </p:cNvPr>
          <p:cNvSpPr txBox="1"/>
          <p:nvPr/>
        </p:nvSpPr>
        <p:spPr>
          <a:xfrm>
            <a:off x="6492815" y="3689230"/>
            <a:ext cx="4152181"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9C5D27"/>
                </a:solidFill>
                <a:highlight>
                  <a:srgbClr val="F5F5F5"/>
                </a:highlight>
                <a:latin typeface="Consolas"/>
              </a:rPr>
              <a:t>.</a:t>
            </a:r>
            <a:r>
              <a:rPr lang="en-US">
                <a:solidFill>
                  <a:srgbClr val="7A3E9D"/>
                </a:solidFill>
                <a:highlight>
                  <a:srgbClr val="F5F5F5"/>
                </a:highlight>
                <a:latin typeface="Consolas"/>
              </a:rPr>
              <a:t>modal-content</a:t>
            </a:r>
            <a:r>
              <a:rPr lang="en-US">
                <a:solidFill>
                  <a:srgbClr val="333333"/>
                </a:solidFill>
                <a:highlight>
                  <a:srgbClr val="F5F5F5"/>
                </a:highlight>
                <a:latin typeface="Consolas"/>
              </a:rPr>
              <a:t> </a:t>
            </a:r>
            <a:r>
              <a:rPr lang="en-US">
                <a:solidFill>
                  <a:srgbClr val="777777"/>
                </a:solidFill>
                <a:highlight>
                  <a:srgbClr val="F5F5F5"/>
                </a:highlight>
                <a:latin typeface="Consolas"/>
              </a:rPr>
              <a:t>{</a:t>
            </a:r>
          </a:p>
          <a:p>
            <a:r>
              <a:rPr lang="en-US">
                <a:solidFill>
                  <a:srgbClr val="333333"/>
                </a:solidFill>
                <a:highlight>
                  <a:srgbClr val="F5F5F5"/>
                </a:highlight>
                <a:latin typeface="Consolas"/>
              </a:rPr>
              <a:t>    </a:t>
            </a:r>
            <a:r>
              <a:rPr lang="en-US">
                <a:solidFill>
                  <a:srgbClr val="9C5D27"/>
                </a:solidFill>
                <a:highlight>
                  <a:srgbClr val="F5F5F5"/>
                </a:highlight>
                <a:latin typeface="Consolas"/>
              </a:rPr>
              <a:t>margin</a:t>
            </a:r>
            <a:r>
              <a:rPr lang="en-US">
                <a:solidFill>
                  <a:srgbClr val="777777"/>
                </a:solidFill>
                <a:highlight>
                  <a:srgbClr val="F5F5F5"/>
                </a:highlight>
                <a:latin typeface="Consolas"/>
              </a:rPr>
              <a:t>:</a:t>
            </a:r>
            <a:r>
              <a:rPr lang="en-US">
                <a:solidFill>
                  <a:srgbClr val="333333"/>
                </a:solidFill>
                <a:highlight>
                  <a:srgbClr val="F5F5F5"/>
                </a:highlight>
                <a:latin typeface="Consolas"/>
              </a:rPr>
              <a:t> </a:t>
            </a:r>
            <a:r>
              <a:rPr lang="en-US">
                <a:solidFill>
                  <a:srgbClr val="448C27"/>
                </a:solidFill>
                <a:highlight>
                  <a:srgbClr val="F5F5F5"/>
                </a:highlight>
                <a:latin typeface="Consolas"/>
              </a:rPr>
              <a:t>auto</a:t>
            </a:r>
            <a:r>
              <a:rPr lang="en-US">
                <a:solidFill>
                  <a:srgbClr val="777777"/>
                </a:solidFill>
                <a:highlight>
                  <a:srgbClr val="F5F5F5"/>
                </a:highlight>
                <a:latin typeface="Consolas"/>
              </a:rPr>
              <a:t>;</a:t>
            </a:r>
            <a:r>
              <a:rPr lang="en-US">
                <a:solidFill>
                  <a:srgbClr val="333333"/>
                </a:solidFill>
                <a:highlight>
                  <a:srgbClr val="F5F5F5"/>
                </a:highlight>
                <a:latin typeface="Consolas"/>
              </a:rPr>
              <a:t> </a:t>
            </a:r>
          </a:p>
          <a:p>
            <a:r>
              <a:rPr lang="en-US">
                <a:solidFill>
                  <a:srgbClr val="333333"/>
                </a:solidFill>
                <a:highlight>
                  <a:srgbClr val="F5F5F5"/>
                </a:highlight>
                <a:latin typeface="Consolas"/>
              </a:rPr>
              <a:t>    </a:t>
            </a:r>
            <a:r>
              <a:rPr lang="en-US">
                <a:solidFill>
                  <a:srgbClr val="9C5D27"/>
                </a:solidFill>
                <a:highlight>
                  <a:srgbClr val="F5F5F5"/>
                </a:highlight>
                <a:latin typeface="Consolas"/>
              </a:rPr>
              <a:t>display</a:t>
            </a:r>
            <a:r>
              <a:rPr lang="en-US">
                <a:solidFill>
                  <a:srgbClr val="777777"/>
                </a:solidFill>
                <a:highlight>
                  <a:srgbClr val="F5F5F5"/>
                </a:highlight>
                <a:latin typeface="Consolas"/>
              </a:rPr>
              <a:t>:</a:t>
            </a:r>
            <a:r>
              <a:rPr lang="en-US">
                <a:solidFill>
                  <a:srgbClr val="333333"/>
                </a:solidFill>
                <a:highlight>
                  <a:srgbClr val="F5F5F5"/>
                </a:highlight>
                <a:latin typeface="Consolas"/>
              </a:rPr>
              <a:t> </a:t>
            </a:r>
            <a:r>
              <a:rPr lang="en-US">
                <a:solidFill>
                  <a:srgbClr val="448C27"/>
                </a:solidFill>
                <a:highlight>
                  <a:srgbClr val="F5F5F5"/>
                </a:highlight>
                <a:latin typeface="Consolas"/>
              </a:rPr>
              <a:t>block</a:t>
            </a:r>
            <a:r>
              <a:rPr lang="en-US">
                <a:solidFill>
                  <a:srgbClr val="777777"/>
                </a:solidFill>
                <a:highlight>
                  <a:srgbClr val="F5F5F5"/>
                </a:highlight>
                <a:latin typeface="Consolas"/>
              </a:rPr>
              <a:t>;</a:t>
            </a:r>
          </a:p>
          <a:p>
            <a:r>
              <a:rPr lang="en-US">
                <a:solidFill>
                  <a:srgbClr val="333333"/>
                </a:solidFill>
                <a:highlight>
                  <a:srgbClr val="F5F5F5"/>
                </a:highlight>
                <a:latin typeface="Consolas"/>
              </a:rPr>
              <a:t>    </a:t>
            </a:r>
            <a:r>
              <a:rPr lang="en-US">
                <a:solidFill>
                  <a:srgbClr val="9C5D27"/>
                </a:solidFill>
                <a:highlight>
                  <a:srgbClr val="F5F5F5"/>
                </a:highlight>
                <a:latin typeface="Consolas"/>
              </a:rPr>
              <a:t>width</a:t>
            </a:r>
            <a:r>
              <a:rPr lang="en-US">
                <a:solidFill>
                  <a:srgbClr val="777777"/>
                </a:solidFill>
                <a:highlight>
                  <a:srgbClr val="F5F5F5"/>
                </a:highlight>
                <a:latin typeface="Consolas"/>
              </a:rPr>
              <a:t>:</a:t>
            </a:r>
            <a:r>
              <a:rPr lang="en-US">
                <a:solidFill>
                  <a:srgbClr val="333333"/>
                </a:solidFill>
                <a:highlight>
                  <a:srgbClr val="F5F5F5"/>
                </a:highlight>
                <a:latin typeface="Consolas"/>
              </a:rPr>
              <a:t> </a:t>
            </a:r>
            <a:r>
              <a:rPr lang="en-US">
                <a:solidFill>
                  <a:srgbClr val="9C5D27"/>
                </a:solidFill>
                <a:highlight>
                  <a:srgbClr val="F5F5F5"/>
                </a:highlight>
                <a:latin typeface="Consolas"/>
              </a:rPr>
              <a:t>90</a:t>
            </a:r>
            <a:r>
              <a:rPr lang="en-US">
                <a:solidFill>
                  <a:srgbClr val="4B69C6"/>
                </a:solidFill>
                <a:highlight>
                  <a:srgbClr val="F5F5F5"/>
                </a:highlight>
                <a:latin typeface="Consolas"/>
              </a:rPr>
              <a:t>%</a:t>
            </a:r>
            <a:r>
              <a:rPr lang="en-US">
                <a:solidFill>
                  <a:srgbClr val="777777"/>
                </a:solidFill>
                <a:highlight>
                  <a:srgbClr val="F5F5F5"/>
                </a:highlight>
                <a:latin typeface="Consolas"/>
              </a:rPr>
              <a:t>;</a:t>
            </a:r>
          </a:p>
          <a:p>
            <a:r>
              <a:rPr lang="en-US">
                <a:solidFill>
                  <a:srgbClr val="333333"/>
                </a:solidFill>
                <a:highlight>
                  <a:srgbClr val="F5F5F5"/>
                </a:highlight>
                <a:latin typeface="Consolas"/>
              </a:rPr>
              <a:t>    </a:t>
            </a:r>
            <a:r>
              <a:rPr lang="en-US">
                <a:solidFill>
                  <a:srgbClr val="9C5D27"/>
                </a:solidFill>
                <a:highlight>
                  <a:srgbClr val="F5F5F5"/>
                </a:highlight>
                <a:latin typeface="Consolas"/>
              </a:rPr>
              <a:t>max-width</a:t>
            </a:r>
            <a:r>
              <a:rPr lang="en-US">
                <a:solidFill>
                  <a:srgbClr val="777777"/>
                </a:solidFill>
                <a:highlight>
                  <a:srgbClr val="F5F5F5"/>
                </a:highlight>
                <a:latin typeface="Consolas"/>
              </a:rPr>
              <a:t>:</a:t>
            </a:r>
            <a:r>
              <a:rPr lang="en-US">
                <a:solidFill>
                  <a:srgbClr val="333333"/>
                </a:solidFill>
                <a:highlight>
                  <a:srgbClr val="F5F5F5"/>
                </a:highlight>
                <a:latin typeface="Consolas"/>
              </a:rPr>
              <a:t> </a:t>
            </a:r>
            <a:r>
              <a:rPr lang="en-US">
                <a:solidFill>
                  <a:srgbClr val="9C5D27"/>
                </a:solidFill>
                <a:highlight>
                  <a:srgbClr val="F5F5F5"/>
                </a:highlight>
                <a:latin typeface="Consolas"/>
              </a:rPr>
              <a:t>400</a:t>
            </a:r>
            <a:r>
              <a:rPr lang="en-US">
                <a:solidFill>
                  <a:srgbClr val="4B69C6"/>
                </a:solidFill>
                <a:highlight>
                  <a:srgbClr val="F5F5F5"/>
                </a:highlight>
                <a:latin typeface="Consolas"/>
              </a:rPr>
              <a:t>px</a:t>
            </a:r>
            <a:r>
              <a:rPr lang="en-US">
                <a:solidFill>
                  <a:srgbClr val="777777"/>
                </a:solidFill>
                <a:highlight>
                  <a:srgbClr val="F5F5F5"/>
                </a:highlight>
                <a:latin typeface="Consolas"/>
              </a:rPr>
              <a:t>;</a:t>
            </a:r>
          </a:p>
          <a:p>
            <a:r>
              <a:rPr lang="en-US">
                <a:solidFill>
                  <a:srgbClr val="333333"/>
                </a:solidFill>
                <a:highlight>
                  <a:srgbClr val="F5F5F5"/>
                </a:highlight>
                <a:latin typeface="Consolas"/>
              </a:rPr>
              <a:t>    </a:t>
            </a:r>
            <a:r>
              <a:rPr lang="en-US">
                <a:solidFill>
                  <a:srgbClr val="9C5D27"/>
                </a:solidFill>
                <a:highlight>
                  <a:srgbClr val="F5F5F5"/>
                </a:highlight>
                <a:latin typeface="Consolas"/>
              </a:rPr>
              <a:t>background-color</a:t>
            </a:r>
            <a:r>
              <a:rPr lang="en-US">
                <a:solidFill>
                  <a:srgbClr val="777777"/>
                </a:solidFill>
                <a:highlight>
                  <a:srgbClr val="F5F5F5"/>
                </a:highlight>
                <a:latin typeface="Consolas"/>
              </a:rPr>
              <a:t>:</a:t>
            </a:r>
            <a:r>
              <a:rPr lang="en-US">
                <a:solidFill>
                  <a:srgbClr val="333333"/>
                </a:solidFill>
                <a:highlight>
                  <a:srgbClr val="F5F5F5"/>
                </a:highlight>
                <a:latin typeface="Consolas"/>
              </a:rPr>
              <a:t> </a:t>
            </a:r>
            <a:r>
              <a:rPr lang="en-US">
                <a:solidFill>
                  <a:srgbClr val="777777"/>
                </a:solidFill>
                <a:highlight>
                  <a:srgbClr val="F5F5F5"/>
                </a:highlight>
                <a:latin typeface="Consolas"/>
              </a:rPr>
              <a:t>#</a:t>
            </a:r>
            <a:r>
              <a:rPr lang="en-US">
                <a:solidFill>
                  <a:srgbClr val="448C27"/>
                </a:solidFill>
                <a:highlight>
                  <a:srgbClr val="F5F5F5"/>
                </a:highlight>
                <a:latin typeface="Consolas"/>
              </a:rPr>
              <a:t>fefefe</a:t>
            </a:r>
            <a:r>
              <a:rPr lang="en-US">
                <a:solidFill>
                  <a:srgbClr val="777777"/>
                </a:solidFill>
                <a:highlight>
                  <a:srgbClr val="F5F5F5"/>
                </a:highlight>
                <a:latin typeface="Consolas"/>
              </a:rPr>
              <a:t>;</a:t>
            </a:r>
          </a:p>
          <a:p>
            <a:r>
              <a:rPr lang="en-US">
                <a:solidFill>
                  <a:srgbClr val="333333"/>
                </a:solidFill>
                <a:highlight>
                  <a:srgbClr val="F5F5F5"/>
                </a:highlight>
                <a:latin typeface="Consolas"/>
              </a:rPr>
              <a:t>    </a:t>
            </a:r>
            <a:r>
              <a:rPr lang="en-US">
                <a:solidFill>
                  <a:srgbClr val="9C5D27"/>
                </a:solidFill>
                <a:highlight>
                  <a:srgbClr val="F5F5F5"/>
                </a:highlight>
                <a:latin typeface="Consolas"/>
              </a:rPr>
              <a:t>border</a:t>
            </a:r>
            <a:r>
              <a:rPr lang="en-US">
                <a:solidFill>
                  <a:srgbClr val="777777"/>
                </a:solidFill>
                <a:highlight>
                  <a:srgbClr val="F5F5F5"/>
                </a:highlight>
                <a:latin typeface="Consolas"/>
              </a:rPr>
              <a:t>:</a:t>
            </a:r>
            <a:r>
              <a:rPr lang="en-US">
                <a:solidFill>
                  <a:srgbClr val="333333"/>
                </a:solidFill>
                <a:highlight>
                  <a:srgbClr val="F5F5F5"/>
                </a:highlight>
                <a:latin typeface="Consolas"/>
              </a:rPr>
              <a:t> </a:t>
            </a:r>
            <a:r>
              <a:rPr lang="en-US">
                <a:solidFill>
                  <a:srgbClr val="9C5D27"/>
                </a:solidFill>
                <a:highlight>
                  <a:srgbClr val="F5F5F5"/>
                </a:highlight>
                <a:latin typeface="Consolas"/>
              </a:rPr>
              <a:t>1</a:t>
            </a:r>
            <a:r>
              <a:rPr lang="en-US">
                <a:solidFill>
                  <a:srgbClr val="4B69C6"/>
                </a:solidFill>
                <a:highlight>
                  <a:srgbClr val="F5F5F5"/>
                </a:highlight>
                <a:latin typeface="Consolas"/>
              </a:rPr>
              <a:t>px</a:t>
            </a:r>
            <a:r>
              <a:rPr lang="en-US">
                <a:solidFill>
                  <a:srgbClr val="448C27"/>
                </a:solidFill>
                <a:highlight>
                  <a:srgbClr val="F5F5F5"/>
                </a:highlight>
                <a:latin typeface="Consolas"/>
              </a:rPr>
              <a:t> solid </a:t>
            </a:r>
            <a:r>
              <a:rPr lang="en-US">
                <a:solidFill>
                  <a:srgbClr val="777777"/>
                </a:solidFill>
                <a:highlight>
                  <a:srgbClr val="F5F5F5"/>
                </a:highlight>
                <a:latin typeface="Consolas"/>
              </a:rPr>
              <a:t>#</a:t>
            </a:r>
            <a:r>
              <a:rPr lang="en-US">
                <a:solidFill>
                  <a:srgbClr val="448C27"/>
                </a:solidFill>
                <a:highlight>
                  <a:srgbClr val="F5F5F5"/>
                </a:highlight>
                <a:latin typeface="Consolas"/>
              </a:rPr>
              <a:t>888</a:t>
            </a:r>
            <a:r>
              <a:rPr lang="en-US">
                <a:solidFill>
                  <a:srgbClr val="777777"/>
                </a:solidFill>
                <a:highlight>
                  <a:srgbClr val="F5F5F5"/>
                </a:highlight>
                <a:latin typeface="Consolas"/>
              </a:rPr>
              <a:t>;</a:t>
            </a:r>
          </a:p>
          <a:p>
            <a:r>
              <a:rPr lang="en-US">
                <a:solidFill>
                  <a:srgbClr val="333333"/>
                </a:solidFill>
                <a:highlight>
                  <a:srgbClr val="F5F5F5"/>
                </a:highlight>
                <a:latin typeface="Consolas"/>
              </a:rPr>
              <a:t>    </a:t>
            </a:r>
            <a:r>
              <a:rPr lang="en-US">
                <a:solidFill>
                  <a:srgbClr val="9C5D27"/>
                </a:solidFill>
                <a:highlight>
                  <a:srgbClr val="F5F5F5"/>
                </a:highlight>
                <a:latin typeface="Consolas"/>
              </a:rPr>
              <a:t>border-radius</a:t>
            </a:r>
            <a:r>
              <a:rPr lang="en-US">
                <a:solidFill>
                  <a:srgbClr val="777777"/>
                </a:solidFill>
                <a:highlight>
                  <a:srgbClr val="F5F5F5"/>
                </a:highlight>
                <a:latin typeface="Consolas"/>
              </a:rPr>
              <a:t>:</a:t>
            </a:r>
            <a:r>
              <a:rPr lang="en-US">
                <a:solidFill>
                  <a:srgbClr val="333333"/>
                </a:solidFill>
                <a:highlight>
                  <a:srgbClr val="F5F5F5"/>
                </a:highlight>
                <a:latin typeface="Consolas"/>
              </a:rPr>
              <a:t> </a:t>
            </a:r>
            <a:r>
              <a:rPr lang="en-US">
                <a:solidFill>
                  <a:srgbClr val="9C5D27"/>
                </a:solidFill>
                <a:highlight>
                  <a:srgbClr val="F5F5F5"/>
                </a:highlight>
                <a:latin typeface="Consolas"/>
              </a:rPr>
              <a:t>8</a:t>
            </a:r>
            <a:r>
              <a:rPr lang="en-US">
                <a:solidFill>
                  <a:srgbClr val="4B69C6"/>
                </a:solidFill>
                <a:highlight>
                  <a:srgbClr val="F5F5F5"/>
                </a:highlight>
                <a:latin typeface="Consolas"/>
              </a:rPr>
              <a:t>px</a:t>
            </a:r>
            <a:r>
              <a:rPr lang="en-US">
                <a:solidFill>
                  <a:srgbClr val="777777"/>
                </a:solidFill>
                <a:highlight>
                  <a:srgbClr val="F5F5F5"/>
                </a:highlight>
                <a:latin typeface="Consolas"/>
              </a:rPr>
              <a:t>;</a:t>
            </a:r>
          </a:p>
          <a:p>
            <a:r>
              <a:rPr lang="en-US">
                <a:solidFill>
                  <a:srgbClr val="777777"/>
                </a:solidFill>
                <a:highlight>
                  <a:srgbClr val="F5F5F5"/>
                </a:highlight>
                <a:latin typeface="Consolas"/>
              </a:rPr>
              <a:t>}</a:t>
            </a:r>
          </a:p>
          <a:p>
            <a:endParaRPr lang="en-US">
              <a:solidFill>
                <a:srgbClr val="333333"/>
              </a:solidFill>
              <a:highlight>
                <a:srgbClr val="F5F5F5"/>
              </a:highlight>
              <a:latin typeface="Consolas"/>
            </a:endParaRPr>
          </a:p>
        </p:txBody>
      </p:sp>
    </p:spTree>
    <p:extLst>
      <p:ext uri="{BB962C8B-B14F-4D97-AF65-F5344CB8AC3E}">
        <p14:creationId xmlns:p14="http://schemas.microsoft.com/office/powerpoint/2010/main" val="2508784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a:extLst>
            <a:ext uri="{FF2B5EF4-FFF2-40B4-BE49-F238E27FC236}">
              <a16:creationId xmlns:a16="http://schemas.microsoft.com/office/drawing/2014/main" id="{F8EC3A6C-2058-0D13-64C7-E58DEF010B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42A38B-0DA8-BCC1-BF6C-863629767F59}"/>
              </a:ext>
            </a:extLst>
          </p:cNvPr>
          <p:cNvSpPr>
            <a:spLocks noGrp="1"/>
          </p:cNvSpPr>
          <p:nvPr>
            <p:ph type="title"/>
          </p:nvPr>
        </p:nvSpPr>
        <p:spPr>
          <a:xfrm>
            <a:off x="715012" y="-5751"/>
            <a:ext cx="10691265" cy="1307592"/>
          </a:xfrm>
        </p:spPr>
        <p:txBody>
          <a:bodyPr>
            <a:normAutofit/>
          </a:bodyPr>
          <a:lstStyle/>
          <a:p>
            <a:pPr algn="ctr"/>
            <a:r>
              <a:rPr lang="en-US" dirty="0"/>
              <a:t>TOOLS USED for the form </a:t>
            </a:r>
            <a:r>
              <a:rPr lang="en-US" sz="2000" dirty="0"/>
              <a:t>(frontend &amp; backend)</a:t>
            </a:r>
          </a:p>
        </p:txBody>
      </p:sp>
      <p:sp>
        <p:nvSpPr>
          <p:cNvPr id="4" name="Slide Number Placeholder 3">
            <a:extLst>
              <a:ext uri="{FF2B5EF4-FFF2-40B4-BE49-F238E27FC236}">
                <a16:creationId xmlns:a16="http://schemas.microsoft.com/office/drawing/2014/main" id="{3053663A-CF30-677A-7082-69F8070C7AEB}"/>
              </a:ext>
            </a:extLst>
          </p:cNvPr>
          <p:cNvSpPr>
            <a:spLocks noGrp="1"/>
          </p:cNvSpPr>
          <p:nvPr>
            <p:ph type="sldNum" sz="quarter" idx="12"/>
          </p:nvPr>
        </p:nvSpPr>
        <p:spPr/>
        <p:txBody>
          <a:bodyPr/>
          <a:lstStyle/>
          <a:p>
            <a:fld id="{87E7843D-FF13-4365-9478-9625B70A2705}" type="slidenum">
              <a:rPr lang="en-US" sz="3200" dirty="0" smtClean="0"/>
              <a:t>23</a:t>
            </a:fld>
            <a:endParaRPr lang="en-US" sz="3200"/>
          </a:p>
        </p:txBody>
      </p:sp>
      <p:pic>
        <p:nvPicPr>
          <p:cNvPr id="3" name="Content Placeholder 2" descr="A diagram of a mail&#10;&#10;AI-generated content may be incorrect.">
            <a:extLst>
              <a:ext uri="{FF2B5EF4-FFF2-40B4-BE49-F238E27FC236}">
                <a16:creationId xmlns:a16="http://schemas.microsoft.com/office/drawing/2014/main" id="{9BB0DA72-CBF1-1B8C-4AB5-ACC6693FF567}"/>
              </a:ext>
            </a:extLst>
          </p:cNvPr>
          <p:cNvPicPr>
            <a:picLocks noGrp="1" noChangeAspect="1"/>
          </p:cNvPicPr>
          <p:nvPr>
            <p:ph idx="1"/>
          </p:nvPr>
        </p:nvPicPr>
        <p:blipFill>
          <a:blip r:embed="rId3"/>
          <a:stretch>
            <a:fillRect/>
          </a:stretch>
        </p:blipFill>
        <p:spPr>
          <a:xfrm>
            <a:off x="2483427" y="875645"/>
            <a:ext cx="6679981" cy="5670590"/>
          </a:xfrm>
        </p:spPr>
      </p:pic>
    </p:spTree>
    <p:extLst>
      <p:ext uri="{BB962C8B-B14F-4D97-AF65-F5344CB8AC3E}">
        <p14:creationId xmlns:p14="http://schemas.microsoft.com/office/powerpoint/2010/main" val="3792998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1DCD0"/>
        </a:solidFill>
        <a:effectLst/>
      </p:bgPr>
    </p:bg>
    <p:spTree>
      <p:nvGrpSpPr>
        <p:cNvPr id="1" name="">
          <a:extLst>
            <a:ext uri="{FF2B5EF4-FFF2-40B4-BE49-F238E27FC236}">
              <a16:creationId xmlns:a16="http://schemas.microsoft.com/office/drawing/2014/main" id="{F46134A1-9EA7-1033-B871-D04092929E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75A3DB-C24D-9367-CB0F-FC48D5F7C582}"/>
              </a:ext>
            </a:extLst>
          </p:cNvPr>
          <p:cNvSpPr>
            <a:spLocks noGrp="1"/>
          </p:cNvSpPr>
          <p:nvPr>
            <p:ph type="title"/>
          </p:nvPr>
        </p:nvSpPr>
        <p:spPr>
          <a:xfrm>
            <a:off x="715012" y="-5751"/>
            <a:ext cx="10691265" cy="1307592"/>
          </a:xfrm>
        </p:spPr>
        <p:txBody>
          <a:bodyPr/>
          <a:lstStyle/>
          <a:p>
            <a:pPr algn="ctr"/>
            <a:r>
              <a:rPr lang="en-US" dirty="0"/>
              <a:t>FORM ACTION (FRONTEND/BACKEND)</a:t>
            </a:r>
          </a:p>
        </p:txBody>
      </p:sp>
      <p:sp>
        <p:nvSpPr>
          <p:cNvPr id="4" name="Slide Number Placeholder 3">
            <a:extLst>
              <a:ext uri="{FF2B5EF4-FFF2-40B4-BE49-F238E27FC236}">
                <a16:creationId xmlns:a16="http://schemas.microsoft.com/office/drawing/2014/main" id="{E14EECF0-1855-FBA5-8F37-648250D80799}"/>
              </a:ext>
            </a:extLst>
          </p:cNvPr>
          <p:cNvSpPr>
            <a:spLocks noGrp="1"/>
          </p:cNvSpPr>
          <p:nvPr>
            <p:ph type="sldNum" sz="quarter" idx="12"/>
          </p:nvPr>
        </p:nvSpPr>
        <p:spPr/>
        <p:txBody>
          <a:bodyPr/>
          <a:lstStyle/>
          <a:p>
            <a:fld id="{87E7843D-FF13-4365-9478-9625B70A2705}" type="slidenum">
              <a:rPr lang="en-US" sz="3200" dirty="0" smtClean="0"/>
              <a:t>24</a:t>
            </a:fld>
            <a:endParaRPr lang="en-US" sz="3200"/>
          </a:p>
        </p:txBody>
      </p:sp>
      <p:pic>
        <p:nvPicPr>
          <p:cNvPr id="6" name="Picture 5" descr="A screenshot of a computer&#10;&#10;AI-generated content may be incorrect.">
            <a:extLst>
              <a:ext uri="{FF2B5EF4-FFF2-40B4-BE49-F238E27FC236}">
                <a16:creationId xmlns:a16="http://schemas.microsoft.com/office/drawing/2014/main" id="{78D83919-32D3-3EA0-017A-DC730032C77F}"/>
              </a:ext>
            </a:extLst>
          </p:cNvPr>
          <p:cNvPicPr>
            <a:picLocks noChangeAspect="1"/>
          </p:cNvPicPr>
          <p:nvPr/>
        </p:nvPicPr>
        <p:blipFill>
          <a:blip r:embed="rId3"/>
          <a:srcRect l="30942" t="29680" r="27707" b="-228"/>
          <a:stretch/>
        </p:blipFill>
        <p:spPr>
          <a:xfrm>
            <a:off x="515879" y="735582"/>
            <a:ext cx="5059131" cy="5381832"/>
          </a:xfrm>
          <a:prstGeom prst="rect">
            <a:avLst/>
          </a:prstGeom>
        </p:spPr>
      </p:pic>
      <p:sp>
        <p:nvSpPr>
          <p:cNvPr id="7" name="TextBox 6">
            <a:extLst>
              <a:ext uri="{FF2B5EF4-FFF2-40B4-BE49-F238E27FC236}">
                <a16:creationId xmlns:a16="http://schemas.microsoft.com/office/drawing/2014/main" id="{379CDBD8-CE4A-E116-A28E-7043B1AEF0A0}"/>
              </a:ext>
            </a:extLst>
          </p:cNvPr>
          <p:cNvSpPr txBox="1"/>
          <p:nvPr/>
        </p:nvSpPr>
        <p:spPr>
          <a:xfrm>
            <a:off x="6412581" y="1113989"/>
            <a:ext cx="525923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ea typeface="+mn-lt"/>
                <a:cs typeface="+mn-lt"/>
              </a:rPr>
              <a:t>On the frontend, the user will interact with a contact form. They will ask to fill out their full name, email, a subject, and  a message text. This form was designed to collect the necessary information for the stakeholder to reach out. Once submitted, the form data is sent to the backend, where it is processed and emailed to the stakeholder. If there is any issue the backend will reply with an unsuccessful message </a:t>
            </a:r>
            <a:r>
              <a:rPr lang="en-US" dirty="0">
                <a:ea typeface="+mn-lt"/>
                <a:cs typeface="+mn-lt"/>
              </a:rPr>
              <a:t> </a:t>
            </a:r>
            <a:endParaRPr lang="en-US" dirty="0"/>
          </a:p>
        </p:txBody>
      </p:sp>
    </p:spTree>
    <p:extLst>
      <p:ext uri="{BB962C8B-B14F-4D97-AF65-F5344CB8AC3E}">
        <p14:creationId xmlns:p14="http://schemas.microsoft.com/office/powerpoint/2010/main" val="506581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DC05"/>
        </a:solidFill>
        <a:effectLst/>
      </p:bgPr>
    </p:bg>
    <p:spTree>
      <p:nvGrpSpPr>
        <p:cNvPr id="1" name="">
          <a:extLst>
            <a:ext uri="{FF2B5EF4-FFF2-40B4-BE49-F238E27FC236}">
              <a16:creationId xmlns:a16="http://schemas.microsoft.com/office/drawing/2014/main" id="{8FEC4788-650C-54CA-D194-10DA150E68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124396-DC87-53A3-0628-CA2B85000B8B}"/>
              </a:ext>
            </a:extLst>
          </p:cNvPr>
          <p:cNvSpPr>
            <a:spLocks noGrp="1"/>
          </p:cNvSpPr>
          <p:nvPr>
            <p:ph type="title"/>
          </p:nvPr>
        </p:nvSpPr>
        <p:spPr>
          <a:xfrm>
            <a:off x="916295" y="-5751"/>
            <a:ext cx="10691265" cy="1307592"/>
          </a:xfrm>
        </p:spPr>
        <p:txBody>
          <a:bodyPr/>
          <a:lstStyle/>
          <a:p>
            <a:pPr algn="ctr"/>
            <a:r>
              <a:rPr lang="en-US" dirty="0"/>
              <a:t>RESPONE SENT (FRONTEND/BACK)</a:t>
            </a:r>
          </a:p>
        </p:txBody>
      </p:sp>
      <p:sp>
        <p:nvSpPr>
          <p:cNvPr id="4" name="Slide Number Placeholder 3">
            <a:extLst>
              <a:ext uri="{FF2B5EF4-FFF2-40B4-BE49-F238E27FC236}">
                <a16:creationId xmlns:a16="http://schemas.microsoft.com/office/drawing/2014/main" id="{DCFD0FAA-2CAD-799B-48E8-CD7EB6510CBB}"/>
              </a:ext>
            </a:extLst>
          </p:cNvPr>
          <p:cNvSpPr>
            <a:spLocks noGrp="1"/>
          </p:cNvSpPr>
          <p:nvPr>
            <p:ph type="sldNum" sz="quarter" idx="12"/>
          </p:nvPr>
        </p:nvSpPr>
        <p:spPr/>
        <p:txBody>
          <a:bodyPr/>
          <a:lstStyle/>
          <a:p>
            <a:fld id="{87E7843D-FF13-4365-9478-9625B70A2705}" type="slidenum">
              <a:rPr lang="en-US" smtClean="0"/>
              <a:t>25</a:t>
            </a:fld>
            <a:endParaRPr lang="en-US"/>
          </a:p>
        </p:txBody>
      </p:sp>
      <p:pic>
        <p:nvPicPr>
          <p:cNvPr id="3" name="Picture 2" descr="A screenshot of a computer&#10;&#10;AI-generated content may be incorrect.">
            <a:extLst>
              <a:ext uri="{FF2B5EF4-FFF2-40B4-BE49-F238E27FC236}">
                <a16:creationId xmlns:a16="http://schemas.microsoft.com/office/drawing/2014/main" id="{14BC13AE-CA55-B0D7-F5C1-3E7A82E48050}"/>
              </a:ext>
            </a:extLst>
          </p:cNvPr>
          <p:cNvPicPr>
            <a:picLocks noChangeAspect="1"/>
          </p:cNvPicPr>
          <p:nvPr/>
        </p:nvPicPr>
        <p:blipFill>
          <a:blip r:embed="rId2"/>
          <a:srcRect r="16729" b="68513"/>
          <a:stretch/>
        </p:blipFill>
        <p:spPr>
          <a:xfrm>
            <a:off x="205956" y="902179"/>
            <a:ext cx="9234456" cy="2226228"/>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C9EB7C59-363B-350D-614C-82B668F7B3FE}"/>
              </a:ext>
            </a:extLst>
          </p:cNvPr>
          <p:cNvPicPr>
            <a:picLocks noChangeAspect="1"/>
          </p:cNvPicPr>
          <p:nvPr/>
        </p:nvPicPr>
        <p:blipFill>
          <a:blip r:embed="rId3"/>
          <a:srcRect l="657" r="11385" b="59111"/>
          <a:stretch/>
        </p:blipFill>
        <p:spPr>
          <a:xfrm>
            <a:off x="212235" y="3434931"/>
            <a:ext cx="9232577" cy="2640586"/>
          </a:xfrm>
          <a:prstGeom prst="rect">
            <a:avLst/>
          </a:prstGeom>
        </p:spPr>
      </p:pic>
      <p:sp>
        <p:nvSpPr>
          <p:cNvPr id="6" name="TextBox 5">
            <a:extLst>
              <a:ext uri="{FF2B5EF4-FFF2-40B4-BE49-F238E27FC236}">
                <a16:creationId xmlns:a16="http://schemas.microsoft.com/office/drawing/2014/main" id="{D8C57CF1-3B56-73EF-92F2-E02820906BD0}"/>
              </a:ext>
            </a:extLst>
          </p:cNvPr>
          <p:cNvSpPr txBox="1"/>
          <p:nvPr/>
        </p:nvSpPr>
        <p:spPr>
          <a:xfrm>
            <a:off x="9508989" y="1599002"/>
            <a:ext cx="264255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Successful Message </a:t>
            </a:r>
          </a:p>
        </p:txBody>
      </p:sp>
      <p:sp>
        <p:nvSpPr>
          <p:cNvPr id="7" name="TextBox 6">
            <a:extLst>
              <a:ext uri="{FF2B5EF4-FFF2-40B4-BE49-F238E27FC236}">
                <a16:creationId xmlns:a16="http://schemas.microsoft.com/office/drawing/2014/main" id="{96990A04-927E-7E53-B947-4EBED63B3C73}"/>
              </a:ext>
            </a:extLst>
          </p:cNvPr>
          <p:cNvSpPr txBox="1"/>
          <p:nvPr/>
        </p:nvSpPr>
        <p:spPr>
          <a:xfrm>
            <a:off x="9451862" y="4341321"/>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Unsuccessful Message </a:t>
            </a:r>
          </a:p>
        </p:txBody>
      </p:sp>
    </p:spTree>
    <p:extLst>
      <p:ext uri="{BB962C8B-B14F-4D97-AF65-F5344CB8AC3E}">
        <p14:creationId xmlns:p14="http://schemas.microsoft.com/office/powerpoint/2010/main" val="2551191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1DCD0"/>
        </a:solidFill>
        <a:effectLst/>
      </p:bgPr>
    </p:bg>
    <p:spTree>
      <p:nvGrpSpPr>
        <p:cNvPr id="1" name="">
          <a:extLst>
            <a:ext uri="{FF2B5EF4-FFF2-40B4-BE49-F238E27FC236}">
              <a16:creationId xmlns:a16="http://schemas.microsoft.com/office/drawing/2014/main" id="{93A4D32C-B8B2-46EA-098B-68A41CACFC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AE5364-125F-2DB6-BE3F-BAF862E49A62}"/>
              </a:ext>
            </a:extLst>
          </p:cNvPr>
          <p:cNvSpPr>
            <a:spLocks noGrp="1"/>
          </p:cNvSpPr>
          <p:nvPr>
            <p:ph type="title"/>
          </p:nvPr>
        </p:nvSpPr>
        <p:spPr>
          <a:xfrm>
            <a:off x="715012" y="-5751"/>
            <a:ext cx="10691265" cy="1307592"/>
          </a:xfrm>
        </p:spPr>
        <p:txBody>
          <a:bodyPr>
            <a:normAutofit/>
          </a:bodyPr>
          <a:lstStyle/>
          <a:p>
            <a:pPr algn="ctr"/>
            <a:r>
              <a:rPr lang="en-US" dirty="0">
                <a:latin typeface="Univers Condensed"/>
                <a:ea typeface="Calibri"/>
                <a:cs typeface="Calibri"/>
              </a:rPr>
              <a:t>Receivers view </a:t>
            </a:r>
            <a:endParaRPr lang="en-US" dirty="0"/>
          </a:p>
        </p:txBody>
      </p:sp>
      <p:sp>
        <p:nvSpPr>
          <p:cNvPr id="4" name="Slide Number Placeholder 3">
            <a:extLst>
              <a:ext uri="{FF2B5EF4-FFF2-40B4-BE49-F238E27FC236}">
                <a16:creationId xmlns:a16="http://schemas.microsoft.com/office/drawing/2014/main" id="{C1DC7793-E467-CD4E-E310-ED3AA6CFF897}"/>
              </a:ext>
            </a:extLst>
          </p:cNvPr>
          <p:cNvSpPr>
            <a:spLocks noGrp="1"/>
          </p:cNvSpPr>
          <p:nvPr>
            <p:ph type="sldNum" sz="quarter" idx="12"/>
          </p:nvPr>
        </p:nvSpPr>
        <p:spPr/>
        <p:txBody>
          <a:bodyPr/>
          <a:lstStyle/>
          <a:p>
            <a:fld id="{87E7843D-FF13-4365-9478-9625B70A2705}" type="slidenum">
              <a:rPr lang="en-US" sz="3200" dirty="0" smtClean="0"/>
              <a:t>26</a:t>
            </a:fld>
            <a:endParaRPr lang="en-US" sz="3200"/>
          </a:p>
        </p:txBody>
      </p:sp>
      <p:pic>
        <p:nvPicPr>
          <p:cNvPr id="3" name="Picture 2" descr="A screenshot of a email&#10;&#10;AI-generated content may be incorrect.">
            <a:extLst>
              <a:ext uri="{FF2B5EF4-FFF2-40B4-BE49-F238E27FC236}">
                <a16:creationId xmlns:a16="http://schemas.microsoft.com/office/drawing/2014/main" id="{6B091307-F4F5-9998-D0EF-A8B206E67DAB}"/>
              </a:ext>
            </a:extLst>
          </p:cNvPr>
          <p:cNvPicPr>
            <a:picLocks noChangeAspect="1"/>
          </p:cNvPicPr>
          <p:nvPr/>
        </p:nvPicPr>
        <p:blipFill>
          <a:blip r:embed="rId3"/>
          <a:srcRect l="-987" r="329" b="31442"/>
          <a:stretch>
            <a:fillRect/>
          </a:stretch>
        </p:blipFill>
        <p:spPr>
          <a:xfrm>
            <a:off x="6394457" y="776377"/>
            <a:ext cx="4741176" cy="5161483"/>
          </a:xfrm>
          <a:prstGeom prst="rect">
            <a:avLst/>
          </a:prstGeom>
        </p:spPr>
      </p:pic>
      <p:sp>
        <p:nvSpPr>
          <p:cNvPr id="5" name="TextBox 4">
            <a:extLst>
              <a:ext uri="{FF2B5EF4-FFF2-40B4-BE49-F238E27FC236}">
                <a16:creationId xmlns:a16="http://schemas.microsoft.com/office/drawing/2014/main" id="{3E0C2E3C-601C-732E-7386-7EDF8BC16ADE}"/>
              </a:ext>
            </a:extLst>
          </p:cNvPr>
          <p:cNvSpPr txBox="1"/>
          <p:nvPr/>
        </p:nvSpPr>
        <p:spPr>
          <a:xfrm>
            <a:off x="792820" y="1299178"/>
            <a:ext cx="5259237"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dirty="0">
                <a:ea typeface="+mn-lt"/>
                <a:cs typeface="+mn-lt"/>
              </a:rPr>
              <a:t>When the form is submitted, Marybeth will get the message in her Gmail inbox. Due to Gmail having  security rules, we had to set up authentication to allow the site to send emails. This helps keep the process safe and ensures the email gets delivered properly.</a:t>
            </a:r>
            <a:endParaRPr lang="en-US"/>
          </a:p>
        </p:txBody>
      </p:sp>
    </p:spTree>
    <p:extLst>
      <p:ext uri="{BB962C8B-B14F-4D97-AF65-F5344CB8AC3E}">
        <p14:creationId xmlns:p14="http://schemas.microsoft.com/office/powerpoint/2010/main" val="709924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09D7-8AC0-E6AA-63F8-02488B09F4E8}"/>
              </a:ext>
            </a:extLst>
          </p:cNvPr>
          <p:cNvSpPr>
            <a:spLocks noGrp="1"/>
          </p:cNvSpPr>
          <p:nvPr>
            <p:ph type="title"/>
          </p:nvPr>
        </p:nvSpPr>
        <p:spPr>
          <a:xfrm>
            <a:off x="571239" y="-221411"/>
            <a:ext cx="10691265" cy="1307592"/>
          </a:xfrm>
        </p:spPr>
        <p:txBody>
          <a:bodyPr vert="horz" lIns="91440" tIns="45720" rIns="91440" bIns="45720" rtlCol="0" anchor="ctr">
            <a:normAutofit/>
          </a:bodyPr>
          <a:lstStyle/>
          <a:p>
            <a:pPr algn="ctr"/>
            <a:r>
              <a:rPr lang="en-US" b="1"/>
              <a:t>Project Break down </a:t>
            </a:r>
          </a:p>
        </p:txBody>
      </p:sp>
      <p:sp>
        <p:nvSpPr>
          <p:cNvPr id="3" name="Content Placeholder 2">
            <a:extLst>
              <a:ext uri="{FF2B5EF4-FFF2-40B4-BE49-F238E27FC236}">
                <a16:creationId xmlns:a16="http://schemas.microsoft.com/office/drawing/2014/main" id="{064C4605-AEA9-5B7D-CFD6-58A638E47E3E}"/>
              </a:ext>
            </a:extLst>
          </p:cNvPr>
          <p:cNvSpPr>
            <a:spLocks noGrp="1"/>
          </p:cNvSpPr>
          <p:nvPr>
            <p:ph idx="1"/>
          </p:nvPr>
        </p:nvSpPr>
        <p:spPr>
          <a:xfrm>
            <a:off x="571239" y="741124"/>
            <a:ext cx="4020171" cy="1985858"/>
          </a:xfrm>
          <a:noFill/>
        </p:spPr>
        <p:txBody>
          <a:bodyPr vert="horz" lIns="91440" tIns="45720" rIns="91440" bIns="45720" rtlCol="0" anchor="t">
            <a:normAutofit/>
          </a:bodyPr>
          <a:lstStyle/>
          <a:p>
            <a:pPr marL="342900" indent="-342900">
              <a:buFont typeface="Wingdings" panose="020B0604020202020204" pitchFamily="34" charset="0"/>
              <a:buChar char="Ø"/>
            </a:pPr>
            <a:r>
              <a:rPr lang="en-US" sz="1800" b="1" dirty="0">
                <a:solidFill>
                  <a:srgbClr val="C00000"/>
                </a:solidFill>
                <a:latin typeface="Times New Roman"/>
                <a:cs typeface="Times New Roman"/>
              </a:rPr>
              <a:t>Phase 1:  </a:t>
            </a:r>
            <a:r>
              <a:rPr lang="en-US" sz="1800" b="1" dirty="0">
                <a:solidFill>
                  <a:srgbClr val="002060"/>
                </a:solidFill>
                <a:latin typeface="Times New Roman"/>
                <a:cs typeface="Times New Roman"/>
              </a:rPr>
              <a:t>(COMPLETED) </a:t>
            </a:r>
          </a:p>
          <a:p>
            <a:pPr marL="800100" lvl="1" indent="-342900">
              <a:buFont typeface="Courier New" panose="020B0604020202020204" pitchFamily="34" charset="0"/>
              <a:buChar char="o"/>
            </a:pPr>
            <a:r>
              <a:rPr lang="en-US" b="1" dirty="0">
                <a:latin typeface="Times New Roman"/>
                <a:cs typeface="Times New Roman"/>
              </a:rPr>
              <a:t>Use Figma (build a layout) </a:t>
            </a:r>
          </a:p>
          <a:p>
            <a:pPr marL="800100" lvl="1" indent="-342900">
              <a:buFont typeface="Courier New" panose="020B0604020202020204" pitchFamily="34" charset="0"/>
              <a:buChar char="o"/>
            </a:pPr>
            <a:r>
              <a:rPr lang="en-US" b="1" dirty="0">
                <a:latin typeface="Times New Roman"/>
                <a:cs typeface="Times New Roman"/>
              </a:rPr>
              <a:t>Get approval and adjust changes as need </a:t>
            </a:r>
          </a:p>
          <a:p>
            <a:pPr marL="800100" lvl="1" indent="-342900">
              <a:buFont typeface="Courier New" panose="020B0604020202020204" pitchFamily="34" charset="0"/>
              <a:buChar char="o"/>
            </a:pPr>
            <a:r>
              <a:rPr lang="en-US" b="1" dirty="0">
                <a:latin typeface="Times New Roman"/>
                <a:cs typeface="Times New Roman"/>
              </a:rPr>
              <a:t>Create HTML/CSS</a:t>
            </a:r>
          </a:p>
          <a:p>
            <a:pPr marL="800100" lvl="1" indent="-342900">
              <a:buFont typeface="Courier New" panose="020B0604020202020204" pitchFamily="34" charset="0"/>
              <a:buChar char="o"/>
            </a:pPr>
            <a:endParaRPr lang="en-US" b="1"/>
          </a:p>
        </p:txBody>
      </p:sp>
      <p:sp>
        <p:nvSpPr>
          <p:cNvPr id="4" name="Slide Number Placeholder 3">
            <a:extLst>
              <a:ext uri="{FF2B5EF4-FFF2-40B4-BE49-F238E27FC236}">
                <a16:creationId xmlns:a16="http://schemas.microsoft.com/office/drawing/2014/main" id="{5346BA9E-A899-442B-F21B-8178353332C8}"/>
              </a:ext>
            </a:extLst>
          </p:cNvPr>
          <p:cNvSpPr>
            <a:spLocks noGrp="1"/>
          </p:cNvSpPr>
          <p:nvPr>
            <p:ph type="sldNum" sz="quarter" idx="12"/>
          </p:nvPr>
        </p:nvSpPr>
        <p:spPr/>
        <p:txBody>
          <a:bodyPr/>
          <a:lstStyle/>
          <a:p>
            <a:fld id="{87E7843D-FF13-4365-9478-9625B70A2705}" type="slidenum">
              <a:rPr lang="en-US" sz="3200" dirty="0" smtClean="0"/>
              <a:t>27</a:t>
            </a:fld>
            <a:endParaRPr lang="en-US" sz="3200"/>
          </a:p>
        </p:txBody>
      </p:sp>
      <p:sp>
        <p:nvSpPr>
          <p:cNvPr id="8" name="TextBox 7">
            <a:extLst>
              <a:ext uri="{FF2B5EF4-FFF2-40B4-BE49-F238E27FC236}">
                <a16:creationId xmlns:a16="http://schemas.microsoft.com/office/drawing/2014/main" id="{DFA8FEC8-DDB8-D0F8-0878-31816C464477}"/>
              </a:ext>
            </a:extLst>
          </p:cNvPr>
          <p:cNvSpPr txBox="1"/>
          <p:nvPr/>
        </p:nvSpPr>
        <p:spPr>
          <a:xfrm>
            <a:off x="187451" y="2836638"/>
            <a:ext cx="27432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b="1" dirty="0">
                <a:solidFill>
                  <a:srgbClr val="C00000"/>
                </a:solidFill>
                <a:latin typeface="Times New Roman"/>
                <a:cs typeface="Times New Roman"/>
              </a:rPr>
              <a:t>Phase 2: </a:t>
            </a:r>
            <a:r>
              <a:rPr lang="en-US" b="1" dirty="0">
                <a:latin typeface="Times New Roman"/>
                <a:cs typeface="Times New Roman"/>
              </a:rPr>
              <a:t> </a:t>
            </a:r>
            <a:r>
              <a:rPr lang="en-US" b="1" dirty="0">
                <a:solidFill>
                  <a:srgbClr val="002060"/>
                </a:solidFill>
                <a:latin typeface="Times New Roman"/>
                <a:cs typeface="Times New Roman"/>
              </a:rPr>
              <a:t>(COMPLETED)</a:t>
            </a:r>
          </a:p>
          <a:p>
            <a:pPr marL="742950" lvl="1" indent="-285750">
              <a:buFont typeface="Courier New"/>
              <a:buChar char="o"/>
            </a:pPr>
            <a:r>
              <a:rPr lang="en-US" b="1" dirty="0">
                <a:latin typeface="Times New Roman"/>
                <a:cs typeface="Times New Roman"/>
              </a:rPr>
              <a:t>Finalize  HTML/ CSS</a:t>
            </a:r>
          </a:p>
          <a:p>
            <a:pPr marL="742950" lvl="1" indent="-285750">
              <a:buFont typeface="Courier New"/>
              <a:buChar char="o"/>
            </a:pPr>
            <a:r>
              <a:rPr lang="en-US" b="1" dirty="0">
                <a:latin typeface="Times New Roman"/>
                <a:cs typeface="Times New Roman"/>
              </a:rPr>
              <a:t>Create a domain name (Hosting)</a:t>
            </a:r>
          </a:p>
          <a:p>
            <a:pPr marL="742950" lvl="1" indent="-285750">
              <a:buFont typeface="Courier New"/>
              <a:buChar char="o"/>
            </a:pPr>
            <a:endParaRPr lang="en-US" b="1">
              <a:latin typeface="Times New Roman"/>
              <a:cs typeface="Times New Roman"/>
            </a:endParaRPr>
          </a:p>
        </p:txBody>
      </p:sp>
      <p:sp>
        <p:nvSpPr>
          <p:cNvPr id="9" name="TextBox 8">
            <a:extLst>
              <a:ext uri="{FF2B5EF4-FFF2-40B4-BE49-F238E27FC236}">
                <a16:creationId xmlns:a16="http://schemas.microsoft.com/office/drawing/2014/main" id="{486DE6EB-8D9F-C75E-D382-5EB3C5F1AB02}"/>
              </a:ext>
            </a:extLst>
          </p:cNvPr>
          <p:cNvSpPr txBox="1"/>
          <p:nvPr/>
        </p:nvSpPr>
        <p:spPr>
          <a:xfrm>
            <a:off x="8513329" y="941205"/>
            <a:ext cx="3404558"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b="1" dirty="0">
                <a:solidFill>
                  <a:srgbClr val="C00000"/>
                </a:solidFill>
                <a:latin typeface="Times New Roman"/>
                <a:cs typeface="Times New Roman"/>
              </a:rPr>
              <a:t>Phase 3</a:t>
            </a:r>
            <a:r>
              <a:rPr lang="en-US" b="1" dirty="0">
                <a:latin typeface="Times New Roman"/>
                <a:cs typeface="Times New Roman"/>
              </a:rPr>
              <a:t>: </a:t>
            </a:r>
            <a:r>
              <a:rPr lang="en-US" b="1" dirty="0">
                <a:solidFill>
                  <a:srgbClr val="002060"/>
                </a:solidFill>
                <a:latin typeface="Times New Roman"/>
                <a:cs typeface="Times New Roman"/>
              </a:rPr>
              <a:t>(COMPLETED)</a:t>
            </a:r>
            <a:endParaRPr lang="en-US" dirty="0">
              <a:solidFill>
                <a:srgbClr val="002060"/>
              </a:solidFill>
              <a:latin typeface="Calisto MT"/>
              <a:cs typeface="Times New Roman"/>
            </a:endParaRPr>
          </a:p>
          <a:p>
            <a:pPr marL="742950" lvl="1" indent="-285750">
              <a:buFont typeface="Courier New"/>
              <a:buChar char="o"/>
            </a:pPr>
            <a:r>
              <a:rPr lang="en-US" b="1" dirty="0">
                <a:latin typeface="Times New Roman"/>
                <a:cs typeface="Times New Roman"/>
              </a:rPr>
              <a:t>Backend Integration of contact form</a:t>
            </a:r>
          </a:p>
          <a:p>
            <a:pPr marL="742950" lvl="1" indent="-285750">
              <a:buFont typeface="Courier New"/>
              <a:buChar char="o"/>
            </a:pPr>
            <a:r>
              <a:rPr lang="en-US" b="1" dirty="0">
                <a:latin typeface="Times New Roman"/>
                <a:cs typeface="Times New Roman"/>
              </a:rPr>
              <a:t>Uploading/ working on Host/ domain website </a:t>
            </a:r>
          </a:p>
        </p:txBody>
      </p:sp>
      <p:sp>
        <p:nvSpPr>
          <p:cNvPr id="10" name="TextBox 9">
            <a:extLst>
              <a:ext uri="{FF2B5EF4-FFF2-40B4-BE49-F238E27FC236}">
                <a16:creationId xmlns:a16="http://schemas.microsoft.com/office/drawing/2014/main" id="{83710DAA-6ECA-BA14-35D0-7892396D875F}"/>
              </a:ext>
            </a:extLst>
          </p:cNvPr>
          <p:cNvSpPr txBox="1"/>
          <p:nvPr/>
        </p:nvSpPr>
        <p:spPr>
          <a:xfrm>
            <a:off x="9019630" y="2526845"/>
            <a:ext cx="3168996"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US" b="1" dirty="0">
                <a:solidFill>
                  <a:srgbClr val="C00000"/>
                </a:solidFill>
                <a:latin typeface="Times New Roman"/>
                <a:cs typeface="Times New Roman"/>
              </a:rPr>
              <a:t>Phase 4: </a:t>
            </a:r>
            <a:r>
              <a:rPr lang="en-US" b="1" dirty="0">
                <a:solidFill>
                  <a:srgbClr val="002060"/>
                </a:solidFill>
                <a:latin typeface="Times New Roman"/>
                <a:cs typeface="Times New Roman"/>
              </a:rPr>
              <a:t>(COMPLETED)</a:t>
            </a:r>
            <a:endParaRPr lang="en-US" b="1" dirty="0">
              <a:solidFill>
                <a:srgbClr val="002060"/>
              </a:solidFill>
              <a:latin typeface="Times New Roman"/>
              <a:ea typeface="+mn-lt"/>
              <a:cs typeface="Times New Roman"/>
            </a:endParaRPr>
          </a:p>
          <a:p>
            <a:pPr marL="742950" lvl="1" indent="-285750">
              <a:buFont typeface="Courier New"/>
              <a:buChar char="o"/>
            </a:pPr>
            <a:r>
              <a:rPr lang="en-US" b="1" dirty="0">
                <a:latin typeface="Times New Roman"/>
                <a:ea typeface="+mn-lt"/>
                <a:cs typeface="+mn-lt"/>
              </a:rPr>
              <a:t>Social media links</a:t>
            </a:r>
            <a:endParaRPr lang="en-US" dirty="0">
              <a:latin typeface="Calisto MT"/>
              <a:ea typeface="+mn-lt"/>
              <a:cs typeface="Times New Roman"/>
            </a:endParaRPr>
          </a:p>
          <a:p>
            <a:pPr marL="742950" lvl="1" indent="-285750">
              <a:buFont typeface="Courier New"/>
              <a:buChar char="o"/>
            </a:pPr>
            <a:r>
              <a:rPr lang="en-US" b="1" dirty="0">
                <a:latin typeface="Times New Roman"/>
                <a:cs typeface="Times New Roman"/>
              </a:rPr>
              <a:t>TEST</a:t>
            </a:r>
          </a:p>
        </p:txBody>
      </p:sp>
    </p:spTree>
    <p:extLst>
      <p:ext uri="{BB962C8B-B14F-4D97-AF65-F5344CB8AC3E}">
        <p14:creationId xmlns:p14="http://schemas.microsoft.com/office/powerpoint/2010/main" val="498207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A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3A64A-3B72-6E99-42B7-1F3406D5F998}"/>
              </a:ext>
            </a:extLst>
          </p:cNvPr>
          <p:cNvSpPr>
            <a:spLocks noGrp="1"/>
          </p:cNvSpPr>
          <p:nvPr>
            <p:ph type="title"/>
          </p:nvPr>
        </p:nvSpPr>
        <p:spPr>
          <a:xfrm>
            <a:off x="585616" y="-264544"/>
            <a:ext cx="10691265" cy="1307592"/>
          </a:xfrm>
        </p:spPr>
        <p:txBody>
          <a:bodyPr vert="horz" lIns="91440" tIns="45720" rIns="91440" bIns="45720" rtlCol="0" anchor="ctr">
            <a:normAutofit/>
          </a:bodyPr>
          <a:lstStyle/>
          <a:p>
            <a:pPr algn="ctr"/>
            <a:r>
              <a:rPr lang="en-US" dirty="0"/>
              <a:t>TENTATIVE schedule </a:t>
            </a:r>
            <a:r>
              <a:rPr lang="en-US" sz="2800" dirty="0"/>
              <a:t>(DRAFT 1-2)</a:t>
            </a:r>
          </a:p>
        </p:txBody>
      </p:sp>
      <p:sp>
        <p:nvSpPr>
          <p:cNvPr id="4" name="Slide Number Placeholder 3">
            <a:extLst>
              <a:ext uri="{FF2B5EF4-FFF2-40B4-BE49-F238E27FC236}">
                <a16:creationId xmlns:a16="http://schemas.microsoft.com/office/drawing/2014/main" id="{554BDB19-08ED-1225-DD71-E2D712ADAC38}"/>
              </a:ext>
            </a:extLst>
          </p:cNvPr>
          <p:cNvSpPr>
            <a:spLocks noGrp="1"/>
          </p:cNvSpPr>
          <p:nvPr>
            <p:ph type="sldNum" sz="quarter" idx="12"/>
          </p:nvPr>
        </p:nvSpPr>
        <p:spPr>
          <a:xfrm>
            <a:off x="11249691" y="6270086"/>
            <a:ext cx="672354" cy="365125"/>
          </a:xfrm>
        </p:spPr>
        <p:txBody>
          <a:bodyPr/>
          <a:lstStyle/>
          <a:p>
            <a:fld id="{87E7843D-FF13-4365-9478-9625B70A2705}" type="slidenum">
              <a:rPr lang="en-US" sz="3200" dirty="0" smtClean="0"/>
              <a:t>28</a:t>
            </a:fld>
            <a:endParaRPr lang="en-US" sz="3200"/>
          </a:p>
        </p:txBody>
      </p:sp>
      <p:graphicFrame>
        <p:nvGraphicFramePr>
          <p:cNvPr id="12" name="Content Placeholder 11">
            <a:extLst>
              <a:ext uri="{FF2B5EF4-FFF2-40B4-BE49-F238E27FC236}">
                <a16:creationId xmlns:a16="http://schemas.microsoft.com/office/drawing/2014/main" id="{8D1B8943-D233-4E7D-D71B-59E3959F7B47}"/>
              </a:ext>
            </a:extLst>
          </p:cNvPr>
          <p:cNvGraphicFramePr>
            <a:graphicFrameLocks noGrp="1"/>
          </p:cNvGraphicFramePr>
          <p:nvPr>
            <p:ph idx="1"/>
            <p:extLst>
              <p:ext uri="{D42A27DB-BD31-4B8C-83A1-F6EECF244321}">
                <p14:modId xmlns:p14="http://schemas.microsoft.com/office/powerpoint/2010/main" val="2636832678"/>
              </p:ext>
            </p:extLst>
          </p:nvPr>
        </p:nvGraphicFramePr>
        <p:xfrm>
          <a:off x="556315" y="741631"/>
          <a:ext cx="10691805" cy="5862307"/>
        </p:xfrm>
        <a:graphic>
          <a:graphicData uri="http://schemas.openxmlformats.org/drawingml/2006/table">
            <a:tbl>
              <a:tblPr firstRow="1" bandRow="1">
                <a:tableStyleId>{5C22544A-7EE6-4342-B048-85BDC9FD1C3A}</a:tableStyleId>
              </a:tblPr>
              <a:tblGrid>
                <a:gridCol w="1889124">
                  <a:extLst>
                    <a:ext uri="{9D8B030D-6E8A-4147-A177-3AD203B41FA5}">
                      <a16:colId xmlns:a16="http://schemas.microsoft.com/office/drawing/2014/main" val="1940634936"/>
                    </a:ext>
                  </a:extLst>
                </a:gridCol>
                <a:gridCol w="6365874">
                  <a:extLst>
                    <a:ext uri="{9D8B030D-6E8A-4147-A177-3AD203B41FA5}">
                      <a16:colId xmlns:a16="http://schemas.microsoft.com/office/drawing/2014/main" val="5351827"/>
                    </a:ext>
                  </a:extLst>
                </a:gridCol>
                <a:gridCol w="2436807">
                  <a:extLst>
                    <a:ext uri="{9D8B030D-6E8A-4147-A177-3AD203B41FA5}">
                      <a16:colId xmlns:a16="http://schemas.microsoft.com/office/drawing/2014/main" val="2920539955"/>
                    </a:ext>
                  </a:extLst>
                </a:gridCol>
              </a:tblGrid>
              <a:tr h="370840">
                <a:tc>
                  <a:txBody>
                    <a:bodyPr/>
                    <a:lstStyle/>
                    <a:p>
                      <a:pPr algn="ctr"/>
                      <a:r>
                        <a:rPr lang="en-US" dirty="0"/>
                        <a:t>WEEK</a:t>
                      </a:r>
                    </a:p>
                  </a:txBody>
                  <a:tcPr anchor="ctr">
                    <a:solidFill>
                      <a:schemeClr val="tx2"/>
                    </a:solidFill>
                  </a:tcPr>
                </a:tc>
                <a:tc>
                  <a:txBody>
                    <a:bodyPr/>
                    <a:lstStyle/>
                    <a:p>
                      <a:pPr algn="ctr"/>
                      <a:r>
                        <a:rPr lang="en-US" dirty="0"/>
                        <a:t>TASK </a:t>
                      </a:r>
                    </a:p>
                  </a:txBody>
                  <a:tcPr anchor="ctr">
                    <a:solidFill>
                      <a:schemeClr val="tx2"/>
                    </a:solidFill>
                  </a:tcPr>
                </a:tc>
                <a:tc>
                  <a:txBody>
                    <a:bodyPr/>
                    <a:lstStyle/>
                    <a:p>
                      <a:pPr algn="ctr"/>
                      <a:r>
                        <a:rPr lang="en-US" dirty="0"/>
                        <a:t>DURATION</a:t>
                      </a:r>
                    </a:p>
                  </a:txBody>
                  <a:tcPr anchor="ctr">
                    <a:solidFill>
                      <a:schemeClr val="tx2"/>
                    </a:solidFill>
                  </a:tcPr>
                </a:tc>
                <a:extLst>
                  <a:ext uri="{0D108BD9-81ED-4DB2-BD59-A6C34878D82A}">
                    <a16:rowId xmlns:a16="http://schemas.microsoft.com/office/drawing/2014/main" val="545046546"/>
                  </a:ext>
                </a:extLst>
              </a:tr>
              <a:tr h="370840">
                <a:tc>
                  <a:txBody>
                    <a:bodyPr/>
                    <a:lstStyle/>
                    <a:p>
                      <a:pPr algn="ctr"/>
                      <a:r>
                        <a:rPr lang="en-US" sz="1600" dirty="0">
                          <a:solidFill>
                            <a:srgbClr val="C00000"/>
                          </a:solidFill>
                        </a:rPr>
                        <a:t>Week 1 </a:t>
                      </a:r>
                    </a:p>
                  </a:txBody>
                  <a:tcPr anchor="ctr"/>
                </a:tc>
                <a:tc>
                  <a:txBody>
                    <a:bodyPr/>
                    <a:lstStyle/>
                    <a:p>
                      <a:pPr lvl="0">
                        <a:buNone/>
                      </a:pPr>
                      <a:r>
                        <a:rPr lang="en-US" sz="1600" b="0" i="0" u="none" strike="noStrike" noProof="0" dirty="0">
                          <a:solidFill>
                            <a:srgbClr val="C00000"/>
                          </a:solidFill>
                          <a:latin typeface="Calisto MT"/>
                        </a:rPr>
                        <a:t>Finalizing project scope, gathering requirements from MaryBeth, and initial wireframe designs</a:t>
                      </a:r>
                      <a:endParaRPr lang="en-US" sz="1600" dirty="0">
                        <a:solidFill>
                          <a:srgbClr val="C00000"/>
                        </a:solidFill>
                      </a:endParaRPr>
                    </a:p>
                  </a:txBody>
                  <a:tcPr/>
                </a:tc>
                <a:tc>
                  <a:txBody>
                    <a:bodyPr/>
                    <a:lstStyle/>
                    <a:p>
                      <a:pPr algn="ctr"/>
                      <a:r>
                        <a:rPr lang="en-US" sz="1600" dirty="0">
                          <a:solidFill>
                            <a:srgbClr val="C00000"/>
                          </a:solidFill>
                        </a:rPr>
                        <a:t>1 week </a:t>
                      </a:r>
                    </a:p>
                  </a:txBody>
                  <a:tcPr anchor="ctr"/>
                </a:tc>
                <a:extLst>
                  <a:ext uri="{0D108BD9-81ED-4DB2-BD59-A6C34878D82A}">
                    <a16:rowId xmlns:a16="http://schemas.microsoft.com/office/drawing/2014/main" val="1507142997"/>
                  </a:ext>
                </a:extLst>
              </a:tr>
              <a:tr h="370840">
                <a:tc>
                  <a:txBody>
                    <a:bodyPr/>
                    <a:lstStyle/>
                    <a:p>
                      <a:pPr algn="ctr"/>
                      <a:r>
                        <a:rPr lang="en-US" sz="1600" dirty="0">
                          <a:solidFill>
                            <a:srgbClr val="C00000"/>
                          </a:solidFill>
                        </a:rPr>
                        <a:t>Week 2</a:t>
                      </a:r>
                    </a:p>
                  </a:txBody>
                  <a:tcPr anchor="ctr"/>
                </a:tc>
                <a:tc>
                  <a:txBody>
                    <a:bodyPr/>
                    <a:lstStyle/>
                    <a:p>
                      <a:pPr lvl="0">
                        <a:buNone/>
                      </a:pPr>
                      <a:r>
                        <a:rPr lang="en-US" sz="1600" b="0" i="0" u="none" strike="noStrike" noProof="0" dirty="0">
                          <a:solidFill>
                            <a:srgbClr val="C00000"/>
                          </a:solidFill>
                          <a:latin typeface="Calisto MT"/>
                        </a:rPr>
                        <a:t>Phase 1-2: Frontend design(HTML, CSS)  and layout development (React)/</a:t>
                      </a:r>
                      <a:r>
                        <a:rPr lang="en-US" sz="1600" b="0" i="0" u="none" strike="noStrike" noProof="0" dirty="0">
                          <a:solidFill>
                            <a:srgbClr val="C00000"/>
                          </a:solidFill>
                        </a:rPr>
                        <a:t>create a domain</a:t>
                      </a:r>
                      <a:endParaRPr lang="en-US" sz="1600" dirty="0">
                        <a:solidFill>
                          <a:srgbClr val="C00000"/>
                        </a:solidFill>
                      </a:endParaRPr>
                    </a:p>
                  </a:txBody>
                  <a:tcPr/>
                </a:tc>
                <a:tc>
                  <a:txBody>
                    <a:bodyPr/>
                    <a:lstStyle/>
                    <a:p>
                      <a:pPr algn="ctr"/>
                      <a:r>
                        <a:rPr lang="en-US" sz="1600" dirty="0">
                          <a:solidFill>
                            <a:srgbClr val="C00000"/>
                          </a:solidFill>
                        </a:rPr>
                        <a:t>2 weeks </a:t>
                      </a:r>
                    </a:p>
                  </a:txBody>
                  <a:tcPr anchor="ctr"/>
                </a:tc>
                <a:extLst>
                  <a:ext uri="{0D108BD9-81ED-4DB2-BD59-A6C34878D82A}">
                    <a16:rowId xmlns:a16="http://schemas.microsoft.com/office/drawing/2014/main" val="1110664137"/>
                  </a:ext>
                </a:extLst>
              </a:tr>
              <a:tr h="370840">
                <a:tc>
                  <a:txBody>
                    <a:bodyPr/>
                    <a:lstStyle/>
                    <a:p>
                      <a:pPr lvl="0" algn="ctr">
                        <a:buNone/>
                      </a:pPr>
                      <a:r>
                        <a:rPr lang="en-US" sz="1600" dirty="0">
                          <a:solidFill>
                            <a:srgbClr val="C00000"/>
                          </a:solidFill>
                        </a:rPr>
                        <a:t>Week 3</a:t>
                      </a:r>
                    </a:p>
                  </a:txBody>
                  <a:tcPr anchor="ctr"/>
                </a:tc>
                <a:tc>
                  <a:txBody>
                    <a:bodyPr/>
                    <a:lstStyle/>
                    <a:p>
                      <a:pPr lvl="0">
                        <a:buNone/>
                      </a:pPr>
                      <a:r>
                        <a:rPr lang="en-US" sz="1600" b="0" i="0" u="none" strike="noStrike" noProof="0" dirty="0">
                          <a:solidFill>
                            <a:srgbClr val="C00000"/>
                          </a:solidFill>
                          <a:latin typeface="Calisto MT"/>
                        </a:rPr>
                        <a:t>Phase 1-2: Frontend design(HTML, CSS) and layout development (React) /create a domain</a:t>
                      </a:r>
                      <a:endParaRPr lang="en-US" sz="1600" dirty="0">
                        <a:solidFill>
                          <a:srgbClr val="C00000"/>
                        </a:solidFill>
                      </a:endParaRPr>
                    </a:p>
                  </a:txBody>
                  <a:tcPr/>
                </a:tc>
                <a:tc>
                  <a:txBody>
                    <a:bodyPr/>
                    <a:lstStyle/>
                    <a:p>
                      <a:pPr algn="ctr"/>
                      <a:r>
                        <a:rPr lang="en-US" sz="1600" dirty="0">
                          <a:solidFill>
                            <a:srgbClr val="C00000"/>
                          </a:solidFill>
                        </a:rPr>
                        <a:t>2 weeks </a:t>
                      </a:r>
                    </a:p>
                  </a:txBody>
                  <a:tcPr anchor="ctr"/>
                </a:tc>
                <a:extLst>
                  <a:ext uri="{0D108BD9-81ED-4DB2-BD59-A6C34878D82A}">
                    <a16:rowId xmlns:a16="http://schemas.microsoft.com/office/drawing/2014/main" val="3598298529"/>
                  </a:ext>
                </a:extLst>
              </a:tr>
              <a:tr h="370839">
                <a:tc>
                  <a:txBody>
                    <a:bodyPr/>
                    <a:lstStyle/>
                    <a:p>
                      <a:pPr lvl="0" algn="ctr">
                        <a:buNone/>
                      </a:pPr>
                      <a:r>
                        <a:rPr lang="en-US" sz="1600" dirty="0">
                          <a:solidFill>
                            <a:srgbClr val="C00000"/>
                          </a:solidFill>
                        </a:rPr>
                        <a:t>Week 4</a:t>
                      </a:r>
                    </a:p>
                  </a:txBody>
                  <a:tcPr anchor="ctr"/>
                </a:tc>
                <a:tc>
                  <a:txBody>
                    <a:bodyPr/>
                    <a:lstStyle/>
                    <a:p>
                      <a:pPr lvl="0">
                        <a:buNone/>
                      </a:pPr>
                      <a:r>
                        <a:rPr lang="en-US" sz="1600" dirty="0">
                          <a:solidFill>
                            <a:srgbClr val="C00000"/>
                          </a:solidFill>
                        </a:rPr>
                        <a:t>Test Phase 1-2</a:t>
                      </a:r>
                    </a:p>
                  </a:txBody>
                  <a:tcPr/>
                </a:tc>
                <a:tc>
                  <a:txBody>
                    <a:bodyPr/>
                    <a:lstStyle/>
                    <a:p>
                      <a:pPr lvl="0" algn="ctr">
                        <a:buNone/>
                      </a:pPr>
                      <a:r>
                        <a:rPr lang="en-US" sz="1600" dirty="0">
                          <a:solidFill>
                            <a:srgbClr val="C00000"/>
                          </a:solidFill>
                        </a:rPr>
                        <a:t>1 week </a:t>
                      </a:r>
                    </a:p>
                  </a:txBody>
                  <a:tcPr anchor="ctr"/>
                </a:tc>
                <a:extLst>
                  <a:ext uri="{0D108BD9-81ED-4DB2-BD59-A6C34878D82A}">
                    <a16:rowId xmlns:a16="http://schemas.microsoft.com/office/drawing/2014/main" val="3226320927"/>
                  </a:ext>
                </a:extLst>
              </a:tr>
              <a:tr h="370838">
                <a:tc>
                  <a:txBody>
                    <a:bodyPr/>
                    <a:lstStyle/>
                    <a:p>
                      <a:pPr lvl="0" algn="ctr">
                        <a:buNone/>
                      </a:pPr>
                      <a:r>
                        <a:rPr lang="en-US" sz="1600" dirty="0">
                          <a:solidFill>
                            <a:srgbClr val="C00000"/>
                          </a:solidFill>
                        </a:rPr>
                        <a:t>Week 5</a:t>
                      </a:r>
                    </a:p>
                  </a:txBody>
                  <a:tcPr anchor="ctr"/>
                </a:tc>
                <a:tc>
                  <a:txBody>
                    <a:bodyPr/>
                    <a:lstStyle/>
                    <a:p>
                      <a:pPr lvl="0">
                        <a:buNone/>
                      </a:pPr>
                      <a:r>
                        <a:rPr lang="en-US" sz="1600" dirty="0">
                          <a:solidFill>
                            <a:srgbClr val="C00000"/>
                          </a:solidFill>
                        </a:rPr>
                        <a:t>Prepare demo 1 for supervisor  / Record Demo 1 w/ live Presentation </a:t>
                      </a:r>
                    </a:p>
                  </a:txBody>
                  <a:tcPr/>
                </a:tc>
                <a:tc>
                  <a:txBody>
                    <a:bodyPr/>
                    <a:lstStyle/>
                    <a:p>
                      <a:pPr lvl="0" algn="ctr">
                        <a:buNone/>
                      </a:pPr>
                      <a:r>
                        <a:rPr lang="en-US" sz="1600" dirty="0">
                          <a:solidFill>
                            <a:srgbClr val="C00000"/>
                          </a:solidFill>
                        </a:rPr>
                        <a:t>1 week</a:t>
                      </a:r>
                    </a:p>
                  </a:txBody>
                  <a:tcPr anchor="ctr"/>
                </a:tc>
                <a:extLst>
                  <a:ext uri="{0D108BD9-81ED-4DB2-BD59-A6C34878D82A}">
                    <a16:rowId xmlns:a16="http://schemas.microsoft.com/office/drawing/2014/main" val="2943643711"/>
                  </a:ext>
                </a:extLst>
              </a:tr>
              <a:tr h="370838">
                <a:tc>
                  <a:txBody>
                    <a:bodyPr/>
                    <a:lstStyle/>
                    <a:p>
                      <a:pPr lvl="0" algn="ctr">
                        <a:buNone/>
                      </a:pPr>
                      <a:r>
                        <a:rPr lang="en-US" sz="1600" dirty="0">
                          <a:solidFill>
                            <a:srgbClr val="FF0000"/>
                          </a:solidFill>
                        </a:rPr>
                        <a:t>Week 6</a:t>
                      </a:r>
                    </a:p>
                  </a:txBody>
                  <a:tcPr anchor="ctr"/>
                </a:tc>
                <a:tc>
                  <a:txBody>
                    <a:bodyPr/>
                    <a:lstStyle/>
                    <a:p>
                      <a:pPr lvl="0">
                        <a:buNone/>
                      </a:pPr>
                      <a:r>
                        <a:rPr lang="en-US" sz="1600" dirty="0">
                          <a:solidFill>
                            <a:srgbClr val="FF0000"/>
                          </a:solidFill>
                        </a:rPr>
                        <a:t>Phase 3-4: Backend/</a:t>
                      </a:r>
                      <a:r>
                        <a:rPr lang="en-US" sz="1600" b="0" i="0" u="none" strike="noStrike" noProof="0" dirty="0">
                          <a:solidFill>
                            <a:srgbClr val="FF0000"/>
                          </a:solidFill>
                          <a:latin typeface="Calisto MT"/>
                        </a:rPr>
                        <a:t>Integration of contact form, social media links, and SEO setup</a:t>
                      </a:r>
                      <a:endParaRPr lang="en-US" sz="1600" dirty="0">
                        <a:solidFill>
                          <a:srgbClr val="FF0000"/>
                        </a:solidFill>
                      </a:endParaRPr>
                    </a:p>
                  </a:txBody>
                  <a:tcPr/>
                </a:tc>
                <a:tc>
                  <a:txBody>
                    <a:bodyPr/>
                    <a:lstStyle/>
                    <a:p>
                      <a:pPr lvl="0" algn="ctr">
                        <a:buNone/>
                      </a:pPr>
                      <a:r>
                        <a:rPr lang="en-US" sz="1600" dirty="0">
                          <a:solidFill>
                            <a:srgbClr val="FF0000"/>
                          </a:solidFill>
                        </a:rPr>
                        <a:t>2 weeks </a:t>
                      </a:r>
                    </a:p>
                  </a:txBody>
                  <a:tcPr anchor="ctr"/>
                </a:tc>
                <a:extLst>
                  <a:ext uri="{0D108BD9-81ED-4DB2-BD59-A6C34878D82A}">
                    <a16:rowId xmlns:a16="http://schemas.microsoft.com/office/drawing/2014/main" val="2161308698"/>
                  </a:ext>
                </a:extLst>
              </a:tr>
              <a:tr h="370838">
                <a:tc>
                  <a:txBody>
                    <a:bodyPr/>
                    <a:lstStyle/>
                    <a:p>
                      <a:pPr lvl="0" algn="ctr">
                        <a:buNone/>
                      </a:pPr>
                      <a:r>
                        <a:rPr lang="en-US" sz="1600" dirty="0">
                          <a:solidFill>
                            <a:srgbClr val="FF0000"/>
                          </a:solidFill>
                        </a:rPr>
                        <a:t>Week 7</a:t>
                      </a:r>
                    </a:p>
                  </a:txBody>
                  <a:tcPr anchor="ctr"/>
                </a:tc>
                <a:tc>
                  <a:txBody>
                    <a:bodyPr/>
                    <a:lstStyle/>
                    <a:p>
                      <a:pPr lvl="0">
                        <a:buNone/>
                      </a:pPr>
                      <a:r>
                        <a:rPr lang="en-US" sz="1600" b="0" i="0" u="none" strike="noStrike" noProof="0" dirty="0">
                          <a:solidFill>
                            <a:srgbClr val="FF0000"/>
                          </a:solidFill>
                          <a:latin typeface="Calisto MT"/>
                        </a:rPr>
                        <a:t>Phase 3-4: Backend </a:t>
                      </a:r>
                      <a:r>
                        <a:rPr lang="en-US" sz="1600" b="0" i="0" u="none" strike="noStrike" noProof="0" dirty="0">
                          <a:solidFill>
                            <a:srgbClr val="FF0000"/>
                          </a:solidFill>
                        </a:rPr>
                        <a:t>Integration of contact form, social media links, and SEO setup</a:t>
                      </a:r>
                      <a:endParaRPr lang="en-US" sz="1600" dirty="0">
                        <a:solidFill>
                          <a:srgbClr val="FF0000"/>
                        </a:solidFill>
                      </a:endParaRPr>
                    </a:p>
                  </a:txBody>
                  <a:tcPr/>
                </a:tc>
                <a:tc>
                  <a:txBody>
                    <a:bodyPr/>
                    <a:lstStyle/>
                    <a:p>
                      <a:pPr lvl="0" algn="ctr">
                        <a:buNone/>
                      </a:pPr>
                      <a:r>
                        <a:rPr lang="en-US" sz="1600" dirty="0">
                          <a:solidFill>
                            <a:srgbClr val="FF0000"/>
                          </a:solidFill>
                        </a:rPr>
                        <a:t>2 weeks </a:t>
                      </a:r>
                    </a:p>
                  </a:txBody>
                  <a:tcPr anchor="ctr"/>
                </a:tc>
                <a:extLst>
                  <a:ext uri="{0D108BD9-81ED-4DB2-BD59-A6C34878D82A}">
                    <a16:rowId xmlns:a16="http://schemas.microsoft.com/office/drawing/2014/main" val="1146042169"/>
                  </a:ext>
                </a:extLst>
              </a:tr>
              <a:tr h="370838">
                <a:tc>
                  <a:txBody>
                    <a:bodyPr/>
                    <a:lstStyle/>
                    <a:p>
                      <a:pPr lvl="0" algn="ctr">
                        <a:buNone/>
                      </a:pPr>
                      <a:r>
                        <a:rPr lang="en-US" sz="1600" dirty="0">
                          <a:solidFill>
                            <a:srgbClr val="FF0000"/>
                          </a:solidFill>
                        </a:rPr>
                        <a:t>Week 8</a:t>
                      </a:r>
                    </a:p>
                  </a:txBody>
                  <a:tcPr anchor="ctr"/>
                </a:tc>
                <a:tc>
                  <a:txBody>
                    <a:bodyPr/>
                    <a:lstStyle/>
                    <a:p>
                      <a:pPr lvl="0">
                        <a:buNone/>
                      </a:pPr>
                      <a:r>
                        <a:rPr lang="en-US" sz="1600" b="0" i="0" u="none" strike="noStrike" noProof="0" dirty="0">
                          <a:solidFill>
                            <a:srgbClr val="FF0000"/>
                          </a:solidFill>
                          <a:latin typeface="Calisto MT"/>
                        </a:rPr>
                        <a:t>Test Phase 3-4 </a:t>
                      </a:r>
                      <a:endParaRPr lang="en-US" sz="1600" dirty="0">
                        <a:solidFill>
                          <a:srgbClr val="FF0000"/>
                        </a:solidFill>
                      </a:endParaRPr>
                    </a:p>
                  </a:txBody>
                  <a:tcPr/>
                </a:tc>
                <a:tc>
                  <a:txBody>
                    <a:bodyPr/>
                    <a:lstStyle/>
                    <a:p>
                      <a:pPr lvl="0" algn="ctr">
                        <a:buNone/>
                      </a:pPr>
                      <a:r>
                        <a:rPr lang="en-US" sz="1600" dirty="0">
                          <a:solidFill>
                            <a:srgbClr val="FF0000"/>
                          </a:solidFill>
                        </a:rPr>
                        <a:t>1 week</a:t>
                      </a:r>
                    </a:p>
                  </a:txBody>
                  <a:tcPr anchor="ctr"/>
                </a:tc>
                <a:extLst>
                  <a:ext uri="{0D108BD9-81ED-4DB2-BD59-A6C34878D82A}">
                    <a16:rowId xmlns:a16="http://schemas.microsoft.com/office/drawing/2014/main" val="919942776"/>
                  </a:ext>
                </a:extLst>
              </a:tr>
              <a:tr h="370838">
                <a:tc>
                  <a:txBody>
                    <a:bodyPr/>
                    <a:lstStyle/>
                    <a:p>
                      <a:pPr lvl="0" algn="ctr">
                        <a:buNone/>
                      </a:pPr>
                      <a:r>
                        <a:rPr lang="en-US" sz="1600" dirty="0">
                          <a:solidFill>
                            <a:srgbClr val="FF0000"/>
                          </a:solidFill>
                        </a:rPr>
                        <a:t>Week 9</a:t>
                      </a:r>
                    </a:p>
                  </a:txBody>
                  <a:tcPr anchor="ctr"/>
                </a:tc>
                <a:tc>
                  <a:txBody>
                    <a:bodyPr/>
                    <a:lstStyle/>
                    <a:p>
                      <a:pPr lvl="0">
                        <a:buNone/>
                      </a:pPr>
                      <a:r>
                        <a:rPr lang="en-US" sz="1600" b="0" i="0" u="none" strike="noStrike" noProof="0" dirty="0">
                          <a:solidFill>
                            <a:srgbClr val="FF0000"/>
                          </a:solidFill>
                          <a:latin typeface="Calisto MT"/>
                        </a:rPr>
                        <a:t>Prepare demo 2 for supervisor / Record Demo 2  w/ live Presentation </a:t>
                      </a:r>
                      <a:endParaRPr lang="en-US" sz="1600" dirty="0">
                        <a:solidFill>
                          <a:srgbClr val="FF0000"/>
                        </a:solidFill>
                      </a:endParaRPr>
                    </a:p>
                  </a:txBody>
                  <a:tcPr/>
                </a:tc>
                <a:tc>
                  <a:txBody>
                    <a:bodyPr/>
                    <a:lstStyle/>
                    <a:p>
                      <a:pPr lvl="0" algn="ctr">
                        <a:buNone/>
                      </a:pPr>
                      <a:r>
                        <a:rPr lang="en-US" sz="1600" dirty="0">
                          <a:solidFill>
                            <a:srgbClr val="FF0000"/>
                          </a:solidFill>
                        </a:rPr>
                        <a:t>1 week </a:t>
                      </a:r>
                    </a:p>
                  </a:txBody>
                  <a:tcPr anchor="ctr"/>
                </a:tc>
                <a:extLst>
                  <a:ext uri="{0D108BD9-81ED-4DB2-BD59-A6C34878D82A}">
                    <a16:rowId xmlns:a16="http://schemas.microsoft.com/office/drawing/2014/main" val="3119704722"/>
                  </a:ext>
                </a:extLst>
              </a:tr>
              <a:tr h="370838">
                <a:tc>
                  <a:txBody>
                    <a:bodyPr/>
                    <a:lstStyle/>
                    <a:p>
                      <a:pPr lvl="0" algn="ctr">
                        <a:buNone/>
                      </a:pPr>
                      <a:r>
                        <a:rPr lang="en-US" sz="1600" dirty="0">
                          <a:solidFill>
                            <a:srgbClr val="FF0000"/>
                          </a:solidFill>
                        </a:rPr>
                        <a:t>Week 10</a:t>
                      </a:r>
                    </a:p>
                  </a:txBody>
                  <a:tcPr anchor="ctr"/>
                </a:tc>
                <a:tc>
                  <a:txBody>
                    <a:bodyPr/>
                    <a:lstStyle/>
                    <a:p>
                      <a:pPr lvl="0">
                        <a:buNone/>
                      </a:pPr>
                      <a:r>
                        <a:rPr lang="en-US" sz="1600" dirty="0">
                          <a:solidFill>
                            <a:srgbClr val="FF0000"/>
                          </a:solidFill>
                        </a:rPr>
                        <a:t>Final Test / Final Recording</a:t>
                      </a:r>
                    </a:p>
                  </a:txBody>
                  <a:tcPr/>
                </a:tc>
                <a:tc>
                  <a:txBody>
                    <a:bodyPr/>
                    <a:lstStyle/>
                    <a:p>
                      <a:pPr lvl="0" algn="ctr">
                        <a:buNone/>
                      </a:pPr>
                      <a:r>
                        <a:rPr lang="en-US" sz="1600" dirty="0">
                          <a:solidFill>
                            <a:srgbClr val="FF0000"/>
                          </a:solidFill>
                        </a:rPr>
                        <a:t>1 week</a:t>
                      </a:r>
                    </a:p>
                  </a:txBody>
                  <a:tcPr anchor="ctr"/>
                </a:tc>
                <a:extLst>
                  <a:ext uri="{0D108BD9-81ED-4DB2-BD59-A6C34878D82A}">
                    <a16:rowId xmlns:a16="http://schemas.microsoft.com/office/drawing/2014/main" val="3975161695"/>
                  </a:ext>
                </a:extLst>
              </a:tr>
              <a:tr h="370838">
                <a:tc>
                  <a:txBody>
                    <a:bodyPr/>
                    <a:lstStyle/>
                    <a:p>
                      <a:pPr lvl="0" algn="ctr">
                        <a:buNone/>
                      </a:pPr>
                      <a:r>
                        <a:rPr lang="en-US" sz="1600" dirty="0">
                          <a:solidFill>
                            <a:srgbClr val="FF0000"/>
                          </a:solidFill>
                        </a:rPr>
                        <a:t>Week 11</a:t>
                      </a:r>
                    </a:p>
                  </a:txBody>
                  <a:tcPr anchor="ctr"/>
                </a:tc>
                <a:tc>
                  <a:txBody>
                    <a:bodyPr/>
                    <a:lstStyle/>
                    <a:p>
                      <a:pPr lvl="0">
                        <a:buNone/>
                      </a:pPr>
                      <a:r>
                        <a:rPr lang="en-US" sz="1600" b="0" i="0" u="none" strike="noStrike" noProof="0" dirty="0">
                          <a:solidFill>
                            <a:srgbClr val="FF0000"/>
                          </a:solidFill>
                          <a:latin typeface="Calisto MT"/>
                        </a:rPr>
                        <a:t>Final Presentation Slides </a:t>
                      </a:r>
                      <a:endParaRPr lang="en-US" sz="1600" dirty="0">
                        <a:solidFill>
                          <a:srgbClr val="FF0000"/>
                        </a:solidFill>
                      </a:endParaRPr>
                    </a:p>
                  </a:txBody>
                  <a:tcPr/>
                </a:tc>
                <a:tc>
                  <a:txBody>
                    <a:bodyPr/>
                    <a:lstStyle/>
                    <a:p>
                      <a:pPr lvl="0" algn="ctr">
                        <a:buNone/>
                      </a:pPr>
                      <a:r>
                        <a:rPr lang="en-US" sz="1600" dirty="0">
                          <a:solidFill>
                            <a:srgbClr val="FF0000"/>
                          </a:solidFill>
                        </a:rPr>
                        <a:t>1 week</a:t>
                      </a:r>
                    </a:p>
                  </a:txBody>
                  <a:tcPr anchor="ctr"/>
                </a:tc>
                <a:extLst>
                  <a:ext uri="{0D108BD9-81ED-4DB2-BD59-A6C34878D82A}">
                    <a16:rowId xmlns:a16="http://schemas.microsoft.com/office/drawing/2014/main" val="1536182825"/>
                  </a:ext>
                </a:extLst>
              </a:tr>
              <a:tr h="370838">
                <a:tc>
                  <a:txBody>
                    <a:bodyPr/>
                    <a:lstStyle/>
                    <a:p>
                      <a:pPr lvl="0" algn="ctr">
                        <a:buNone/>
                      </a:pPr>
                      <a:r>
                        <a:rPr lang="en-US" sz="1600" dirty="0">
                          <a:solidFill>
                            <a:srgbClr val="FF0000"/>
                          </a:solidFill>
                        </a:rPr>
                        <a:t>Week 12</a:t>
                      </a:r>
                    </a:p>
                  </a:txBody>
                  <a:tcPr anchor="ctr"/>
                </a:tc>
                <a:tc>
                  <a:txBody>
                    <a:bodyPr/>
                    <a:lstStyle/>
                    <a:p>
                      <a:pPr lvl="0">
                        <a:buNone/>
                      </a:pPr>
                      <a:r>
                        <a:rPr lang="en-US" sz="1600" dirty="0">
                          <a:solidFill>
                            <a:srgbClr val="FF0000"/>
                          </a:solidFill>
                        </a:rPr>
                        <a:t>Final  look over and Submit</a:t>
                      </a:r>
                    </a:p>
                  </a:txBody>
                  <a:tcPr/>
                </a:tc>
                <a:tc>
                  <a:txBody>
                    <a:bodyPr/>
                    <a:lstStyle/>
                    <a:p>
                      <a:pPr lvl="0" algn="ctr">
                        <a:buNone/>
                      </a:pPr>
                      <a:r>
                        <a:rPr lang="en-US" sz="1600" dirty="0">
                          <a:solidFill>
                            <a:srgbClr val="FF0000"/>
                          </a:solidFill>
                        </a:rPr>
                        <a:t>1 week </a:t>
                      </a:r>
                    </a:p>
                  </a:txBody>
                  <a:tcPr anchor="ctr"/>
                </a:tc>
                <a:extLst>
                  <a:ext uri="{0D108BD9-81ED-4DB2-BD59-A6C34878D82A}">
                    <a16:rowId xmlns:a16="http://schemas.microsoft.com/office/drawing/2014/main" val="422200186"/>
                  </a:ext>
                </a:extLst>
              </a:tr>
            </a:tbl>
          </a:graphicData>
        </a:graphic>
      </p:graphicFrame>
    </p:spTree>
    <p:extLst>
      <p:ext uri="{BB962C8B-B14F-4D97-AF65-F5344CB8AC3E}">
        <p14:creationId xmlns:p14="http://schemas.microsoft.com/office/powerpoint/2010/main" val="2570716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1DCD0"/>
        </a:solidFill>
        <a:effectLst/>
      </p:bgPr>
    </p:bg>
    <p:spTree>
      <p:nvGrpSpPr>
        <p:cNvPr id="1" name="">
          <a:extLst>
            <a:ext uri="{FF2B5EF4-FFF2-40B4-BE49-F238E27FC236}">
              <a16:creationId xmlns:a16="http://schemas.microsoft.com/office/drawing/2014/main" id="{37E28C69-3619-227C-1145-D3D38A723E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24A40B-D216-A3AE-8D45-116007DB7F45}"/>
              </a:ext>
            </a:extLst>
          </p:cNvPr>
          <p:cNvSpPr>
            <a:spLocks noGrp="1"/>
          </p:cNvSpPr>
          <p:nvPr>
            <p:ph type="title"/>
          </p:nvPr>
        </p:nvSpPr>
        <p:spPr>
          <a:xfrm>
            <a:off x="715012" y="-5751"/>
            <a:ext cx="10691265" cy="1307592"/>
          </a:xfrm>
        </p:spPr>
        <p:txBody>
          <a:bodyPr/>
          <a:lstStyle/>
          <a:p>
            <a:pPr algn="ctr"/>
            <a:r>
              <a:rPr lang="en-US" dirty="0">
                <a:ea typeface="+mj-lt"/>
                <a:cs typeface="+mj-lt"/>
              </a:rPr>
              <a:t>possibility</a:t>
            </a:r>
            <a:r>
              <a:rPr lang="en-US" dirty="0"/>
              <a:t> OF Change</a:t>
            </a:r>
          </a:p>
        </p:txBody>
      </p:sp>
      <p:sp>
        <p:nvSpPr>
          <p:cNvPr id="4" name="Slide Number Placeholder 3">
            <a:extLst>
              <a:ext uri="{FF2B5EF4-FFF2-40B4-BE49-F238E27FC236}">
                <a16:creationId xmlns:a16="http://schemas.microsoft.com/office/drawing/2014/main" id="{39EEAB89-9305-AFB4-F169-073B91EC3CA4}"/>
              </a:ext>
            </a:extLst>
          </p:cNvPr>
          <p:cNvSpPr>
            <a:spLocks noGrp="1"/>
          </p:cNvSpPr>
          <p:nvPr>
            <p:ph type="sldNum" sz="quarter" idx="12"/>
          </p:nvPr>
        </p:nvSpPr>
        <p:spPr/>
        <p:txBody>
          <a:bodyPr/>
          <a:lstStyle/>
          <a:p>
            <a:fld id="{87E7843D-FF13-4365-9478-9625B70A2705}" type="slidenum">
              <a:rPr lang="en-US" sz="3200" dirty="0" smtClean="0"/>
              <a:t>29</a:t>
            </a:fld>
            <a:endParaRPr lang="en-US" sz="3200"/>
          </a:p>
        </p:txBody>
      </p:sp>
      <p:sp>
        <p:nvSpPr>
          <p:cNvPr id="6" name="Content Placeholder 5">
            <a:extLst>
              <a:ext uri="{FF2B5EF4-FFF2-40B4-BE49-F238E27FC236}">
                <a16:creationId xmlns:a16="http://schemas.microsoft.com/office/drawing/2014/main" id="{1A95463C-F956-6282-0D17-A93FE2C9D672}"/>
              </a:ext>
            </a:extLst>
          </p:cNvPr>
          <p:cNvSpPr>
            <a:spLocks noGrp="1"/>
          </p:cNvSpPr>
          <p:nvPr>
            <p:ph idx="1"/>
          </p:nvPr>
        </p:nvSpPr>
        <p:spPr>
          <a:xfrm>
            <a:off x="715012" y="827389"/>
            <a:ext cx="10748774" cy="3380462"/>
          </a:xfrm>
        </p:spPr>
        <p:txBody>
          <a:bodyPr vert="horz" lIns="91440" tIns="45720" rIns="91440" bIns="45720" rtlCol="0" anchor="t">
            <a:normAutofit/>
          </a:bodyPr>
          <a:lstStyle/>
          <a:p>
            <a:r>
              <a:rPr lang="en-US" sz="2800" dirty="0"/>
              <a:t> Use an array for image data (I might change my code to clean it up a little more  since there are more images to come) </a:t>
            </a:r>
          </a:p>
          <a:p>
            <a:r>
              <a:rPr lang="en-US" sz="2800" dirty="0"/>
              <a:t>Include react.js  for speed </a:t>
            </a:r>
          </a:p>
          <a:p>
            <a:r>
              <a:rPr lang="en-US" sz="2800" dirty="0"/>
              <a:t>Domain will expire 2027, stakeholder might change from GoDaddy.</a:t>
            </a:r>
            <a:r>
              <a:rPr lang="en-US" dirty="0"/>
              <a:t> </a:t>
            </a:r>
          </a:p>
          <a:p>
            <a:endParaRPr lang="en-US" dirty="0"/>
          </a:p>
        </p:txBody>
      </p:sp>
    </p:spTree>
    <p:extLst>
      <p:ext uri="{BB962C8B-B14F-4D97-AF65-F5344CB8AC3E}">
        <p14:creationId xmlns:p14="http://schemas.microsoft.com/office/powerpoint/2010/main" val="2526884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a:extLst>
            <a:ext uri="{FF2B5EF4-FFF2-40B4-BE49-F238E27FC236}">
              <a16:creationId xmlns:a16="http://schemas.microsoft.com/office/drawing/2014/main" id="{A0157DD6-93EA-6C19-25C6-91EB67B87C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68F685-9336-F502-DB24-CA287336FDDF}"/>
              </a:ext>
            </a:extLst>
          </p:cNvPr>
          <p:cNvSpPr>
            <a:spLocks noGrp="1"/>
          </p:cNvSpPr>
          <p:nvPr>
            <p:ph type="title"/>
          </p:nvPr>
        </p:nvSpPr>
        <p:spPr>
          <a:xfrm>
            <a:off x="715012" y="-5751"/>
            <a:ext cx="10691265" cy="1307592"/>
          </a:xfrm>
        </p:spPr>
        <p:txBody>
          <a:bodyPr/>
          <a:lstStyle/>
          <a:p>
            <a:pPr algn="ctr"/>
            <a:r>
              <a:rPr lang="en-US" dirty="0"/>
              <a:t>MY ROLE &amp; specialties</a:t>
            </a:r>
          </a:p>
        </p:txBody>
      </p:sp>
      <p:sp>
        <p:nvSpPr>
          <p:cNvPr id="4" name="Slide Number Placeholder 3">
            <a:extLst>
              <a:ext uri="{FF2B5EF4-FFF2-40B4-BE49-F238E27FC236}">
                <a16:creationId xmlns:a16="http://schemas.microsoft.com/office/drawing/2014/main" id="{80C8247A-D5FE-5DCD-B751-EAE5C96BEEFD}"/>
              </a:ext>
            </a:extLst>
          </p:cNvPr>
          <p:cNvSpPr>
            <a:spLocks noGrp="1"/>
          </p:cNvSpPr>
          <p:nvPr>
            <p:ph type="sldNum" sz="quarter" idx="12"/>
          </p:nvPr>
        </p:nvSpPr>
        <p:spPr/>
        <p:txBody>
          <a:bodyPr/>
          <a:lstStyle/>
          <a:p>
            <a:fld id="{87E7843D-FF13-4365-9478-9625B70A2705}" type="slidenum">
              <a:rPr lang="en-US" sz="3200" dirty="0" smtClean="0"/>
              <a:t>3</a:t>
            </a:fld>
            <a:endParaRPr lang="en-US" sz="3200"/>
          </a:p>
        </p:txBody>
      </p:sp>
      <p:sp>
        <p:nvSpPr>
          <p:cNvPr id="7" name="Content Placeholder 6">
            <a:extLst>
              <a:ext uri="{FF2B5EF4-FFF2-40B4-BE49-F238E27FC236}">
                <a16:creationId xmlns:a16="http://schemas.microsoft.com/office/drawing/2014/main" id="{52A1A65C-4F07-D897-E4F8-ABE15ECF43D4}"/>
              </a:ext>
            </a:extLst>
          </p:cNvPr>
          <p:cNvSpPr>
            <a:spLocks noGrp="1"/>
          </p:cNvSpPr>
          <p:nvPr>
            <p:ph idx="1"/>
          </p:nvPr>
        </p:nvSpPr>
        <p:spPr>
          <a:xfrm>
            <a:off x="758144" y="1158067"/>
            <a:ext cx="10691265" cy="3739896"/>
          </a:xfrm>
        </p:spPr>
        <p:txBody>
          <a:bodyPr vert="horz" lIns="91440" tIns="45720" rIns="91440" bIns="45720" rtlCol="0" anchor="t">
            <a:normAutofit/>
          </a:bodyPr>
          <a:lstStyle/>
          <a:p>
            <a:pPr marL="0" indent="0">
              <a:buNone/>
            </a:pPr>
            <a:r>
              <a:rPr lang="en-US" sz="2400" dirty="0">
                <a:latin typeface="Calisto MT"/>
                <a:ea typeface="+mn-lt"/>
                <a:cs typeface="+mn-lt"/>
              </a:rPr>
              <a:t>As the sole developer on this project, I was responsible for both frontend and backend development, including all technical research and implementation. I built the user-facing interface using HTML, CSS, and JavaScript, ensuring responsiveness and usability. While the overall layout concept and artistic direction were guided by the stakeholder, Marybeth, my focus was on translating those ideas into a functional and interactive website. My core contributions centered on frontend development, form handling, and full-stack feature implementation, while the visual and illustrative elements were exclusively provided by the stakeholder.</a:t>
            </a:r>
            <a:endParaRPr lang="en-US" sz="2400">
              <a:latin typeface="Calisto MT"/>
              <a:ea typeface="+mn-lt"/>
              <a:cs typeface="+mn-lt"/>
            </a:endParaRPr>
          </a:p>
        </p:txBody>
      </p:sp>
    </p:spTree>
    <p:extLst>
      <p:ext uri="{BB962C8B-B14F-4D97-AF65-F5344CB8AC3E}">
        <p14:creationId xmlns:p14="http://schemas.microsoft.com/office/powerpoint/2010/main" val="2376047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89C430"/>
        </a:solidFill>
        <a:effectLst/>
      </p:bgPr>
    </p:bg>
    <p:spTree>
      <p:nvGrpSpPr>
        <p:cNvPr id="1" name="">
          <a:extLst>
            <a:ext uri="{FF2B5EF4-FFF2-40B4-BE49-F238E27FC236}">
              <a16:creationId xmlns:a16="http://schemas.microsoft.com/office/drawing/2014/main" id="{05B5F7E7-EE0D-3339-0D6A-1CCDB0B965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C8C666-8468-771B-23EB-1C2276C502D4}"/>
              </a:ext>
            </a:extLst>
          </p:cNvPr>
          <p:cNvSpPr>
            <a:spLocks noGrp="1"/>
          </p:cNvSpPr>
          <p:nvPr>
            <p:ph type="title"/>
          </p:nvPr>
        </p:nvSpPr>
        <p:spPr>
          <a:xfrm>
            <a:off x="891905" y="-5751"/>
            <a:ext cx="9834015" cy="627235"/>
          </a:xfrm>
        </p:spPr>
        <p:txBody>
          <a:bodyPr>
            <a:normAutofit/>
          </a:bodyPr>
          <a:lstStyle/>
          <a:p>
            <a:pPr algn="ctr"/>
            <a:r>
              <a:rPr lang="en-US" sz="3200" dirty="0"/>
              <a:t>COMING SOON /Goals</a:t>
            </a:r>
          </a:p>
        </p:txBody>
      </p:sp>
      <p:sp>
        <p:nvSpPr>
          <p:cNvPr id="4" name="Slide Number Placeholder 3">
            <a:extLst>
              <a:ext uri="{FF2B5EF4-FFF2-40B4-BE49-F238E27FC236}">
                <a16:creationId xmlns:a16="http://schemas.microsoft.com/office/drawing/2014/main" id="{5F84D66A-B217-4C1E-4689-C3ACB41B5AB8}"/>
              </a:ext>
            </a:extLst>
          </p:cNvPr>
          <p:cNvSpPr>
            <a:spLocks noGrp="1"/>
          </p:cNvSpPr>
          <p:nvPr>
            <p:ph type="sldNum" sz="quarter" idx="12"/>
          </p:nvPr>
        </p:nvSpPr>
        <p:spPr/>
        <p:txBody>
          <a:bodyPr/>
          <a:lstStyle/>
          <a:p>
            <a:fld id="{87E7843D-FF13-4365-9478-9625B70A2705}" type="slidenum">
              <a:rPr lang="en-US" sz="3200" dirty="0" smtClean="0"/>
              <a:t>30</a:t>
            </a:fld>
            <a:endParaRPr lang="en-US" sz="3200"/>
          </a:p>
        </p:txBody>
      </p:sp>
      <p:sp>
        <p:nvSpPr>
          <p:cNvPr id="5" name="Content Placeholder 4">
            <a:extLst>
              <a:ext uri="{FF2B5EF4-FFF2-40B4-BE49-F238E27FC236}">
                <a16:creationId xmlns:a16="http://schemas.microsoft.com/office/drawing/2014/main" id="{7F3DFBF6-ABE1-91AE-CBA5-A6F9346E151C}"/>
              </a:ext>
            </a:extLst>
          </p:cNvPr>
          <p:cNvSpPr>
            <a:spLocks noGrp="1"/>
          </p:cNvSpPr>
          <p:nvPr>
            <p:ph idx="1"/>
          </p:nvPr>
        </p:nvSpPr>
        <p:spPr>
          <a:xfrm>
            <a:off x="571239" y="1086181"/>
            <a:ext cx="10682022" cy="4196120"/>
          </a:xfrm>
        </p:spPr>
        <p:txBody>
          <a:bodyPr vert="horz" lIns="91440" tIns="45720" rIns="91440" bIns="45720" rtlCol="0" anchor="t">
            <a:normAutofit/>
          </a:bodyPr>
          <a:lstStyle/>
          <a:p>
            <a:pPr marL="0" indent="0">
              <a:buNone/>
            </a:pPr>
            <a:r>
              <a:rPr lang="en-US" sz="3200" b="1" cap="all" dirty="0">
                <a:latin typeface="Univers Condensed"/>
              </a:rPr>
              <a:t>FRONTEND / Backend  draft 1-2</a:t>
            </a:r>
          </a:p>
          <a:p>
            <a:pPr marL="0" indent="0">
              <a:buNone/>
            </a:pPr>
            <a:r>
              <a:rPr lang="en-US" sz="3200" b="1" cap="all" dirty="0">
                <a:latin typeface="Univers Condensed"/>
              </a:rPr>
              <a:t>Pending: </a:t>
            </a:r>
          </a:p>
          <a:p>
            <a:r>
              <a:rPr lang="en-US" sz="3200" dirty="0"/>
              <a:t>Looking to add a login in for stakeholder's use only (This will allow the stakeholder to upload any future images) {FIREBASE}</a:t>
            </a:r>
          </a:p>
        </p:txBody>
      </p:sp>
    </p:spTree>
    <p:extLst>
      <p:ext uri="{BB962C8B-B14F-4D97-AF65-F5344CB8AC3E}">
        <p14:creationId xmlns:p14="http://schemas.microsoft.com/office/powerpoint/2010/main" val="3006214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AA46-85CC-7967-B2B6-9C5BD1D8782F}"/>
              </a:ext>
            </a:extLst>
          </p:cNvPr>
          <p:cNvSpPr>
            <a:spLocks noGrp="1"/>
          </p:cNvSpPr>
          <p:nvPr>
            <p:ph type="title"/>
          </p:nvPr>
        </p:nvSpPr>
        <p:spPr>
          <a:xfrm>
            <a:off x="628748" y="123645"/>
            <a:ext cx="10561869" cy="718121"/>
          </a:xfrm>
        </p:spPr>
        <p:txBody>
          <a:bodyPr>
            <a:normAutofit/>
          </a:bodyPr>
          <a:lstStyle/>
          <a:p>
            <a:pPr algn="ctr"/>
            <a:r>
              <a:rPr lang="en-US">
                <a:solidFill>
                  <a:srgbClr val="F8F4F1"/>
                </a:solidFill>
                <a:ea typeface="+mj-lt"/>
                <a:cs typeface="+mj-lt"/>
              </a:rPr>
              <a:t>Version Control</a:t>
            </a:r>
            <a:endParaRPr lang="en-US">
              <a:solidFill>
                <a:srgbClr val="F8F4F1"/>
              </a:solidFill>
            </a:endParaRPr>
          </a:p>
        </p:txBody>
      </p:sp>
      <p:sp>
        <p:nvSpPr>
          <p:cNvPr id="3" name="Content Placeholder 2">
            <a:extLst>
              <a:ext uri="{FF2B5EF4-FFF2-40B4-BE49-F238E27FC236}">
                <a16:creationId xmlns:a16="http://schemas.microsoft.com/office/drawing/2014/main" id="{DDA8F704-8D03-78F4-F81C-2582C98676B5}"/>
              </a:ext>
            </a:extLst>
          </p:cNvPr>
          <p:cNvSpPr>
            <a:spLocks noGrp="1"/>
          </p:cNvSpPr>
          <p:nvPr>
            <p:ph idx="1"/>
          </p:nvPr>
        </p:nvSpPr>
        <p:spPr>
          <a:xfrm>
            <a:off x="628747" y="482332"/>
            <a:ext cx="10561870" cy="5364537"/>
          </a:xfrm>
        </p:spPr>
        <p:txBody>
          <a:bodyPr vert="horz" lIns="91440" tIns="45720" rIns="91440" bIns="45720" rtlCol="0" anchor="t">
            <a:normAutofit/>
          </a:bodyPr>
          <a:lstStyle/>
          <a:p>
            <a:pPr marL="0" indent="0">
              <a:buNone/>
            </a:pPr>
            <a:endParaRPr lang="en-US">
              <a:ea typeface="+mn-lt"/>
              <a:cs typeface="+mn-lt"/>
            </a:endParaRPr>
          </a:p>
          <a:p>
            <a:pPr marL="0" indent="0">
              <a:buNone/>
            </a:pPr>
            <a:r>
              <a:rPr lang="en-US" sz="2800" i="1" u="sng" cap="all">
                <a:solidFill>
                  <a:schemeClr val="bg2"/>
                </a:solidFill>
                <a:latin typeface="Univers Condensed"/>
                <a:ea typeface="+mn-lt"/>
                <a:cs typeface="+mn-lt"/>
              </a:rPr>
              <a:t>Links  to Repository &amp; Management  Tools</a:t>
            </a:r>
            <a:endParaRPr lang="en-US" sz="2800" b="1" i="1" u="sng">
              <a:solidFill>
                <a:schemeClr val="bg2"/>
              </a:solidFill>
              <a:ea typeface="+mn-lt"/>
              <a:cs typeface="+mn-lt"/>
            </a:endParaRPr>
          </a:p>
          <a:p>
            <a:r>
              <a:rPr lang="en-US" b="1">
                <a:solidFill>
                  <a:schemeClr val="bg2"/>
                </a:solidFill>
                <a:ea typeface="+mn-lt"/>
                <a:cs typeface="+mn-lt"/>
              </a:rPr>
              <a:t>Repository Link: </a:t>
            </a:r>
            <a:r>
              <a:rPr lang="en-US" b="1">
                <a:ea typeface="+mn-lt"/>
                <a:cs typeface="+mn-lt"/>
                <a:hlinkClick r:id="rId3"/>
              </a:rPr>
              <a:t>https://github.com/angiervr81/MaryNoodleDoodles.git</a:t>
            </a:r>
            <a:endParaRPr lang="en-US"/>
          </a:p>
          <a:p>
            <a:r>
              <a:rPr lang="en-US" b="1">
                <a:solidFill>
                  <a:schemeClr val="bg2"/>
                </a:solidFill>
                <a:ea typeface="+mn-lt"/>
                <a:cs typeface="+mn-lt"/>
              </a:rPr>
              <a:t>Project Management Link:</a:t>
            </a:r>
            <a:r>
              <a:rPr lang="en-US" b="1">
                <a:ea typeface="+mn-lt"/>
                <a:cs typeface="+mn-lt"/>
              </a:rPr>
              <a:t>:</a:t>
            </a:r>
            <a:r>
              <a:rPr lang="en-US" b="1">
                <a:ea typeface="+mn-lt"/>
                <a:cs typeface="+mn-lt"/>
                <a:hlinkClick r:id="rId4"/>
              </a:rPr>
              <a:t>View 1 · MaryNoodleDoodles Website</a:t>
            </a:r>
            <a:endParaRPr lang="en-US" b="1"/>
          </a:p>
        </p:txBody>
      </p:sp>
      <p:sp>
        <p:nvSpPr>
          <p:cNvPr id="4" name="Slide Number Placeholder 3">
            <a:extLst>
              <a:ext uri="{FF2B5EF4-FFF2-40B4-BE49-F238E27FC236}">
                <a16:creationId xmlns:a16="http://schemas.microsoft.com/office/drawing/2014/main" id="{F70B0525-DADD-8566-45F5-9C58B7BC90DD}"/>
              </a:ext>
            </a:extLst>
          </p:cNvPr>
          <p:cNvSpPr>
            <a:spLocks noGrp="1"/>
          </p:cNvSpPr>
          <p:nvPr>
            <p:ph type="sldNum" sz="quarter" idx="12"/>
          </p:nvPr>
        </p:nvSpPr>
        <p:spPr/>
        <p:txBody>
          <a:bodyPr/>
          <a:lstStyle/>
          <a:p>
            <a:fld id="{87E7843D-FF13-4365-9478-9625B70A2705}" type="slidenum">
              <a:rPr lang="en-US" smtClean="0"/>
              <a:t>31</a:t>
            </a:fld>
            <a:endParaRPr lang="en-US"/>
          </a:p>
        </p:txBody>
      </p:sp>
      <p:pic>
        <p:nvPicPr>
          <p:cNvPr id="5" name="Picture 4" descr="A screenshot of a computer program&#10;&#10;AI-generated content may be incorrect.">
            <a:extLst>
              <a:ext uri="{FF2B5EF4-FFF2-40B4-BE49-F238E27FC236}">
                <a16:creationId xmlns:a16="http://schemas.microsoft.com/office/drawing/2014/main" id="{7BBA7DF7-975D-384B-C18E-5CA98C97C1FC}"/>
              </a:ext>
            </a:extLst>
          </p:cNvPr>
          <p:cNvPicPr>
            <a:picLocks noChangeAspect="1"/>
          </p:cNvPicPr>
          <p:nvPr/>
        </p:nvPicPr>
        <p:blipFill>
          <a:blip r:embed="rId5"/>
          <a:srcRect l="2966" t="249" r="16752" b="134"/>
          <a:stretch/>
        </p:blipFill>
        <p:spPr>
          <a:xfrm>
            <a:off x="6289285" y="2841686"/>
            <a:ext cx="1467791" cy="3345634"/>
          </a:xfrm>
          <a:prstGeom prst="rect">
            <a:avLst/>
          </a:prstGeom>
        </p:spPr>
      </p:pic>
      <p:pic>
        <p:nvPicPr>
          <p:cNvPr id="8" name="Picture 7" descr="A screenshot of a computer program&#10;&#10;AI-generated content may be incorrect.">
            <a:extLst>
              <a:ext uri="{FF2B5EF4-FFF2-40B4-BE49-F238E27FC236}">
                <a16:creationId xmlns:a16="http://schemas.microsoft.com/office/drawing/2014/main" id="{D9AF2D08-6EDC-D1FA-C464-F41FC4E9B011}"/>
              </a:ext>
            </a:extLst>
          </p:cNvPr>
          <p:cNvPicPr>
            <a:picLocks noChangeAspect="1"/>
          </p:cNvPicPr>
          <p:nvPr/>
        </p:nvPicPr>
        <p:blipFill>
          <a:blip r:embed="rId6"/>
          <a:stretch>
            <a:fillRect/>
          </a:stretch>
        </p:blipFill>
        <p:spPr>
          <a:xfrm>
            <a:off x="337418" y="2846986"/>
            <a:ext cx="5550559" cy="3450028"/>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42683D6D-B770-DC71-CB4F-980D2D2FF42F}"/>
              </a:ext>
            </a:extLst>
          </p:cNvPr>
          <p:cNvPicPr>
            <a:picLocks noChangeAspect="1"/>
          </p:cNvPicPr>
          <p:nvPr/>
        </p:nvPicPr>
        <p:blipFill>
          <a:blip r:embed="rId7"/>
          <a:stretch>
            <a:fillRect/>
          </a:stretch>
        </p:blipFill>
        <p:spPr>
          <a:xfrm>
            <a:off x="7774106" y="2836206"/>
            <a:ext cx="4139421" cy="3335906"/>
          </a:xfrm>
          <a:prstGeom prst="rect">
            <a:avLst/>
          </a:prstGeom>
        </p:spPr>
      </p:pic>
      <p:sp>
        <p:nvSpPr>
          <p:cNvPr id="11" name="TextBox 10">
            <a:extLst>
              <a:ext uri="{FF2B5EF4-FFF2-40B4-BE49-F238E27FC236}">
                <a16:creationId xmlns:a16="http://schemas.microsoft.com/office/drawing/2014/main" id="{FB200EB1-CE85-DB9C-6F1F-B5924302D90A}"/>
              </a:ext>
            </a:extLst>
          </p:cNvPr>
          <p:cNvSpPr txBox="1"/>
          <p:nvPr/>
        </p:nvSpPr>
        <p:spPr>
          <a:xfrm>
            <a:off x="1680663" y="2470854"/>
            <a:ext cx="2743200" cy="36576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a:solidFill>
                  <a:srgbClr val="FFAF00"/>
                </a:solidFill>
              </a:rPr>
              <a:t>Project Mangement </a:t>
            </a:r>
          </a:p>
        </p:txBody>
      </p:sp>
      <p:sp>
        <p:nvSpPr>
          <p:cNvPr id="13" name="TextBox 12">
            <a:extLst>
              <a:ext uri="{FF2B5EF4-FFF2-40B4-BE49-F238E27FC236}">
                <a16:creationId xmlns:a16="http://schemas.microsoft.com/office/drawing/2014/main" id="{09A63D57-ABFE-A248-69A9-B422EC8D2EF2}"/>
              </a:ext>
            </a:extLst>
          </p:cNvPr>
          <p:cNvSpPr txBox="1"/>
          <p:nvPr/>
        </p:nvSpPr>
        <p:spPr>
          <a:xfrm>
            <a:off x="7961406" y="2487803"/>
            <a:ext cx="2743200" cy="36576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a:solidFill>
                  <a:srgbClr val="FFAF00"/>
                </a:solidFill>
              </a:rPr>
              <a:t>Repository Layout</a:t>
            </a:r>
            <a:endParaRPr lang="en-US"/>
          </a:p>
        </p:txBody>
      </p:sp>
    </p:spTree>
    <p:extLst>
      <p:ext uri="{BB962C8B-B14F-4D97-AF65-F5344CB8AC3E}">
        <p14:creationId xmlns:p14="http://schemas.microsoft.com/office/powerpoint/2010/main" val="3406772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1DCD0"/>
        </a:solidFill>
        <a:effectLst/>
      </p:bgPr>
    </p:bg>
    <p:spTree>
      <p:nvGrpSpPr>
        <p:cNvPr id="1" name="">
          <a:extLst>
            <a:ext uri="{FF2B5EF4-FFF2-40B4-BE49-F238E27FC236}">
              <a16:creationId xmlns:a16="http://schemas.microsoft.com/office/drawing/2014/main" id="{F8E71E7A-2B6F-2912-57B7-5CCD08F8DB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4B2C1B-7011-522F-E46D-9EDF247346DF}"/>
              </a:ext>
            </a:extLst>
          </p:cNvPr>
          <p:cNvSpPr>
            <a:spLocks noGrp="1"/>
          </p:cNvSpPr>
          <p:nvPr>
            <p:ph type="title"/>
          </p:nvPr>
        </p:nvSpPr>
        <p:spPr>
          <a:xfrm>
            <a:off x="715012" y="-5751"/>
            <a:ext cx="10691265" cy="1307592"/>
          </a:xfrm>
        </p:spPr>
        <p:txBody>
          <a:bodyPr/>
          <a:lstStyle/>
          <a:p>
            <a:pPr algn="ctr"/>
            <a:r>
              <a:rPr lang="en-US" dirty="0"/>
              <a:t>My Research</a:t>
            </a:r>
          </a:p>
        </p:txBody>
      </p:sp>
      <p:sp>
        <p:nvSpPr>
          <p:cNvPr id="4" name="Slide Number Placeholder 3">
            <a:extLst>
              <a:ext uri="{FF2B5EF4-FFF2-40B4-BE49-F238E27FC236}">
                <a16:creationId xmlns:a16="http://schemas.microsoft.com/office/drawing/2014/main" id="{E0E3B964-3773-1033-6220-AD2C1466074F}"/>
              </a:ext>
            </a:extLst>
          </p:cNvPr>
          <p:cNvSpPr>
            <a:spLocks noGrp="1"/>
          </p:cNvSpPr>
          <p:nvPr>
            <p:ph type="sldNum" sz="quarter" idx="12"/>
          </p:nvPr>
        </p:nvSpPr>
        <p:spPr/>
        <p:txBody>
          <a:bodyPr/>
          <a:lstStyle/>
          <a:p>
            <a:fld id="{87E7843D-FF13-4365-9478-9625B70A2705}" type="slidenum">
              <a:rPr lang="en-US" sz="3200" dirty="0" smtClean="0"/>
              <a:t>4</a:t>
            </a:fld>
            <a:endParaRPr lang="en-US" sz="3200"/>
          </a:p>
        </p:txBody>
      </p:sp>
      <p:sp>
        <p:nvSpPr>
          <p:cNvPr id="6" name="Content Placeholder 5">
            <a:extLst>
              <a:ext uri="{FF2B5EF4-FFF2-40B4-BE49-F238E27FC236}">
                <a16:creationId xmlns:a16="http://schemas.microsoft.com/office/drawing/2014/main" id="{55F5B830-7665-7DF8-9A68-C249E987C1DE}"/>
              </a:ext>
            </a:extLst>
          </p:cNvPr>
          <p:cNvSpPr>
            <a:spLocks noGrp="1"/>
          </p:cNvSpPr>
          <p:nvPr>
            <p:ph idx="1"/>
          </p:nvPr>
        </p:nvSpPr>
        <p:spPr>
          <a:xfrm>
            <a:off x="729390" y="999917"/>
            <a:ext cx="10691265" cy="5105745"/>
          </a:xfrm>
        </p:spPr>
        <p:txBody>
          <a:bodyPr vert="horz" lIns="91440" tIns="45720" rIns="91440" bIns="45720" rtlCol="0" anchor="t">
            <a:normAutofit/>
          </a:bodyPr>
          <a:lstStyle/>
          <a:p>
            <a:r>
              <a:rPr lang="en-US" sz="2400" dirty="0">
                <a:ea typeface="+mn-lt"/>
                <a:cs typeface="+mn-lt"/>
              </a:rPr>
              <a:t>Throughout the development of this project, I utilized a variety of technical and educational resources: </a:t>
            </a:r>
            <a:endParaRPr lang="en-US" sz="2400" dirty="0"/>
          </a:p>
          <a:p>
            <a:pPr marL="0" indent="0">
              <a:buNone/>
            </a:pPr>
            <a:endParaRPr lang="en-US" sz="2400" dirty="0"/>
          </a:p>
          <a:p>
            <a:pPr lvl="1">
              <a:buFont typeface="Courier New" panose="020B0604020202020204" pitchFamily="34" charset="0"/>
              <a:buChar char="o"/>
            </a:pPr>
            <a:r>
              <a:rPr lang="en-US" sz="2200" dirty="0"/>
              <a:t>HTML &amp; CSS design and build websites by Jon Duckett (frontend for references) </a:t>
            </a:r>
          </a:p>
          <a:p>
            <a:pPr marL="457200" lvl="1" indent="0">
              <a:buNone/>
            </a:pPr>
            <a:endParaRPr lang="en-US" sz="2200" dirty="0">
              <a:ea typeface="+mn-lt"/>
              <a:cs typeface="+mn-lt"/>
            </a:endParaRPr>
          </a:p>
          <a:p>
            <a:pPr lvl="1">
              <a:buFont typeface="Courier New" panose="020B0604020202020204" pitchFamily="34" charset="0"/>
              <a:buChar char="o"/>
            </a:pPr>
            <a:r>
              <a:rPr lang="en-US" sz="2200" dirty="0">
                <a:ea typeface="+mn-lt"/>
                <a:cs typeface="+mn-lt"/>
              </a:rPr>
              <a:t>                          </a:t>
            </a:r>
            <a:r>
              <a:rPr lang="en-US" sz="2200" b="1" dirty="0">
                <a:ea typeface="+mn-lt"/>
                <a:cs typeface="+mn-lt"/>
                <a:hlinkClick r:id="rId3"/>
              </a:rPr>
              <a:t>www.w3schools.com</a:t>
            </a:r>
            <a:r>
              <a:rPr lang="en-US" sz="2200" dirty="0">
                <a:ea typeface="+mn-lt"/>
                <a:cs typeface="+mn-lt"/>
              </a:rPr>
              <a:t>-</a:t>
            </a:r>
            <a:r>
              <a:rPr lang="en-US" sz="2200" dirty="0"/>
              <a:t> Bootstrap, Lightbox, NodeJS</a:t>
            </a:r>
          </a:p>
          <a:p>
            <a:pPr lvl="1">
              <a:buFont typeface="Courier New" panose="020B0604020202020204" pitchFamily="34" charset="0"/>
              <a:buChar char="o"/>
            </a:pPr>
            <a:endParaRPr lang="en-US" sz="2200" dirty="0"/>
          </a:p>
          <a:p>
            <a:pPr lvl="1">
              <a:buFont typeface="Courier New" panose="020B0604020202020204" pitchFamily="34" charset="0"/>
              <a:buChar char="o"/>
            </a:pPr>
            <a:r>
              <a:rPr lang="en-US" sz="2200" dirty="0"/>
              <a:t> Youtube.com  </a:t>
            </a:r>
            <a:r>
              <a:rPr lang="en-US" sz="2400" dirty="0"/>
              <a:t>(</a:t>
            </a:r>
            <a:r>
              <a:rPr lang="en-US" sz="2400" dirty="0">
                <a:latin typeface="Calibri"/>
                <a:ea typeface="Calibri"/>
                <a:cs typeface="Calibri"/>
              </a:rPr>
              <a:t>deployment, domain configuration, and setting up email functionality with </a:t>
            </a:r>
            <a:r>
              <a:rPr lang="en-US" sz="2400" dirty="0" err="1">
                <a:latin typeface="Calibri"/>
                <a:ea typeface="Calibri"/>
                <a:cs typeface="Calibri"/>
              </a:rPr>
              <a:t>Nodemailer</a:t>
            </a:r>
            <a:r>
              <a:rPr lang="en-US" sz="1200" dirty="0">
                <a:latin typeface="Calibri"/>
                <a:ea typeface="Calibri"/>
                <a:cs typeface="Calibri"/>
              </a:rPr>
              <a:t>.</a:t>
            </a:r>
            <a:r>
              <a:rPr lang="en-US" sz="2200" dirty="0">
                <a:latin typeface="Calisto MT"/>
                <a:ea typeface="Calibri"/>
                <a:cs typeface="Calibri"/>
              </a:rPr>
              <a:t>)</a:t>
            </a:r>
            <a:r>
              <a:rPr lang="en-US" sz="2200" dirty="0"/>
              <a:t> </a:t>
            </a:r>
          </a:p>
          <a:p>
            <a:pPr lvl="1">
              <a:buFont typeface="Courier New" panose="020B0604020202020204" pitchFamily="34" charset="0"/>
              <a:buChar char="o"/>
            </a:pPr>
            <a:r>
              <a:rPr lang="en-US" sz="2200" dirty="0"/>
              <a:t>Google-fonts/ </a:t>
            </a:r>
            <a:r>
              <a:rPr lang="en-US" sz="2200" dirty="0">
                <a:ea typeface="+mn-lt"/>
                <a:cs typeface="+mn-lt"/>
              </a:rPr>
              <a:t>color contrast tool</a:t>
            </a:r>
            <a:r>
              <a:rPr lang="en-US" sz="2200" dirty="0"/>
              <a:t>: </a:t>
            </a:r>
            <a:r>
              <a:rPr lang="en-US" sz="2200" b="1" dirty="0">
                <a:ea typeface="+mn-lt"/>
                <a:cs typeface="+mn-lt"/>
                <a:hlinkClick r:id="rId4"/>
              </a:rPr>
              <a:t>http://davidbau.com/colors/</a:t>
            </a:r>
            <a:r>
              <a:rPr lang="en-US" sz="2200" b="1" dirty="0">
                <a:ea typeface="+mn-lt"/>
                <a:cs typeface="+mn-lt"/>
              </a:rPr>
              <a:t> </a:t>
            </a:r>
            <a:endParaRPr lang="en-US" sz="2000" b="1" dirty="0">
              <a:ea typeface="+mn-lt"/>
              <a:cs typeface="+mn-lt"/>
            </a:endParaRPr>
          </a:p>
          <a:p>
            <a:pPr marL="457200" lvl="1" indent="0">
              <a:buNone/>
            </a:pPr>
            <a:endParaRPr lang="en-US" sz="2000" b="1" dirty="0"/>
          </a:p>
        </p:txBody>
      </p:sp>
      <p:pic>
        <p:nvPicPr>
          <p:cNvPr id="3" name="Picture 2" descr="A green logo with white text&#10;&#10;AI-generated content may be incorrect.">
            <a:extLst>
              <a:ext uri="{FF2B5EF4-FFF2-40B4-BE49-F238E27FC236}">
                <a16:creationId xmlns:a16="http://schemas.microsoft.com/office/drawing/2014/main" id="{AE8A1D56-7175-5DF4-170A-20CEEC61D68D}"/>
              </a:ext>
            </a:extLst>
          </p:cNvPr>
          <p:cNvPicPr>
            <a:picLocks noChangeAspect="1"/>
          </p:cNvPicPr>
          <p:nvPr/>
        </p:nvPicPr>
        <p:blipFill>
          <a:blip r:embed="rId5"/>
          <a:stretch>
            <a:fillRect/>
          </a:stretch>
        </p:blipFill>
        <p:spPr>
          <a:xfrm>
            <a:off x="1489315" y="2959939"/>
            <a:ext cx="1866541" cy="1196915"/>
          </a:xfrm>
          <a:prstGeom prst="rect">
            <a:avLst/>
          </a:prstGeom>
        </p:spPr>
      </p:pic>
    </p:spTree>
    <p:extLst>
      <p:ext uri="{BB962C8B-B14F-4D97-AF65-F5344CB8AC3E}">
        <p14:creationId xmlns:p14="http://schemas.microsoft.com/office/powerpoint/2010/main" val="368955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DD03"/>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8FA343-1B00-C790-9B84-33FF59D667F8}"/>
              </a:ext>
            </a:extLst>
          </p:cNvPr>
          <p:cNvSpPr>
            <a:spLocks noGrp="1"/>
          </p:cNvSpPr>
          <p:nvPr>
            <p:ph type="title"/>
          </p:nvPr>
        </p:nvSpPr>
        <p:spPr>
          <a:xfrm>
            <a:off x="2458126" y="-5752"/>
            <a:ext cx="7003386" cy="807308"/>
          </a:xfrm>
        </p:spPr>
        <p:txBody>
          <a:bodyPr vert="horz" lIns="91440" tIns="45720" rIns="91440" bIns="45720" rtlCol="0" anchor="ctr">
            <a:normAutofit fontScale="90000"/>
          </a:bodyPr>
          <a:lstStyle/>
          <a:p>
            <a:pPr algn="ctr"/>
            <a:r>
              <a:rPr lang="en-US" dirty="0">
                <a:latin typeface="Times New Roman"/>
                <a:cs typeface="Times New Roman"/>
              </a:rPr>
              <a:t>Project Layout (Draft 1-2)</a:t>
            </a:r>
            <a:endParaRPr lang="en-US" dirty="0"/>
          </a:p>
        </p:txBody>
      </p:sp>
      <p:cxnSp>
        <p:nvCxnSpPr>
          <p:cNvPr id="45" name="Straight Connector 44">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8756C590-2D13-B716-D116-8DC53A2F7CD5}"/>
              </a:ext>
            </a:extLst>
          </p:cNvPr>
          <p:cNvSpPr>
            <a:spLocks noGrp="1"/>
          </p:cNvSpPr>
          <p:nvPr>
            <p:ph type="sldNum" sz="quarter" idx="12"/>
          </p:nvPr>
        </p:nvSpPr>
        <p:spPr/>
        <p:txBody>
          <a:bodyPr/>
          <a:lstStyle/>
          <a:p>
            <a:fld id="{87E7843D-FF13-4365-9478-9625B70A2705}" type="slidenum">
              <a:rPr lang="en-US" sz="2800" dirty="0" smtClean="0"/>
              <a:t>5</a:t>
            </a:fld>
            <a:endParaRPr lang="en-US" sz="2800"/>
          </a:p>
        </p:txBody>
      </p:sp>
      <p:pic>
        <p:nvPicPr>
          <p:cNvPr id="3" name="Picture 2" descr="A diagram of a diagram">
            <a:extLst>
              <a:ext uri="{FF2B5EF4-FFF2-40B4-BE49-F238E27FC236}">
                <a16:creationId xmlns:a16="http://schemas.microsoft.com/office/drawing/2014/main" id="{9597B36C-6398-A603-F106-9094016BB86E}"/>
              </a:ext>
            </a:extLst>
          </p:cNvPr>
          <p:cNvPicPr>
            <a:picLocks noChangeAspect="1"/>
          </p:cNvPicPr>
          <p:nvPr/>
        </p:nvPicPr>
        <p:blipFill>
          <a:blip r:embed="rId3"/>
          <a:stretch>
            <a:fillRect/>
          </a:stretch>
        </p:blipFill>
        <p:spPr>
          <a:xfrm>
            <a:off x="-3863" y="2536438"/>
            <a:ext cx="12199727" cy="1698862"/>
          </a:xfrm>
          <a:prstGeom prst="rect">
            <a:avLst/>
          </a:prstGeom>
        </p:spPr>
      </p:pic>
      <p:sp>
        <p:nvSpPr>
          <p:cNvPr id="4" name="TextBox 3">
            <a:extLst>
              <a:ext uri="{FF2B5EF4-FFF2-40B4-BE49-F238E27FC236}">
                <a16:creationId xmlns:a16="http://schemas.microsoft.com/office/drawing/2014/main" id="{D21043E8-78D2-CC38-FF5A-451A2203D66D}"/>
              </a:ext>
            </a:extLst>
          </p:cNvPr>
          <p:cNvSpPr txBox="1"/>
          <p:nvPr/>
        </p:nvSpPr>
        <p:spPr>
          <a:xfrm>
            <a:off x="1571010" y="111398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3135899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EE8E0"/>
        </a:solidFill>
        <a:effectLst/>
      </p:bgPr>
    </p:bg>
    <p:spTree>
      <p:nvGrpSpPr>
        <p:cNvPr id="1" name="">
          <a:extLst>
            <a:ext uri="{FF2B5EF4-FFF2-40B4-BE49-F238E27FC236}">
              <a16:creationId xmlns:a16="http://schemas.microsoft.com/office/drawing/2014/main" id="{9ED8878A-E31C-04C4-B508-081C65AF8E79}"/>
            </a:ext>
          </a:extLst>
        </p:cNvPr>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C8090D9-1143-20A5-CA75-ED5AB3108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F6FED6-3A00-A614-2FE6-0B18FE49E73F}"/>
              </a:ext>
            </a:extLst>
          </p:cNvPr>
          <p:cNvSpPr>
            <a:spLocks noGrp="1"/>
          </p:cNvSpPr>
          <p:nvPr>
            <p:ph type="title"/>
          </p:nvPr>
        </p:nvSpPr>
        <p:spPr>
          <a:xfrm>
            <a:off x="2716918" y="-5752"/>
            <a:ext cx="6744594" cy="893572"/>
          </a:xfrm>
        </p:spPr>
        <p:txBody>
          <a:bodyPr vert="horz" lIns="91440" tIns="45720" rIns="91440" bIns="45720" rtlCol="0" anchor="ctr">
            <a:normAutofit/>
          </a:bodyPr>
          <a:lstStyle/>
          <a:p>
            <a:pPr algn="ctr"/>
            <a:r>
              <a:rPr lang="en-US" dirty="0">
                <a:latin typeface="Times New Roman"/>
                <a:cs typeface="Times New Roman"/>
              </a:rPr>
              <a:t>Project Layout  (FINAL)</a:t>
            </a:r>
            <a:endParaRPr lang="en-US" dirty="0"/>
          </a:p>
        </p:txBody>
      </p:sp>
      <p:cxnSp>
        <p:nvCxnSpPr>
          <p:cNvPr id="45" name="Straight Connector 44">
            <a:extLst>
              <a:ext uri="{FF2B5EF4-FFF2-40B4-BE49-F238E27FC236}">
                <a16:creationId xmlns:a16="http://schemas.microsoft.com/office/drawing/2014/main" id="{2F10D15C-92AB-0B5B-A7C6-7788A65E16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A01CCFF-1A7F-7075-52EA-8B0B6887F7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C647E9DA-FBA6-31B6-F7BB-B1D70D8B45B3}"/>
              </a:ext>
            </a:extLst>
          </p:cNvPr>
          <p:cNvSpPr>
            <a:spLocks noGrp="1"/>
          </p:cNvSpPr>
          <p:nvPr>
            <p:ph type="sldNum" sz="quarter" idx="12"/>
          </p:nvPr>
        </p:nvSpPr>
        <p:spPr/>
        <p:txBody>
          <a:bodyPr/>
          <a:lstStyle/>
          <a:p>
            <a:fld id="{87E7843D-FF13-4365-9478-9625B70A2705}" type="slidenum">
              <a:rPr lang="en-US" sz="2800" dirty="0" smtClean="0"/>
              <a:t>6</a:t>
            </a:fld>
            <a:endParaRPr lang="en-US" sz="2800"/>
          </a:p>
        </p:txBody>
      </p:sp>
      <p:pic>
        <p:nvPicPr>
          <p:cNvPr id="3" name="Picture 2" descr="A close-up of a sign&#10;&#10;AI-generated content may be incorrect.">
            <a:extLst>
              <a:ext uri="{FF2B5EF4-FFF2-40B4-BE49-F238E27FC236}">
                <a16:creationId xmlns:a16="http://schemas.microsoft.com/office/drawing/2014/main" id="{7985E055-2F4A-0C7D-0E75-A41D8E29A11D}"/>
              </a:ext>
            </a:extLst>
          </p:cNvPr>
          <p:cNvPicPr>
            <a:picLocks noChangeAspect="1"/>
          </p:cNvPicPr>
          <p:nvPr/>
        </p:nvPicPr>
        <p:blipFill>
          <a:blip r:embed="rId3"/>
          <a:stretch>
            <a:fillRect/>
          </a:stretch>
        </p:blipFill>
        <p:spPr>
          <a:xfrm>
            <a:off x="1528" y="1990097"/>
            <a:ext cx="12188945" cy="1943280"/>
          </a:xfrm>
          <a:prstGeom prst="rect">
            <a:avLst/>
          </a:prstGeom>
        </p:spPr>
      </p:pic>
    </p:spTree>
    <p:extLst>
      <p:ext uri="{BB962C8B-B14F-4D97-AF65-F5344CB8AC3E}">
        <p14:creationId xmlns:p14="http://schemas.microsoft.com/office/powerpoint/2010/main" val="3049683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9C430"/>
        </a:solidFill>
        <a:effectLst/>
      </p:bgPr>
    </p:bg>
    <p:spTree>
      <p:nvGrpSpPr>
        <p:cNvPr id="1" name=""/>
        <p:cNvGrpSpPr/>
        <p:nvPr/>
      </p:nvGrpSpPr>
      <p:grpSpPr>
        <a:xfrm>
          <a:off x="0" y="0"/>
          <a:ext cx="0" cy="0"/>
          <a:chOff x="0" y="0"/>
          <a:chExt cx="0" cy="0"/>
        </a:xfrm>
      </p:grpSpPr>
      <p:cxnSp>
        <p:nvCxnSpPr>
          <p:cNvPr id="66" name="Straight Connector 65">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0" name="Rectangle 69">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1504C5-B979-2A4E-6B2C-C0470985B50F}"/>
              </a:ext>
            </a:extLst>
          </p:cNvPr>
          <p:cNvSpPr>
            <a:spLocks noGrp="1"/>
          </p:cNvSpPr>
          <p:nvPr>
            <p:ph type="title"/>
          </p:nvPr>
        </p:nvSpPr>
        <p:spPr>
          <a:xfrm>
            <a:off x="3141011" y="5852162"/>
            <a:ext cx="5965190" cy="746854"/>
          </a:xfrm>
        </p:spPr>
        <p:txBody>
          <a:bodyPr vert="horz" lIns="91440" tIns="45720" rIns="91440" bIns="45720" rtlCol="0" anchor="t">
            <a:normAutofit/>
          </a:bodyPr>
          <a:lstStyle/>
          <a:p>
            <a:r>
              <a:rPr lang="en-US" dirty="0"/>
              <a:t>USER FLOW (DRAFT 1-2)</a:t>
            </a:r>
          </a:p>
        </p:txBody>
      </p:sp>
      <p:sp>
        <p:nvSpPr>
          <p:cNvPr id="3" name="Slide Number Placeholder 2">
            <a:extLst>
              <a:ext uri="{FF2B5EF4-FFF2-40B4-BE49-F238E27FC236}">
                <a16:creationId xmlns:a16="http://schemas.microsoft.com/office/drawing/2014/main" id="{65308AB6-D2E0-3C3D-8316-1298C3F72E82}"/>
              </a:ext>
            </a:extLst>
          </p:cNvPr>
          <p:cNvSpPr>
            <a:spLocks noGrp="1"/>
          </p:cNvSpPr>
          <p:nvPr>
            <p:ph type="sldNum" sz="quarter" idx="12"/>
          </p:nvPr>
        </p:nvSpPr>
        <p:spPr>
          <a:xfrm>
            <a:off x="11490819" y="6231657"/>
            <a:ext cx="471071" cy="609539"/>
          </a:xfrm>
        </p:spPr>
        <p:txBody>
          <a:bodyPr vert="horz" lIns="91440" tIns="45720" rIns="91440" bIns="45720" rtlCol="0" anchor="ctr">
            <a:normAutofit/>
          </a:bodyPr>
          <a:lstStyle/>
          <a:p>
            <a:pPr>
              <a:lnSpc>
                <a:spcPct val="90000"/>
              </a:lnSpc>
              <a:spcAft>
                <a:spcPts val="600"/>
              </a:spcAft>
            </a:pPr>
            <a:r>
              <a:rPr lang="en-US"/>
              <a:t>4</a:t>
            </a:r>
          </a:p>
        </p:txBody>
      </p:sp>
      <p:pic>
        <p:nvPicPr>
          <p:cNvPr id="8" name="Picture 7" descr="A diagram of a user flow&#10;&#10;AI-generated content may be incorrect.">
            <a:extLst>
              <a:ext uri="{FF2B5EF4-FFF2-40B4-BE49-F238E27FC236}">
                <a16:creationId xmlns:a16="http://schemas.microsoft.com/office/drawing/2014/main" id="{BC5B0588-11CE-ACE7-3B0A-310886A4FB14}"/>
              </a:ext>
            </a:extLst>
          </p:cNvPr>
          <p:cNvPicPr>
            <a:picLocks noChangeAspect="1"/>
          </p:cNvPicPr>
          <p:nvPr/>
        </p:nvPicPr>
        <p:blipFill>
          <a:blip r:embed="rId3"/>
          <a:stretch>
            <a:fillRect/>
          </a:stretch>
        </p:blipFill>
        <p:spPr>
          <a:xfrm>
            <a:off x="503280" y="-4225"/>
            <a:ext cx="11228571" cy="5664606"/>
          </a:xfrm>
          <a:prstGeom prst="rect">
            <a:avLst/>
          </a:prstGeom>
        </p:spPr>
      </p:pic>
      <p:cxnSp>
        <p:nvCxnSpPr>
          <p:cNvPr id="72" name="Straight Connector 71">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69770" y="5719083"/>
            <a:ext cx="8229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145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a:extLst>
            <a:ext uri="{FF2B5EF4-FFF2-40B4-BE49-F238E27FC236}">
              <a16:creationId xmlns:a16="http://schemas.microsoft.com/office/drawing/2014/main" id="{5532B435-AA06-C57B-E73D-799E3A021A68}"/>
            </a:ext>
          </a:extLst>
        </p:cNvPr>
        <p:cNvGrpSpPr/>
        <p:nvPr/>
      </p:nvGrpSpPr>
      <p:grpSpPr>
        <a:xfrm>
          <a:off x="0" y="0"/>
          <a:ext cx="0" cy="0"/>
          <a:chOff x="0" y="0"/>
          <a:chExt cx="0" cy="0"/>
        </a:xfrm>
      </p:grpSpPr>
      <p:cxnSp>
        <p:nvCxnSpPr>
          <p:cNvPr id="66" name="Straight Connector 65">
            <a:extLst>
              <a:ext uri="{FF2B5EF4-FFF2-40B4-BE49-F238E27FC236}">
                <a16:creationId xmlns:a16="http://schemas.microsoft.com/office/drawing/2014/main" id="{744D5D8F-2539-CD82-B3E7-C1F4D1F917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98CFF73-6017-F3DA-F4DA-4A7F61900A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70" name="Rectangle 69">
            <a:extLst>
              <a:ext uri="{FF2B5EF4-FFF2-40B4-BE49-F238E27FC236}">
                <a16:creationId xmlns:a16="http://schemas.microsoft.com/office/drawing/2014/main" id="{2253CFAB-EC02-7856-1552-46E4D7006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DA5BA-5815-5779-4E4D-3EA96AB7841F}"/>
              </a:ext>
            </a:extLst>
          </p:cNvPr>
          <p:cNvSpPr>
            <a:spLocks noGrp="1"/>
          </p:cNvSpPr>
          <p:nvPr>
            <p:ph type="title"/>
          </p:nvPr>
        </p:nvSpPr>
        <p:spPr>
          <a:xfrm>
            <a:off x="3141011" y="5852162"/>
            <a:ext cx="5965190" cy="746854"/>
          </a:xfrm>
        </p:spPr>
        <p:txBody>
          <a:bodyPr vert="horz" lIns="91440" tIns="45720" rIns="91440" bIns="45720" rtlCol="0" anchor="t">
            <a:normAutofit/>
          </a:bodyPr>
          <a:lstStyle/>
          <a:p>
            <a:r>
              <a:rPr lang="en-US" dirty="0"/>
              <a:t>USER FLOW (FINAL)</a:t>
            </a:r>
          </a:p>
        </p:txBody>
      </p:sp>
      <p:sp>
        <p:nvSpPr>
          <p:cNvPr id="3" name="Slide Number Placeholder 2">
            <a:extLst>
              <a:ext uri="{FF2B5EF4-FFF2-40B4-BE49-F238E27FC236}">
                <a16:creationId xmlns:a16="http://schemas.microsoft.com/office/drawing/2014/main" id="{2AC14A25-7D44-3601-B64C-4B62390F23DD}"/>
              </a:ext>
            </a:extLst>
          </p:cNvPr>
          <p:cNvSpPr>
            <a:spLocks noGrp="1"/>
          </p:cNvSpPr>
          <p:nvPr>
            <p:ph type="sldNum" sz="quarter" idx="12"/>
          </p:nvPr>
        </p:nvSpPr>
        <p:spPr>
          <a:xfrm>
            <a:off x="11490819" y="6231657"/>
            <a:ext cx="471071" cy="609539"/>
          </a:xfrm>
        </p:spPr>
        <p:txBody>
          <a:bodyPr vert="horz" lIns="91440" tIns="45720" rIns="91440" bIns="45720" rtlCol="0" anchor="ctr">
            <a:normAutofit/>
          </a:bodyPr>
          <a:lstStyle/>
          <a:p>
            <a:pPr>
              <a:lnSpc>
                <a:spcPct val="90000"/>
              </a:lnSpc>
              <a:spcAft>
                <a:spcPts val="600"/>
              </a:spcAft>
            </a:pPr>
            <a:r>
              <a:rPr lang="en-US"/>
              <a:t>4</a:t>
            </a:r>
          </a:p>
        </p:txBody>
      </p:sp>
      <p:cxnSp>
        <p:nvCxnSpPr>
          <p:cNvPr id="72" name="Straight Connector 71">
            <a:extLst>
              <a:ext uri="{FF2B5EF4-FFF2-40B4-BE49-F238E27FC236}">
                <a16:creationId xmlns:a16="http://schemas.microsoft.com/office/drawing/2014/main" id="{147A3AAA-7AE3-EB78-4FAE-53E5F640BD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69770" y="5719083"/>
            <a:ext cx="8229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A diagram of a user flow&#10;&#10;AI-generated content may be incorrect.">
            <a:extLst>
              <a:ext uri="{FF2B5EF4-FFF2-40B4-BE49-F238E27FC236}">
                <a16:creationId xmlns:a16="http://schemas.microsoft.com/office/drawing/2014/main" id="{58CFC866-D001-5C82-200F-60379B0D0735}"/>
              </a:ext>
            </a:extLst>
          </p:cNvPr>
          <p:cNvPicPr>
            <a:picLocks noChangeAspect="1"/>
          </p:cNvPicPr>
          <p:nvPr/>
        </p:nvPicPr>
        <p:blipFill>
          <a:blip r:embed="rId3"/>
          <a:stretch>
            <a:fillRect/>
          </a:stretch>
        </p:blipFill>
        <p:spPr>
          <a:xfrm>
            <a:off x="275596" y="139012"/>
            <a:ext cx="11683940" cy="5587940"/>
          </a:xfrm>
          <a:prstGeom prst="rect">
            <a:avLst/>
          </a:prstGeom>
        </p:spPr>
      </p:pic>
    </p:spTree>
    <p:extLst>
      <p:ext uri="{BB962C8B-B14F-4D97-AF65-F5344CB8AC3E}">
        <p14:creationId xmlns:p14="http://schemas.microsoft.com/office/powerpoint/2010/main" val="1184745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DC0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CBE7-7059-A4DE-B7DC-1AC527A32790}"/>
              </a:ext>
            </a:extLst>
          </p:cNvPr>
          <p:cNvSpPr>
            <a:spLocks noGrp="1"/>
          </p:cNvSpPr>
          <p:nvPr>
            <p:ph type="title"/>
          </p:nvPr>
        </p:nvSpPr>
        <p:spPr>
          <a:xfrm>
            <a:off x="916295" y="-5751"/>
            <a:ext cx="10691265" cy="1307592"/>
          </a:xfrm>
        </p:spPr>
        <p:txBody>
          <a:bodyPr/>
          <a:lstStyle/>
          <a:p>
            <a:pPr algn="ctr"/>
            <a:r>
              <a:rPr lang="en-US" dirty="0"/>
              <a:t>User's Browser </a:t>
            </a:r>
            <a:r>
              <a:rPr lang="en-US" sz="2000" dirty="0"/>
              <a:t>draft 1-2</a:t>
            </a:r>
          </a:p>
        </p:txBody>
      </p:sp>
      <p:pic>
        <p:nvPicPr>
          <p:cNvPr id="5" name="Content Placeholder 4">
            <a:extLst>
              <a:ext uri="{FF2B5EF4-FFF2-40B4-BE49-F238E27FC236}">
                <a16:creationId xmlns:a16="http://schemas.microsoft.com/office/drawing/2014/main" id="{E509D740-FD37-160C-C643-DCCB87CD09F4}"/>
              </a:ext>
            </a:extLst>
          </p:cNvPr>
          <p:cNvPicPr>
            <a:picLocks noGrp="1" noChangeAspect="1"/>
          </p:cNvPicPr>
          <p:nvPr>
            <p:ph idx="1"/>
          </p:nvPr>
        </p:nvPicPr>
        <p:blipFill>
          <a:blip r:embed="rId2"/>
          <a:srcRect l="3336" t="1402" r="-3548" b="-1402"/>
          <a:stretch/>
        </p:blipFill>
        <p:spPr>
          <a:xfrm>
            <a:off x="2634982" y="913653"/>
            <a:ext cx="6808219" cy="5177635"/>
          </a:xfrm>
        </p:spPr>
      </p:pic>
      <p:sp>
        <p:nvSpPr>
          <p:cNvPr id="4" name="Slide Number Placeholder 3">
            <a:extLst>
              <a:ext uri="{FF2B5EF4-FFF2-40B4-BE49-F238E27FC236}">
                <a16:creationId xmlns:a16="http://schemas.microsoft.com/office/drawing/2014/main" id="{A745C936-A5C7-6C87-1A0E-94F32D6CF50E}"/>
              </a:ext>
            </a:extLst>
          </p:cNvPr>
          <p:cNvSpPr>
            <a:spLocks noGrp="1"/>
          </p:cNvSpPr>
          <p:nvPr>
            <p:ph type="sldNum" sz="quarter" idx="12"/>
          </p:nvPr>
        </p:nvSpPr>
        <p:spPr/>
        <p:txBody>
          <a:bodyPr/>
          <a:lstStyle/>
          <a:p>
            <a:fld id="{87E7843D-FF13-4365-9478-9625B70A2705}" type="slidenum">
              <a:rPr lang="en-US" smtClean="0"/>
              <a:t>9</a:t>
            </a:fld>
            <a:endParaRPr lang="en-US"/>
          </a:p>
        </p:txBody>
      </p:sp>
    </p:spTree>
    <p:extLst>
      <p:ext uri="{BB962C8B-B14F-4D97-AF65-F5344CB8AC3E}">
        <p14:creationId xmlns:p14="http://schemas.microsoft.com/office/powerpoint/2010/main" val="1420352690"/>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31</Slides>
  <Notes>28</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ChronicleVTI</vt:lpstr>
      <vt:lpstr>Mary Noodle Doodles Professional Website for Child Content Design and Illustration</vt:lpstr>
      <vt:lpstr>Abstract </vt:lpstr>
      <vt:lpstr>MY ROLE &amp; specialties</vt:lpstr>
      <vt:lpstr>My Research</vt:lpstr>
      <vt:lpstr>Project Layout (Draft 1-2)</vt:lpstr>
      <vt:lpstr>Project Layout  (FINAL)</vt:lpstr>
      <vt:lpstr>USER FLOW (DRAFT 1-2)</vt:lpstr>
      <vt:lpstr>USER FLOW (FINAL)</vt:lpstr>
      <vt:lpstr>User's Browser draft 1-2</vt:lpstr>
      <vt:lpstr>DRAFT 1 (Wire Frame) </vt:lpstr>
      <vt:lpstr>DRAFT 1 (Wire Frame)</vt:lpstr>
      <vt:lpstr>DRAFT 2 (Wire Frame)</vt:lpstr>
      <vt:lpstr>DRAFT 2 (Wire Frame)</vt:lpstr>
      <vt:lpstr>DRAFT 2 (Wire Frame)</vt:lpstr>
      <vt:lpstr>TOOLS USED</vt:lpstr>
      <vt:lpstr>USER'S BROWSER (FRONTEND) </vt:lpstr>
      <vt:lpstr>USER'S BROWSER (FRONTEND) DRAFT 1-2</vt:lpstr>
      <vt:lpstr>USER'S BROWSER (FRONTEND) final</vt:lpstr>
      <vt:lpstr>USER'S Interaction (FRONTEND) final</vt:lpstr>
      <vt:lpstr>USER'S Interaction (FRONTEND/Backend) DRAFT 1-2</vt:lpstr>
      <vt:lpstr>USER'S Interaction (FRONTEND/ Backend)  final</vt:lpstr>
      <vt:lpstr>TROUBLES  (FRONTEND)</vt:lpstr>
      <vt:lpstr>TOOLS USED for the form (frontend &amp; backend)</vt:lpstr>
      <vt:lpstr>FORM ACTION (FRONTEND/BACKEND)</vt:lpstr>
      <vt:lpstr>RESPONE SENT (FRONTEND/BACK)</vt:lpstr>
      <vt:lpstr>Receivers view </vt:lpstr>
      <vt:lpstr>Project Break down </vt:lpstr>
      <vt:lpstr>TENTATIVE schedule (DRAFT 1-2)</vt:lpstr>
      <vt:lpstr>possibility OF Change</vt:lpstr>
      <vt:lpstr>COMING SOON /Goals</vt:lpstr>
      <vt:lpstr>Version Control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953</cp:revision>
  <dcterms:created xsi:type="dcterms:W3CDTF">2025-02-17T18:08:07Z</dcterms:created>
  <dcterms:modified xsi:type="dcterms:W3CDTF">2025-05-14T07:37:13Z</dcterms:modified>
</cp:coreProperties>
</file>